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handoutMasterIdLst>
    <p:handoutMasterId r:id="rId33"/>
  </p:handoutMasterIdLst>
  <p:sldIdLst>
    <p:sldId id="545" r:id="rId5"/>
    <p:sldId id="309" r:id="rId6"/>
    <p:sldId id="296" r:id="rId7"/>
    <p:sldId id="310" r:id="rId8"/>
    <p:sldId id="311" r:id="rId9"/>
    <p:sldId id="312" r:id="rId10"/>
    <p:sldId id="325" r:id="rId11"/>
    <p:sldId id="326" r:id="rId12"/>
    <p:sldId id="330" r:id="rId13"/>
    <p:sldId id="328" r:id="rId14"/>
    <p:sldId id="327" r:id="rId15"/>
    <p:sldId id="313" r:id="rId16"/>
    <p:sldId id="314" r:id="rId17"/>
    <p:sldId id="315" r:id="rId18"/>
    <p:sldId id="316" r:id="rId19"/>
    <p:sldId id="318" r:id="rId20"/>
    <p:sldId id="319" r:id="rId21"/>
    <p:sldId id="320" r:id="rId22"/>
    <p:sldId id="321" r:id="rId23"/>
    <p:sldId id="322" r:id="rId24"/>
    <p:sldId id="323" r:id="rId25"/>
    <p:sldId id="329" r:id="rId26"/>
    <p:sldId id="331" r:id="rId27"/>
    <p:sldId id="332" r:id="rId28"/>
    <p:sldId id="473" r:id="rId29"/>
    <p:sldId id="544" r:id="rId30"/>
    <p:sldId id="27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26</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27</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cstate="print"/>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1511871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
        <p:nvSpPr>
          <p:cNvPr id="4" name="TextBox 3">
            <a:extLst>
              <a:ext uri="{FF2B5EF4-FFF2-40B4-BE49-F238E27FC236}">
                <a16:creationId xmlns:a16="http://schemas.microsoft.com/office/drawing/2014/main" id="{0EFF3BB6-63D2-2218-34D6-3A20A0C3A900}"/>
              </a:ext>
            </a:extLst>
          </p:cNvPr>
          <p:cNvSpPr txBox="1"/>
          <p:nvPr userDrawn="1">
            <p:extLst>
              <p:ext uri="{1162E1C5-73C7-4A58-AE30-91384D911F3F}">
                <p184:classification xmlns:p184="http://schemas.microsoft.com/office/powerpoint/2018/4/main" val="ftr"/>
              </p:ext>
            </p:extLst>
          </p:nvPr>
        </p:nvSpPr>
        <p:spPr>
          <a:xfrm>
            <a:off x="0" y="6705600"/>
            <a:ext cx="882650"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NSF Confidential</a:t>
            </a: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hyperlink" Target="http://binas.unido.org/binas/trials.php3"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www.icgeb.trieste.it/biosafety" TargetMode="External"/><Relationship Id="rId2" Type="http://schemas.openxmlformats.org/officeDocument/2006/relationships/hyperlink" Target="http://binas.unido.org/binas/regs.php3" TargetMode="External"/><Relationship Id="rId1" Type="http://schemas.openxmlformats.org/officeDocument/2006/relationships/slideLayout" Target="../slideLayouts/slideLayout8.xml"/><Relationship Id="rId4" Type="http://schemas.openxmlformats.org/officeDocument/2006/relationships/hyperlink" Target="http://www.agbios.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hyperlink" Target="http://www.opera-italy.eu/"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5.png"/><Relationship Id="rId18" Type="http://schemas.openxmlformats.org/officeDocument/2006/relationships/image" Target="../media/image27.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22.png"/><Relationship Id="rId12" Type="http://schemas.openxmlformats.org/officeDocument/2006/relationships/image" Target="../media/image24.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6.png"/><Relationship Id="rId10" Type="http://schemas.openxmlformats.org/officeDocument/2006/relationships/image" Target="../media/image23.png"/><Relationship Id="rId19" Type="http://schemas.openxmlformats.org/officeDocument/2006/relationships/image" Target="../media/image28.png"/><Relationship Id="rId4" Type="http://schemas.openxmlformats.org/officeDocument/2006/relationships/image" Target="../media/image21.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fr-BE" sz="1800" b="1" dirty="0">
                <a:solidFill>
                  <a:srgbClr val="FFC000"/>
                </a:solidFill>
              </a:rPr>
              <a:t>1.5 </a:t>
            </a:r>
            <a:r>
              <a:rPr lang="fr-BE" sz="1800" b="1" dirty="0" err="1">
                <a:solidFill>
                  <a:srgbClr val="FFC000"/>
                </a:solidFill>
              </a:rPr>
              <a:t>GMPs</a:t>
            </a:r>
            <a:r>
              <a:rPr lang="fr-BE" sz="1800" b="1" dirty="0">
                <a:solidFill>
                  <a:srgbClr val="FFC000"/>
                </a:solidFill>
              </a:rPr>
              <a:t> commercial release</a:t>
            </a:r>
            <a:endParaRPr lang="en-GB" sz="1800" b="1" dirty="0" err="1">
              <a:solidFill>
                <a:srgbClr val="FFC000"/>
              </a:solidFill>
            </a:endParaRP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10</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477657" y="913248"/>
            <a:ext cx="9803367" cy="5400600"/>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b="0" dirty="0"/>
              <a:t> </a:t>
            </a:r>
            <a:r>
              <a:rPr lang="en-IE" sz="1800" dirty="0">
                <a:solidFill>
                  <a:schemeClr val="tx1"/>
                </a:solidFill>
              </a:rPr>
              <a:t>CRISPR/Cas9</a:t>
            </a:r>
          </a:p>
          <a:p>
            <a:endParaRPr lang="en-IE" sz="1800" i="0" dirty="0">
              <a:solidFill>
                <a:schemeClr val="tx1"/>
              </a:solidFill>
            </a:endParaRPr>
          </a:p>
          <a:p>
            <a:pPr lvl="2">
              <a:buClr>
                <a:schemeClr val="accent2"/>
              </a:buClr>
              <a:buFont typeface="Wingdings" panose="05000000000000000000" pitchFamily="2" charset="2"/>
              <a:buChar char="q"/>
            </a:pPr>
            <a:r>
              <a:rPr lang="en-IE" sz="1800" dirty="0">
                <a:solidFill>
                  <a:schemeClr val="tx1"/>
                </a:solidFill>
              </a:rPr>
              <a:t>CRISPR/Cas9 gene-editing benefit for agricultural production &amp; food security.</a:t>
            </a:r>
          </a:p>
          <a:p>
            <a:pPr lvl="2">
              <a:buClr>
                <a:schemeClr val="accent2"/>
              </a:buClr>
              <a:buFont typeface="Wingdings" panose="05000000000000000000" pitchFamily="2" charset="2"/>
              <a:buChar char="q"/>
            </a:pPr>
            <a:endParaRPr lang="en-IE" sz="1800" dirty="0">
              <a:solidFill>
                <a:schemeClr val="tx1"/>
              </a:solidFill>
            </a:endParaRPr>
          </a:p>
          <a:p>
            <a:pPr lvl="2">
              <a:buClr>
                <a:schemeClr val="accent2"/>
              </a:buClr>
              <a:buFont typeface="Wingdings" panose="05000000000000000000" pitchFamily="2" charset="2"/>
              <a:buChar char="q"/>
            </a:pPr>
            <a:r>
              <a:rPr lang="en-IE" sz="1800" dirty="0">
                <a:solidFill>
                  <a:schemeClr val="tx1"/>
                </a:solidFill>
              </a:rPr>
              <a:t>CRISPR/Cas9-produced food may face same scrutiny as GMOs among consumers.</a:t>
            </a:r>
          </a:p>
          <a:p>
            <a:pPr lvl="2">
              <a:buClr>
                <a:schemeClr val="accent2"/>
              </a:buClr>
              <a:buFont typeface="Wingdings" panose="05000000000000000000" pitchFamily="2" charset="2"/>
              <a:buChar char="q"/>
            </a:pPr>
            <a:endParaRPr lang="en-IE" sz="1800" dirty="0">
              <a:solidFill>
                <a:schemeClr val="tx1"/>
              </a:solidFill>
            </a:endParaRPr>
          </a:p>
          <a:p>
            <a:pPr lvl="2">
              <a:buClr>
                <a:schemeClr val="accent2"/>
              </a:buClr>
              <a:buFont typeface="Wingdings" panose="05000000000000000000" pitchFamily="2" charset="2"/>
              <a:buChar char="q"/>
            </a:pPr>
            <a:r>
              <a:rPr lang="en-IE" sz="1800" dirty="0">
                <a:solidFill>
                  <a:schemeClr val="tx1"/>
                </a:solidFill>
              </a:rPr>
              <a:t>Consumers want substantial discounts to buy CRISPR-produced food.</a:t>
            </a:r>
          </a:p>
          <a:p>
            <a:pPr lvl="2">
              <a:buClr>
                <a:schemeClr val="accent2"/>
              </a:buClr>
              <a:buFont typeface="Wingdings" panose="05000000000000000000" pitchFamily="2" charset="2"/>
              <a:buChar char="q"/>
            </a:pPr>
            <a:endParaRPr lang="en-IE" sz="1800" dirty="0">
              <a:solidFill>
                <a:schemeClr val="tx1"/>
              </a:solidFill>
            </a:endParaRPr>
          </a:p>
          <a:p>
            <a:pPr lvl="2">
              <a:buClr>
                <a:schemeClr val="accent2"/>
              </a:buClr>
              <a:buFont typeface="Wingdings" panose="05000000000000000000" pitchFamily="2" charset="2"/>
              <a:buChar char="q"/>
            </a:pPr>
            <a:r>
              <a:rPr lang="en-IE" sz="1800" dirty="0">
                <a:solidFill>
                  <a:schemeClr val="tx1"/>
                </a:solidFill>
              </a:rPr>
              <a:t>Biotechnology familiarity &amp; perceptions drive CRISPR acceptance &amp; evaluation.</a:t>
            </a:r>
          </a:p>
          <a:p>
            <a:pPr lvl="2">
              <a:buClr>
                <a:schemeClr val="accent2"/>
              </a:buClr>
              <a:buFont typeface="Wingdings" panose="05000000000000000000" pitchFamily="2" charset="2"/>
              <a:buChar char="q"/>
            </a:pPr>
            <a:endParaRPr lang="en-IE" sz="1800" dirty="0">
              <a:solidFill>
                <a:schemeClr val="tx1"/>
              </a:solidFill>
            </a:endParaRPr>
          </a:p>
          <a:p>
            <a:pPr lvl="2">
              <a:buClr>
                <a:schemeClr val="accent2"/>
              </a:buClr>
              <a:buFont typeface="Wingdings" panose="05000000000000000000" pitchFamily="2" charset="2"/>
              <a:buChar char="q"/>
            </a:pPr>
            <a:r>
              <a:rPr lang="en-IE" sz="1800" dirty="0">
                <a:solidFill>
                  <a:schemeClr val="tx1"/>
                </a:solidFill>
              </a:rPr>
              <a:t>CRISPR/Cas9 gene-editing - major implications for agriculture &amp; food security.</a:t>
            </a:r>
          </a:p>
          <a:p>
            <a:pPr marL="457200" lvl="1" indent="0">
              <a:buNone/>
            </a:pPr>
            <a:endParaRPr lang="en-IE" sz="180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
        <p:nvSpPr>
          <p:cNvPr id="5" name="TextBox 4">
            <a:extLst>
              <a:ext uri="{FF2B5EF4-FFF2-40B4-BE49-F238E27FC236}">
                <a16:creationId xmlns:a16="http://schemas.microsoft.com/office/drawing/2014/main" id="{443559F7-28D4-4F8D-ADA5-5303E4C3EBC1}"/>
              </a:ext>
            </a:extLst>
          </p:cNvPr>
          <p:cNvSpPr txBox="1"/>
          <p:nvPr/>
        </p:nvSpPr>
        <p:spPr>
          <a:xfrm>
            <a:off x="9984432" y="404664"/>
            <a:ext cx="432048" cy="523220"/>
          </a:xfrm>
          <a:prstGeom prst="rect">
            <a:avLst/>
          </a:prstGeom>
          <a:noFill/>
        </p:spPr>
        <p:txBody>
          <a:bodyPr wrap="square" rtlCol="0">
            <a:spAutoFit/>
          </a:bodyPr>
          <a:lstStyle/>
          <a:p>
            <a:r>
              <a:rPr lang="fr-BE" sz="2800" dirty="0">
                <a:solidFill>
                  <a:srgbClr val="0F5494"/>
                </a:solidFill>
              </a:rPr>
              <a:t>*</a:t>
            </a:r>
            <a:endParaRPr lang="en-GB" sz="2400" dirty="0">
              <a:solidFill>
                <a:srgbClr val="0F5494"/>
              </a:solidFill>
            </a:endParaRPr>
          </a:p>
        </p:txBody>
      </p:sp>
    </p:spTree>
    <p:extLst>
      <p:ext uri="{BB962C8B-B14F-4D97-AF65-F5344CB8AC3E}">
        <p14:creationId xmlns:p14="http://schemas.microsoft.com/office/powerpoint/2010/main" val="3094941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F8B0DB3-9067-6992-0140-96A5A6227C45}"/>
              </a:ext>
            </a:extLst>
          </p:cNvPr>
          <p:cNvSpPr>
            <a:spLocks noGrp="1"/>
          </p:cNvSpPr>
          <p:nvPr>
            <p:ph idx="1"/>
          </p:nvPr>
        </p:nvSpPr>
        <p:spPr/>
        <p:txBody>
          <a:bodyPr/>
          <a:lstStyle/>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11</a:t>
            </a:fld>
            <a:endParaRPr lang="en-GB" dirty="0"/>
          </a:p>
        </p:txBody>
      </p:sp>
      <p:sp>
        <p:nvSpPr>
          <p:cNvPr id="2" name="Title 1">
            <a:extLst>
              <a:ext uri="{FF2B5EF4-FFF2-40B4-BE49-F238E27FC236}">
                <a16:creationId xmlns:a16="http://schemas.microsoft.com/office/drawing/2014/main" id="{FBC904FA-0718-3BC2-03A1-17772B4F06AE}"/>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457200" lvl="1" indent="0">
              <a:buNone/>
            </a:pPr>
            <a:endParaRPr lang="en-IE" sz="1800" kern="0" dirty="0">
              <a:solidFill>
                <a:schemeClr val="tx1"/>
              </a:solidFill>
            </a:endParaRPr>
          </a:p>
          <a:p>
            <a:pPr marL="0" indent="0">
              <a:buNone/>
            </a:pPr>
            <a:endParaRPr lang="en-IE" sz="1800" i="0" kern="0" dirty="0">
              <a:solidFill>
                <a:schemeClr val="tx1"/>
              </a:solidFill>
            </a:endParaRPr>
          </a:p>
          <a:p>
            <a:pPr lvl="1">
              <a:buFont typeface="Wingdings" panose="05000000000000000000" pitchFamily="2" charset="2"/>
              <a:buChar char="Ø"/>
            </a:pPr>
            <a:r>
              <a:rPr lang="en-IE" sz="1800" kern="0" dirty="0">
                <a:solidFill>
                  <a:schemeClr val="tx1"/>
                </a:solidFill>
              </a:rPr>
              <a:t>RNAi Based Plants</a:t>
            </a:r>
          </a:p>
          <a:p>
            <a:pPr lvl="1">
              <a:buClr>
                <a:schemeClr val="accent2"/>
              </a:buClr>
              <a:buFont typeface="Wingdings" panose="05000000000000000000" pitchFamily="2" charset="2"/>
              <a:buChar char="q"/>
            </a:pPr>
            <a:endParaRPr lang="en-IE" sz="1800" kern="0" dirty="0">
              <a:solidFill>
                <a:schemeClr val="tx1"/>
              </a:solidFill>
            </a:endParaRPr>
          </a:p>
          <a:p>
            <a:pPr marL="971550" lvl="2" indent="-171450">
              <a:buClr>
                <a:schemeClr val="accent2"/>
              </a:buClr>
              <a:buFont typeface="Wingdings" panose="05000000000000000000" pitchFamily="2" charset="2"/>
              <a:buChar char="q"/>
            </a:pPr>
            <a:r>
              <a:rPr lang="en-GB" sz="1800" dirty="0">
                <a:solidFill>
                  <a:schemeClr val="tx1"/>
                </a:solidFill>
              </a:rPr>
              <a:t> RNA interference (RNAi) - cellular mechanism using the gene's own DNA sequence of genes to block /  turn it off – known as </a:t>
            </a:r>
            <a:r>
              <a:rPr lang="en-GB" sz="1800" i="1" u="sng" dirty="0">
                <a:solidFill>
                  <a:schemeClr val="tx1"/>
                </a:solidFill>
              </a:rPr>
              <a:t>silencing</a:t>
            </a:r>
          </a:p>
          <a:p>
            <a:pPr marL="971550" lvl="2" indent="-171450">
              <a:buClr>
                <a:schemeClr val="accent2"/>
              </a:buClr>
              <a:buFont typeface="Wingdings" panose="05000000000000000000" pitchFamily="2" charset="2"/>
              <a:buChar char="q"/>
            </a:pPr>
            <a:endParaRPr lang="en-GB" sz="1800" dirty="0">
              <a:solidFill>
                <a:schemeClr val="tx1"/>
              </a:solidFill>
            </a:endParaRPr>
          </a:p>
          <a:p>
            <a:pPr marL="971550" lvl="2" indent="-171450">
              <a:buClr>
                <a:schemeClr val="accent2"/>
              </a:buClr>
              <a:buFont typeface="Wingdings" panose="05000000000000000000" pitchFamily="2" charset="2"/>
              <a:buChar char="q"/>
            </a:pPr>
            <a:r>
              <a:rPr lang="en-GB" sz="1800" dirty="0">
                <a:solidFill>
                  <a:schemeClr val="tx1"/>
                </a:solidFill>
              </a:rPr>
              <a:t> In a wide variety of organisms, including humans, animals, plants, fungi, RNAi is triggered by double-stranded RNA (dsRNA)</a:t>
            </a:r>
          </a:p>
          <a:p>
            <a:pPr marL="800100" lvl="2" indent="0">
              <a:buClr>
                <a:schemeClr val="accent2"/>
              </a:buClr>
            </a:pPr>
            <a:endParaRPr lang="en-GB" sz="1800" kern="0" dirty="0">
              <a:solidFill>
                <a:schemeClr val="tx1"/>
              </a:solidFill>
            </a:endParaRPr>
          </a:p>
          <a:p>
            <a:pPr marL="971550" lvl="2" indent="-171450">
              <a:buClr>
                <a:schemeClr val="accent2"/>
              </a:buClr>
              <a:buFont typeface="Wingdings" panose="05000000000000000000" pitchFamily="2" charset="2"/>
              <a:buChar char="q"/>
            </a:pPr>
            <a:r>
              <a:rPr lang="en-GB" sz="1800" kern="0" dirty="0">
                <a:solidFill>
                  <a:schemeClr val="tx1"/>
                </a:solidFill>
              </a:rPr>
              <a:t> RNAi used in R&amp;D to </a:t>
            </a:r>
            <a:r>
              <a:rPr lang="en-GB" sz="1800" i="1" u="sng" kern="0" dirty="0">
                <a:solidFill>
                  <a:schemeClr val="tx1"/>
                </a:solidFill>
              </a:rPr>
              <a:t>silence genes </a:t>
            </a:r>
            <a:r>
              <a:rPr lang="en-GB" sz="1800" kern="0" dirty="0">
                <a:solidFill>
                  <a:schemeClr val="tx1"/>
                </a:solidFill>
              </a:rPr>
              <a:t>in order to understand better their function </a:t>
            </a:r>
            <a:endParaRPr lang="en-IE" sz="1800" kern="0" dirty="0">
              <a:solidFill>
                <a:schemeClr val="tx1"/>
              </a:solidFill>
            </a:endParaRPr>
          </a:p>
          <a:p>
            <a:pPr>
              <a:buClr>
                <a:schemeClr val="accent2"/>
              </a:buClr>
              <a:buFont typeface="Wingdings" panose="05000000000000000000" pitchFamily="2" charset="2"/>
              <a:buChar char="q"/>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5" name="TextBox 4">
            <a:extLst>
              <a:ext uri="{FF2B5EF4-FFF2-40B4-BE49-F238E27FC236}">
                <a16:creationId xmlns:a16="http://schemas.microsoft.com/office/drawing/2014/main" id="{BCF678EE-6E79-455B-A0E5-CB7E4C5B4A9D}"/>
              </a:ext>
            </a:extLst>
          </p:cNvPr>
          <p:cNvSpPr txBox="1"/>
          <p:nvPr/>
        </p:nvSpPr>
        <p:spPr>
          <a:xfrm>
            <a:off x="9984432" y="404664"/>
            <a:ext cx="432048" cy="523220"/>
          </a:xfrm>
          <a:prstGeom prst="rect">
            <a:avLst/>
          </a:prstGeom>
          <a:noFill/>
        </p:spPr>
        <p:txBody>
          <a:bodyPr wrap="square" rtlCol="0">
            <a:spAutoFit/>
          </a:bodyPr>
          <a:lstStyle/>
          <a:p>
            <a:r>
              <a:rPr lang="fr-BE" sz="2800" dirty="0">
                <a:solidFill>
                  <a:srgbClr val="0F5494"/>
                </a:solidFill>
              </a:rPr>
              <a:t>*</a:t>
            </a:r>
            <a:endParaRPr lang="en-GB" sz="2400" dirty="0">
              <a:solidFill>
                <a:srgbClr val="0F5494"/>
              </a:solidFill>
            </a:endParaRPr>
          </a:p>
        </p:txBody>
      </p:sp>
    </p:spTree>
    <p:extLst>
      <p:ext uri="{BB962C8B-B14F-4D97-AF65-F5344CB8AC3E}">
        <p14:creationId xmlns:p14="http://schemas.microsoft.com/office/powerpoint/2010/main" val="1684584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A59975A-45A3-34AE-7FB4-686A1C5836CA}"/>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12</a:t>
            </a:fld>
            <a:endParaRPr lang="en-GB" dirty="0"/>
          </a:p>
        </p:txBody>
      </p:sp>
      <p:sp>
        <p:nvSpPr>
          <p:cNvPr id="5" name="Title 4">
            <a:extLst>
              <a:ext uri="{FF2B5EF4-FFF2-40B4-BE49-F238E27FC236}">
                <a16:creationId xmlns:a16="http://schemas.microsoft.com/office/drawing/2014/main" id="{54BE5B8A-B420-CB7B-D970-D1EC2D7B7C2B}"/>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600" b="1" kern="0" dirty="0">
                <a:solidFill>
                  <a:srgbClr val="00B050"/>
                </a:solidFill>
              </a:rPr>
              <a:t>C.</a:t>
            </a:r>
            <a:r>
              <a:rPr lang="en-IE" sz="1800" b="1" kern="0" dirty="0">
                <a:solidFill>
                  <a:srgbClr val="00B050"/>
                </a:solidFill>
              </a:rPr>
              <a:t>	GLOBAL GROWN GM PLANTS / CROPS</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Information on commercial grown GM crops maintained by International Service for Acquisition of Agri-Biotech Applications (ISAAA) – includes major commercial food crops &amp; fibre GM crops</a:t>
            </a:r>
          </a:p>
          <a:p>
            <a:pPr lvl="1">
              <a:buFont typeface="Wingdings" panose="05000000000000000000" pitchFamily="2" charset="2"/>
              <a:buChar char="Ø"/>
            </a:pPr>
            <a:endParaRPr lang="en-IE" sz="1800" kern="0" dirty="0">
              <a:solidFill>
                <a:schemeClr val="tx1"/>
              </a:solidFill>
            </a:endParaRPr>
          </a:p>
          <a:p>
            <a:pPr marL="457200" lvl="1" indent="0">
              <a:buNone/>
            </a:pPr>
            <a:endParaRPr lang="en-IE" sz="1800" kern="0" dirty="0">
              <a:solidFill>
                <a:schemeClr val="tx1"/>
              </a:solidFill>
            </a:endParaRPr>
          </a:p>
          <a:p>
            <a:pPr marL="914400" lvl="2" indent="0">
              <a:buClr>
                <a:srgbClr val="0070C0"/>
              </a:buClr>
            </a:pPr>
            <a:endParaRPr lang="en-IE" sz="18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pic>
        <p:nvPicPr>
          <p:cNvPr id="2" name="Picture 1">
            <a:extLst>
              <a:ext uri="{FF2B5EF4-FFF2-40B4-BE49-F238E27FC236}">
                <a16:creationId xmlns:a16="http://schemas.microsoft.com/office/drawing/2014/main" id="{36181F99-07AD-4C26-A723-17F92C9EAF24}"/>
              </a:ext>
            </a:extLst>
          </p:cNvPr>
          <p:cNvPicPr>
            <a:picLocks noChangeAspect="1"/>
          </p:cNvPicPr>
          <p:nvPr/>
        </p:nvPicPr>
        <p:blipFill>
          <a:blip r:embed="rId2"/>
          <a:stretch>
            <a:fillRect/>
          </a:stretch>
        </p:blipFill>
        <p:spPr>
          <a:xfrm>
            <a:off x="3143939" y="3356993"/>
            <a:ext cx="5705475" cy="2979656"/>
          </a:xfrm>
          <a:prstGeom prst="rect">
            <a:avLst/>
          </a:prstGeom>
        </p:spPr>
      </p:pic>
    </p:spTree>
    <p:extLst>
      <p:ext uri="{BB962C8B-B14F-4D97-AF65-F5344CB8AC3E}">
        <p14:creationId xmlns:p14="http://schemas.microsoft.com/office/powerpoint/2010/main" val="2411943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949035-7E70-9F65-9268-B05267E5EAD4}"/>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13</a:t>
            </a:fld>
            <a:endParaRPr lang="en-GB" dirty="0"/>
          </a:p>
        </p:txBody>
      </p:sp>
      <p:sp>
        <p:nvSpPr>
          <p:cNvPr id="2" name="Title 1">
            <a:extLst>
              <a:ext uri="{FF2B5EF4-FFF2-40B4-BE49-F238E27FC236}">
                <a16:creationId xmlns:a16="http://schemas.microsoft.com/office/drawing/2014/main" id="{AEBA8C33-3B60-619A-877A-A1E1F375816D}"/>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600" b="1" kern="0" dirty="0">
                <a:solidFill>
                  <a:srgbClr val="00B050"/>
                </a:solidFill>
              </a:rPr>
              <a:t>C.	</a:t>
            </a:r>
            <a:r>
              <a:rPr lang="en-IE" sz="1800" b="1" kern="0" dirty="0">
                <a:solidFill>
                  <a:srgbClr val="00B050"/>
                </a:solidFill>
              </a:rPr>
              <a:t>GLOBAL GROWN GM PLANTS / CROPS</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Most planted biotech crops to date are:</a:t>
            </a:r>
          </a:p>
          <a:p>
            <a:pPr marL="457200" lvl="1" indent="0">
              <a:buNone/>
            </a:pPr>
            <a:endParaRPr lang="en-IE" sz="1800" kern="0" dirty="0">
              <a:solidFill>
                <a:schemeClr val="tx1"/>
              </a:solidFill>
            </a:endParaRPr>
          </a:p>
          <a:p>
            <a:pPr lvl="2">
              <a:buClr>
                <a:srgbClr val="0070C0"/>
              </a:buClr>
              <a:buFont typeface="Wingdings" panose="05000000000000000000" pitchFamily="2" charset="2"/>
              <a:buChar char="q"/>
            </a:pPr>
            <a:r>
              <a:rPr lang="en-GB" sz="1800" dirty="0">
                <a:solidFill>
                  <a:schemeClr val="tx1"/>
                </a:solidFill>
              </a:rPr>
              <a:t> soybean, maize, cotton, canola</a:t>
            </a:r>
            <a:endParaRPr lang="en-IE" sz="1800" kern="0" dirty="0">
              <a:solidFill>
                <a:schemeClr val="tx1"/>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914400" lvl="2" indent="0">
              <a:buClr>
                <a:srgbClr val="0070C0"/>
              </a:buClr>
            </a:pPr>
            <a:endParaRPr lang="en-IE" sz="16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333750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14</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838200" y="10299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600" b="1" kern="0" dirty="0">
                <a:solidFill>
                  <a:srgbClr val="00B050"/>
                </a:solidFill>
              </a:rPr>
              <a:t>C.	</a:t>
            </a:r>
            <a:r>
              <a:rPr lang="en-IE" sz="1800" b="1" kern="0" dirty="0">
                <a:solidFill>
                  <a:srgbClr val="00B050"/>
                </a:solidFill>
              </a:rPr>
              <a:t>GLOBAL GROWN GM PLANTS / CROPS</a:t>
            </a:r>
          </a:p>
          <a:p>
            <a:pPr marL="0" indent="0">
              <a:buNone/>
            </a:pPr>
            <a:endParaRPr lang="en-IE" sz="1800" kern="0" dirty="0">
              <a:solidFill>
                <a:srgbClr val="00B050"/>
              </a:solidFill>
            </a:endParaRPr>
          </a:p>
          <a:p>
            <a:pPr marL="457200" lvl="1" indent="0">
              <a:buNone/>
            </a:pPr>
            <a:endParaRPr lang="en-IE" sz="1800" kern="0" dirty="0">
              <a:solidFill>
                <a:schemeClr val="tx1"/>
              </a:solidFill>
            </a:endParaRPr>
          </a:p>
          <a:p>
            <a:pPr marL="914400" lvl="2" indent="0">
              <a:buClr>
                <a:srgbClr val="0070C0"/>
              </a:buClr>
            </a:pPr>
            <a:endParaRPr lang="en-IE" sz="16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pic>
        <p:nvPicPr>
          <p:cNvPr id="2" name="Picture 1">
            <a:extLst>
              <a:ext uri="{FF2B5EF4-FFF2-40B4-BE49-F238E27FC236}">
                <a16:creationId xmlns:a16="http://schemas.microsoft.com/office/drawing/2014/main" id="{84AED00D-5DE9-44D4-9AFD-BD47F313D804}"/>
              </a:ext>
            </a:extLst>
          </p:cNvPr>
          <p:cNvPicPr>
            <a:picLocks noChangeAspect="1"/>
          </p:cNvPicPr>
          <p:nvPr/>
        </p:nvPicPr>
        <p:blipFill>
          <a:blip r:embed="rId2"/>
          <a:stretch>
            <a:fillRect/>
          </a:stretch>
        </p:blipFill>
        <p:spPr>
          <a:xfrm>
            <a:off x="2495600" y="2348880"/>
            <a:ext cx="7128792" cy="4104456"/>
          </a:xfrm>
          <a:prstGeom prst="rect">
            <a:avLst/>
          </a:prstGeom>
        </p:spPr>
      </p:pic>
    </p:spTree>
    <p:extLst>
      <p:ext uri="{BB962C8B-B14F-4D97-AF65-F5344CB8AC3E}">
        <p14:creationId xmlns:p14="http://schemas.microsoft.com/office/powerpoint/2010/main" val="3156072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15</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kern="0" dirty="0">
                <a:solidFill>
                  <a:srgbClr val="00B050"/>
                </a:solidFill>
              </a:rPr>
              <a:t>D</a:t>
            </a:r>
            <a:r>
              <a:rPr lang="en-IE" sz="1800" b="1" kern="0" dirty="0">
                <a:solidFill>
                  <a:srgbClr val="00B050"/>
                </a:solidFill>
              </a:rPr>
              <a:t>.	</a:t>
            </a:r>
            <a:r>
              <a:rPr lang="en-IE" sz="1800" kern="0" dirty="0">
                <a:solidFill>
                  <a:srgbClr val="00B050"/>
                </a:solidFill>
              </a:rPr>
              <a:t> LEGAL &amp; REGULATORY SYSTEM  FOR </a:t>
            </a:r>
            <a:r>
              <a:rPr lang="en-IE" sz="1800" b="1" kern="0" dirty="0">
                <a:solidFill>
                  <a:srgbClr val="00B050"/>
                </a:solidFill>
              </a:rPr>
              <a:t>RELEASE OF GM PLANTS/CROPS</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Safe release of GM crops (food/feed) depends primarily on:</a:t>
            </a:r>
          </a:p>
          <a:p>
            <a:pPr lvl="2">
              <a:buClr>
                <a:srgbClr val="0070C0"/>
              </a:buClr>
              <a:buFont typeface="Wingdings" panose="05000000000000000000" pitchFamily="2" charset="2"/>
              <a:buChar char="q"/>
            </a:pPr>
            <a:r>
              <a:rPr lang="en-IE" sz="1800" kern="0" dirty="0">
                <a:solidFill>
                  <a:schemeClr val="tx1"/>
                </a:solidFill>
              </a:rPr>
              <a:t>Social, political &amp; legislative developments </a:t>
            </a:r>
          </a:p>
          <a:p>
            <a:pPr lvl="1">
              <a:buFont typeface="Wingdings" panose="05000000000000000000" pitchFamily="2" charset="2"/>
              <a:buChar char="Ø"/>
            </a:pPr>
            <a:r>
              <a:rPr lang="en-IE" sz="1800" kern="0" dirty="0">
                <a:solidFill>
                  <a:schemeClr val="tx1"/>
                </a:solidFill>
              </a:rPr>
              <a:t>EU &amp; US - made progress for development &amp; release of GM crops by having in place:</a:t>
            </a:r>
          </a:p>
          <a:p>
            <a:pPr marL="1200150" lvl="2" indent="-285750">
              <a:buClr>
                <a:schemeClr val="accent6"/>
              </a:buClr>
              <a:buFont typeface="Wingdings" panose="05000000000000000000" pitchFamily="2" charset="2"/>
              <a:buChar char="v"/>
            </a:pPr>
            <a:r>
              <a:rPr lang="en-IE" sz="1800" i="1" kern="0" dirty="0">
                <a:solidFill>
                  <a:schemeClr val="tx1"/>
                </a:solidFill>
              </a:rPr>
              <a:t>well defined legislative &amp; regulatory systems to mitigate / reduce risks </a:t>
            </a: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OECD - has guidelines for industrial applications of GM organisms &amp; safety assessments for application of GM in food / feed </a:t>
            </a:r>
          </a:p>
          <a:p>
            <a:pPr lvl="1">
              <a:buFont typeface="Wingdings" panose="05000000000000000000" pitchFamily="2" charset="2"/>
              <a:buChar char="Ø"/>
            </a:pPr>
            <a:r>
              <a:rPr lang="en-GB" sz="1800" dirty="0">
                <a:solidFill>
                  <a:schemeClr val="tx1"/>
                </a:solidFill>
              </a:rPr>
              <a:t>Biosafety Information Network &amp; Advisory Service (BINAS) United Nations Industrial Development Organisation (UNIDO) maintains database of field trials globally (</a:t>
            </a:r>
            <a:r>
              <a:rPr lang="en-GB" sz="1800" u="sng" dirty="0">
                <a:solidFill>
                  <a:schemeClr val="tx1"/>
                </a:solidFill>
                <a:hlinkClick r:id="rId2">
                  <a:extLst>
                    <a:ext uri="{A12FA001-AC4F-418D-AE19-62706E023703}">
                      <ahyp:hlinkClr xmlns:ahyp="http://schemas.microsoft.com/office/drawing/2018/hyperlinkcolor" val="tx"/>
                    </a:ext>
                  </a:extLst>
                </a:hlinkClick>
              </a:rPr>
              <a:t>http://binas.unido.org/binas/trials.php3</a:t>
            </a:r>
            <a:r>
              <a:rPr lang="en-GB" sz="1800" dirty="0">
                <a:solidFill>
                  <a:schemeClr val="tx1"/>
                </a:solidFill>
              </a:rPr>
              <a:t>)</a:t>
            </a:r>
          </a:p>
          <a:p>
            <a:pPr lvl="1">
              <a:buFont typeface="Wingdings" panose="05000000000000000000" pitchFamily="2" charset="2"/>
              <a:buChar char="Ø"/>
            </a:pPr>
            <a:endParaRPr lang="en-GB" sz="1800"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800" kern="0" dirty="0">
              <a:solidFill>
                <a:schemeClr val="tx1"/>
              </a:solidFill>
            </a:endParaRPr>
          </a:p>
          <a:p>
            <a:pPr marL="457200" lvl="1" indent="0">
              <a:buNone/>
            </a:pPr>
            <a:endParaRPr lang="en-IE" sz="180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Tree>
    <p:extLst>
      <p:ext uri="{BB962C8B-B14F-4D97-AF65-F5344CB8AC3E}">
        <p14:creationId xmlns:p14="http://schemas.microsoft.com/office/powerpoint/2010/main" val="713552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16</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7" y="1052736"/>
            <a:ext cx="8950611"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kern="0" dirty="0">
                <a:solidFill>
                  <a:srgbClr val="00B050"/>
                </a:solidFill>
              </a:rPr>
              <a:t>D</a:t>
            </a:r>
            <a:r>
              <a:rPr lang="en-IE" sz="1800" b="1" kern="0" dirty="0">
                <a:solidFill>
                  <a:srgbClr val="00B050"/>
                </a:solidFill>
              </a:rPr>
              <a:t>.	</a:t>
            </a:r>
            <a:r>
              <a:rPr lang="en-IE" sz="1800" kern="0" dirty="0">
                <a:solidFill>
                  <a:srgbClr val="00B050"/>
                </a:solidFill>
              </a:rPr>
              <a:t> LEGAL &amp; REGULATORY SYSTEM  RELEASE OF GM PLANTS /</a:t>
            </a:r>
            <a:r>
              <a:rPr lang="en-IE" sz="1800" b="1" kern="0" dirty="0">
                <a:solidFill>
                  <a:srgbClr val="00B050"/>
                </a:solidFill>
              </a:rPr>
              <a:t>CROPS</a:t>
            </a:r>
          </a:p>
          <a:p>
            <a:pPr marL="0" indent="0">
              <a:buNone/>
            </a:pPr>
            <a:endParaRPr lang="en-IE" sz="1800" kern="0" dirty="0">
              <a:solidFill>
                <a:srgbClr val="00B050"/>
              </a:solidFill>
            </a:endParaRPr>
          </a:p>
          <a:p>
            <a:pPr lvl="1">
              <a:buFont typeface="Wingdings" panose="05000000000000000000" pitchFamily="2" charset="2"/>
              <a:buChar char="Ø"/>
            </a:pPr>
            <a:r>
              <a:rPr lang="en-GB" sz="1800" dirty="0">
                <a:solidFill>
                  <a:schemeClr val="tx1"/>
                </a:solidFill>
              </a:rPr>
              <a:t>BINAS ( Bio Safety Information Service &amp; Advisory Network) maintains database of regulatory issues (</a:t>
            </a:r>
            <a:r>
              <a:rPr lang="en-GB" sz="1800" u="sng" dirty="0">
                <a:solidFill>
                  <a:schemeClr val="tx1"/>
                </a:solidFill>
                <a:hlinkClick r:id="rId2">
                  <a:extLst>
                    <a:ext uri="{A12FA001-AC4F-418D-AE19-62706E023703}">
                      <ahyp:hlinkClr xmlns:ahyp="http://schemas.microsoft.com/office/drawing/2018/hyperlinkcolor" val="tx"/>
                    </a:ext>
                  </a:extLst>
                </a:hlinkClick>
              </a:rPr>
              <a:t>http://binas.unido.org/binas/regs.php3</a:t>
            </a:r>
            <a:r>
              <a:rPr lang="en-GB" sz="1800" dirty="0">
                <a:solidFill>
                  <a:schemeClr val="tx1"/>
                </a:solidFill>
              </a:rPr>
              <a:t>)</a:t>
            </a:r>
          </a:p>
          <a:p>
            <a:pPr marL="457200" lvl="1" indent="0">
              <a:buNone/>
            </a:pPr>
            <a:endParaRPr lang="en-GB" sz="1800" dirty="0">
              <a:solidFill>
                <a:schemeClr val="tx1"/>
              </a:solidFill>
            </a:endParaRPr>
          </a:p>
          <a:p>
            <a:pPr lvl="2">
              <a:buClr>
                <a:srgbClr val="0070C0"/>
              </a:buClr>
              <a:buFont typeface="Wingdings" panose="05000000000000000000" pitchFamily="2" charset="2"/>
              <a:buChar char="q"/>
            </a:pPr>
            <a:r>
              <a:rPr lang="en-GB" sz="1800" i="1" dirty="0">
                <a:solidFill>
                  <a:schemeClr val="tx1"/>
                </a:solidFill>
              </a:rPr>
              <a:t>providing information on competent authorities, relevant laws, regulations &amp;  /or rules for individual countries</a:t>
            </a:r>
            <a:endParaRPr lang="en-IE" sz="1800" i="1" kern="0" dirty="0">
              <a:solidFill>
                <a:schemeClr val="tx1"/>
              </a:solidFill>
            </a:endParaRPr>
          </a:p>
          <a:p>
            <a:pPr marL="457200" lvl="1" indent="0">
              <a:buNone/>
            </a:pPr>
            <a:endParaRPr lang="en-IE" sz="1800" kern="0" dirty="0">
              <a:solidFill>
                <a:schemeClr val="tx1"/>
              </a:solidFill>
            </a:endParaRPr>
          </a:p>
          <a:p>
            <a:pPr lvl="1">
              <a:buFont typeface="Wingdings" panose="05000000000000000000" pitchFamily="2" charset="2"/>
              <a:buChar char="Ø"/>
            </a:pPr>
            <a:r>
              <a:rPr lang="en-GB" sz="1800" dirty="0">
                <a:solidFill>
                  <a:schemeClr val="tx1"/>
                </a:solidFill>
              </a:rPr>
              <a:t>Other points of entry for regulatory affairs are:</a:t>
            </a:r>
          </a:p>
          <a:p>
            <a:pPr lvl="2">
              <a:buClr>
                <a:srgbClr val="0070C0"/>
              </a:buClr>
              <a:buFont typeface="Wingdings" panose="05000000000000000000" pitchFamily="2" charset="2"/>
              <a:buChar char="q"/>
            </a:pPr>
            <a:r>
              <a:rPr lang="en-GB" sz="1800" i="1" dirty="0">
                <a:solidFill>
                  <a:schemeClr val="tx1"/>
                </a:solidFill>
              </a:rPr>
              <a:t>biosafety webpages of the International Centre for Genetic Engineering &amp; Biotechnology (ICGEB) (</a:t>
            </a:r>
            <a:r>
              <a:rPr lang="en-GB" sz="1800" i="1" u="sng" dirty="0">
                <a:solidFill>
                  <a:schemeClr val="tx1"/>
                </a:solidFill>
                <a:hlinkClick r:id="rId3">
                  <a:extLst>
                    <a:ext uri="{A12FA001-AC4F-418D-AE19-62706E023703}">
                      <ahyp:hlinkClr xmlns:ahyp="http://schemas.microsoft.com/office/drawing/2018/hyperlinkcolor" val="tx"/>
                    </a:ext>
                  </a:extLst>
                </a:hlinkClick>
              </a:rPr>
              <a:t>http://www.icgeb.trieste.it/biosafety</a:t>
            </a:r>
            <a:r>
              <a:rPr lang="en-GB" sz="1800" i="1" dirty="0">
                <a:solidFill>
                  <a:schemeClr val="tx1"/>
                </a:solidFill>
              </a:rPr>
              <a:t>) </a:t>
            </a:r>
          </a:p>
          <a:p>
            <a:pPr marL="914400" lvl="2" indent="0">
              <a:buClr>
                <a:srgbClr val="0070C0"/>
              </a:buClr>
            </a:pPr>
            <a:endParaRPr lang="en-GB" sz="1800" i="1" dirty="0">
              <a:solidFill>
                <a:schemeClr val="tx1"/>
              </a:solidFill>
            </a:endParaRPr>
          </a:p>
          <a:p>
            <a:pPr lvl="2">
              <a:buClr>
                <a:srgbClr val="0070C0"/>
              </a:buClr>
              <a:buFont typeface="Wingdings" panose="05000000000000000000" pitchFamily="2" charset="2"/>
              <a:buChar char="q"/>
            </a:pPr>
            <a:r>
              <a:rPr lang="en-GB" sz="1800" i="1" dirty="0">
                <a:solidFill>
                  <a:schemeClr val="tx1"/>
                </a:solidFill>
              </a:rPr>
              <a:t>AGBIOS databases (</a:t>
            </a:r>
            <a:r>
              <a:rPr lang="en-GB" sz="1800" i="1" u="sng" dirty="0">
                <a:solidFill>
                  <a:schemeClr val="tx1"/>
                </a:solidFill>
                <a:hlinkClick r:id="rId4">
                  <a:extLst>
                    <a:ext uri="{A12FA001-AC4F-418D-AE19-62706E023703}">
                      <ahyp:hlinkClr xmlns:ahyp="http://schemas.microsoft.com/office/drawing/2018/hyperlinkcolor" val="tx"/>
                    </a:ext>
                  </a:extLst>
                </a:hlinkClick>
              </a:rPr>
              <a:t>http://www.agbios.com</a:t>
            </a:r>
            <a:r>
              <a:rPr lang="en-GB" sz="1800" i="1" dirty="0">
                <a:solidFill>
                  <a:schemeClr val="tx1"/>
                </a:solidFill>
              </a:rPr>
              <a:t>)</a:t>
            </a:r>
            <a:endParaRPr lang="en-IE" sz="1800" i="1" kern="0" dirty="0">
              <a:solidFill>
                <a:schemeClr val="tx1"/>
              </a:solidFill>
            </a:endParaRPr>
          </a:p>
          <a:p>
            <a:pPr marL="0" indent="0">
              <a:buNone/>
            </a:pPr>
            <a:endParaRPr lang="en-IE" sz="1600" b="1"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176206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17</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9371852"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b="1" kern="0" dirty="0">
                <a:solidFill>
                  <a:srgbClr val="00B050"/>
                </a:solidFill>
              </a:rPr>
              <a:t>E.	</a:t>
            </a:r>
            <a:r>
              <a:rPr lang="en-IE" sz="1800" kern="0" dirty="0">
                <a:solidFill>
                  <a:srgbClr val="00B050"/>
                </a:solidFill>
              </a:rPr>
              <a:t> RISK &amp; RELEASE OF GM PLANTS /</a:t>
            </a:r>
            <a:r>
              <a:rPr lang="en-IE" sz="1800" b="1" kern="0" dirty="0">
                <a:solidFill>
                  <a:srgbClr val="00B050"/>
                </a:solidFill>
              </a:rPr>
              <a:t>CROPS</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Risk in relation to release of GMP’s - best managed by having in place enabling regulatory controls </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Regulatory bodies worldwide require documentation of similar information when considering applications for release of GM plants (EU &amp; US approach)</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Information provided by applicants is in response to set of questions based on national GMP regulations </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Typical GMP questionnaire for assessment of environmental release of GM plants as follows: </a:t>
            </a: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Tree>
    <p:extLst>
      <p:ext uri="{BB962C8B-B14F-4D97-AF65-F5344CB8AC3E}">
        <p14:creationId xmlns:p14="http://schemas.microsoft.com/office/powerpoint/2010/main" val="2682912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18</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b="1" kern="0" dirty="0">
                <a:solidFill>
                  <a:srgbClr val="00B050"/>
                </a:solidFill>
              </a:rPr>
              <a:t>E.	</a:t>
            </a:r>
            <a:r>
              <a:rPr lang="en-IE" sz="1800" kern="0" dirty="0">
                <a:solidFill>
                  <a:srgbClr val="00B050"/>
                </a:solidFill>
              </a:rPr>
              <a:t> RISK and RELEASE OF GM PLANTS /</a:t>
            </a:r>
            <a:r>
              <a:rPr lang="en-IE" sz="1800" b="1" kern="0" dirty="0">
                <a:solidFill>
                  <a:srgbClr val="00B050"/>
                </a:solidFill>
              </a:rPr>
              <a:t>CROPS</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Information for Assessing Environmental Release of GM Plants</a:t>
            </a:r>
          </a:p>
          <a:p>
            <a:pPr marL="457200" lvl="1" indent="0">
              <a:buNone/>
            </a:pPr>
            <a:endParaRPr lang="en-IE" sz="1800" kern="0" dirty="0">
              <a:solidFill>
                <a:schemeClr val="tx1"/>
              </a:solidFill>
            </a:endParaRPr>
          </a:p>
          <a:p>
            <a:pPr marL="1200150" lvl="2" indent="-342900">
              <a:buClr>
                <a:srgbClr val="0070C0"/>
              </a:buClr>
              <a:buFont typeface="+mj-lt"/>
              <a:buAutoNum type="arabicPeriod"/>
            </a:pPr>
            <a:r>
              <a:rPr lang="en-IE" sz="1800" kern="0" dirty="0">
                <a:solidFill>
                  <a:schemeClr val="tx1"/>
                </a:solidFill>
              </a:rPr>
              <a:t>General information    </a:t>
            </a:r>
          </a:p>
          <a:p>
            <a:pPr marL="1200150" lvl="2" indent="-342900">
              <a:buClr>
                <a:srgbClr val="0070C0"/>
              </a:buClr>
              <a:buFont typeface="+mj-lt"/>
              <a:buAutoNum type="arabicPeriod"/>
            </a:pPr>
            <a:r>
              <a:rPr lang="en-IE" sz="1800" dirty="0">
                <a:solidFill>
                  <a:schemeClr val="tx1"/>
                </a:solidFill>
              </a:rPr>
              <a:t>Information relating to parental organism</a:t>
            </a:r>
          </a:p>
          <a:p>
            <a:pPr marL="1200150" lvl="2" indent="-342900">
              <a:buClr>
                <a:srgbClr val="0070C0"/>
              </a:buClr>
              <a:buFont typeface="+mj-lt"/>
              <a:buAutoNum type="arabicPeriod"/>
            </a:pPr>
            <a:r>
              <a:rPr lang="en-IE" sz="1800" dirty="0">
                <a:solidFill>
                  <a:schemeClr val="tx1"/>
                </a:solidFill>
              </a:rPr>
              <a:t>Information relating to genetic modification</a:t>
            </a:r>
          </a:p>
          <a:p>
            <a:pPr marL="1200150" lvl="2" indent="-342900">
              <a:buClr>
                <a:srgbClr val="0070C0"/>
              </a:buClr>
              <a:buFont typeface="+mj-lt"/>
              <a:buAutoNum type="arabicPeriod"/>
            </a:pPr>
            <a:r>
              <a:rPr lang="en-IE" sz="1800" dirty="0">
                <a:solidFill>
                  <a:schemeClr val="tx1"/>
                </a:solidFill>
              </a:rPr>
              <a:t>Information relating to genetically modified plant</a:t>
            </a:r>
          </a:p>
          <a:p>
            <a:pPr marL="1200150" lvl="2" indent="-342900">
              <a:buClr>
                <a:srgbClr val="0070C0"/>
              </a:buClr>
              <a:buFont typeface="+mj-lt"/>
              <a:buAutoNum type="arabicPeriod"/>
            </a:pPr>
            <a:r>
              <a:rPr lang="en-IE" sz="1800" dirty="0">
                <a:solidFill>
                  <a:schemeClr val="tx1"/>
                </a:solidFill>
              </a:rPr>
              <a:t>Information relating to site of release of GM plant</a:t>
            </a:r>
          </a:p>
          <a:p>
            <a:pPr marL="1200150" lvl="2" indent="-342900">
              <a:buClr>
                <a:srgbClr val="0070C0"/>
              </a:buClr>
              <a:buFont typeface="+mj-lt"/>
              <a:buAutoNum type="arabicPeriod"/>
            </a:pPr>
            <a:r>
              <a:rPr lang="en-IE" sz="1800" dirty="0">
                <a:solidFill>
                  <a:schemeClr val="tx1"/>
                </a:solidFill>
              </a:rPr>
              <a:t>Information relating to release of GM plant</a:t>
            </a:r>
          </a:p>
          <a:p>
            <a:pPr marL="1200150" lvl="2" indent="-342900">
              <a:buClr>
                <a:srgbClr val="0070C0"/>
              </a:buClr>
              <a:buFont typeface="+mj-lt"/>
              <a:buAutoNum type="arabicPeriod"/>
            </a:pPr>
            <a:r>
              <a:rPr lang="en-IE" sz="1800" dirty="0">
                <a:solidFill>
                  <a:schemeClr val="tx1"/>
                </a:solidFill>
              </a:rPr>
              <a:t>Information on control, monitoring, post-release &amp; waste treatment plans</a:t>
            </a:r>
          </a:p>
          <a:p>
            <a:pPr marL="1200150" lvl="2" indent="-342900">
              <a:buClr>
                <a:srgbClr val="0070C0"/>
              </a:buClr>
              <a:buFont typeface="+mj-lt"/>
              <a:buAutoNum type="arabicPeriod"/>
            </a:pPr>
            <a:r>
              <a:rPr lang="en-IE" sz="1800" dirty="0">
                <a:solidFill>
                  <a:schemeClr val="tx1"/>
                </a:solidFill>
              </a:rPr>
              <a:t>Information on potential environmental impact of release GMPs</a:t>
            </a:r>
          </a:p>
          <a:p>
            <a:pPr marL="1200150" lvl="2" indent="-342900">
              <a:buClr>
                <a:srgbClr val="0070C0"/>
              </a:buClr>
              <a:buFont typeface="+mj-lt"/>
              <a:buAutoNum type="arabicPeriod"/>
            </a:pPr>
            <a:endParaRPr lang="en-IE" sz="1800"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Tree>
    <p:extLst>
      <p:ext uri="{BB962C8B-B14F-4D97-AF65-F5344CB8AC3E}">
        <p14:creationId xmlns:p14="http://schemas.microsoft.com/office/powerpoint/2010/main" val="1546698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19</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900" kern="0" dirty="0">
              <a:solidFill>
                <a:srgbClr val="7030A0"/>
              </a:solidFill>
            </a:endParaRPr>
          </a:p>
          <a:p>
            <a:pPr marL="0" indent="0">
              <a:buNone/>
            </a:pPr>
            <a:r>
              <a:rPr lang="en-IE" sz="1900" b="1" kern="0" dirty="0">
                <a:solidFill>
                  <a:srgbClr val="7030A0"/>
                </a:solidFill>
              </a:rPr>
              <a:t> </a:t>
            </a:r>
            <a:r>
              <a:rPr lang="en-IE" sz="1900" b="1" kern="0" dirty="0">
                <a:solidFill>
                  <a:srgbClr val="00B050"/>
                </a:solidFill>
              </a:rPr>
              <a:t>E.	</a:t>
            </a:r>
            <a:r>
              <a:rPr lang="en-IE" sz="1900" kern="0" dirty="0">
                <a:solidFill>
                  <a:srgbClr val="00B050"/>
                </a:solidFill>
              </a:rPr>
              <a:t> RISK &amp; RELEASE OF GM PLANTS /</a:t>
            </a:r>
            <a:r>
              <a:rPr lang="en-IE" sz="1900" b="1" kern="0" dirty="0">
                <a:solidFill>
                  <a:srgbClr val="00B050"/>
                </a:solidFill>
              </a:rPr>
              <a:t>CROPS</a:t>
            </a:r>
          </a:p>
          <a:p>
            <a:pPr marL="0" indent="0">
              <a:buNone/>
            </a:pPr>
            <a:endParaRPr lang="en-IE" sz="1900" kern="0" dirty="0">
              <a:solidFill>
                <a:srgbClr val="00B050"/>
              </a:solidFill>
            </a:endParaRPr>
          </a:p>
          <a:p>
            <a:pPr lvl="1">
              <a:buFont typeface="Wingdings" panose="05000000000000000000" pitchFamily="2" charset="2"/>
              <a:buChar char="Ø"/>
            </a:pPr>
            <a:r>
              <a:rPr lang="en-IE" sz="1900" kern="0" dirty="0">
                <a:solidFill>
                  <a:schemeClr val="tx1"/>
                </a:solidFill>
              </a:rPr>
              <a:t>Information for Assessing Environmental Release of GM Plants/Crops </a:t>
            </a:r>
            <a:r>
              <a:rPr lang="en-IE" sz="1900" i="1" u="sng" kern="0" dirty="0">
                <a:solidFill>
                  <a:schemeClr val="tx1"/>
                </a:solidFill>
              </a:rPr>
              <a:t>– important points</a:t>
            </a:r>
          </a:p>
          <a:p>
            <a:pPr marL="457200" lvl="1" indent="0">
              <a:buNone/>
            </a:pPr>
            <a:endParaRPr lang="en-IE" sz="1900" kern="0" dirty="0">
              <a:solidFill>
                <a:schemeClr val="tx1"/>
              </a:solidFill>
            </a:endParaRPr>
          </a:p>
          <a:p>
            <a:pPr lvl="2" indent="-285750">
              <a:buClr>
                <a:srgbClr val="0070C0"/>
              </a:buClr>
              <a:buFont typeface="Wingdings" panose="05000000000000000000" pitchFamily="2" charset="2"/>
              <a:buChar char="q"/>
            </a:pPr>
            <a:r>
              <a:rPr lang="en-IE" sz="1900" kern="0" dirty="0">
                <a:solidFill>
                  <a:schemeClr val="tx1"/>
                </a:solidFill>
              </a:rPr>
              <a:t>ERA – a key component of application process for release of GM plants </a:t>
            </a:r>
          </a:p>
          <a:p>
            <a:pPr lvl="2" indent="-285750">
              <a:buClr>
                <a:srgbClr val="0070C0"/>
              </a:buClr>
              <a:buFont typeface="Wingdings" panose="05000000000000000000" pitchFamily="2" charset="2"/>
              <a:buChar char="q"/>
            </a:pPr>
            <a:endParaRPr lang="en-IE" sz="1900" kern="0" dirty="0">
              <a:solidFill>
                <a:schemeClr val="tx1"/>
              </a:solidFill>
            </a:endParaRPr>
          </a:p>
          <a:p>
            <a:pPr lvl="2" indent="-285750">
              <a:buClr>
                <a:srgbClr val="0070C0"/>
              </a:buClr>
              <a:buFont typeface="Wingdings" panose="05000000000000000000" pitchFamily="2" charset="2"/>
              <a:buChar char="q"/>
            </a:pPr>
            <a:r>
              <a:rPr lang="en-IE" sz="1900" kern="0" dirty="0">
                <a:solidFill>
                  <a:schemeClr val="tx1"/>
                </a:solidFill>
              </a:rPr>
              <a:t>ERA - identifies risks &amp; mitigation measures </a:t>
            </a:r>
          </a:p>
          <a:p>
            <a:pPr lvl="2" indent="-285750">
              <a:buClr>
                <a:srgbClr val="0070C0"/>
              </a:buClr>
              <a:buFont typeface="Wingdings" panose="05000000000000000000" pitchFamily="2" charset="2"/>
              <a:buChar char="q"/>
            </a:pPr>
            <a:endParaRPr lang="en-IE" sz="1900" kern="0" dirty="0">
              <a:solidFill>
                <a:schemeClr val="tx1"/>
              </a:solidFill>
            </a:endParaRPr>
          </a:p>
          <a:p>
            <a:pPr lvl="2" indent="-285750">
              <a:buClr>
                <a:srgbClr val="0070C0"/>
              </a:buClr>
              <a:buFont typeface="Wingdings" panose="05000000000000000000" pitchFamily="2" charset="2"/>
              <a:buChar char="q"/>
            </a:pPr>
            <a:r>
              <a:rPr lang="en-IE" sz="1900" kern="0" dirty="0">
                <a:solidFill>
                  <a:schemeClr val="tx1"/>
                </a:solidFill>
              </a:rPr>
              <a:t>Information required in GM crop/plant ERA - varies between regulatory bodies of different countries </a:t>
            </a:r>
          </a:p>
          <a:p>
            <a:pPr lvl="2" indent="-285750">
              <a:buClr>
                <a:srgbClr val="0070C0"/>
              </a:buClr>
              <a:buFont typeface="Wingdings" panose="05000000000000000000" pitchFamily="2" charset="2"/>
              <a:buChar char="q"/>
            </a:pPr>
            <a:endParaRPr lang="en-IE" sz="1900" kern="0" dirty="0">
              <a:solidFill>
                <a:schemeClr val="tx1"/>
              </a:solidFill>
            </a:endParaRPr>
          </a:p>
          <a:p>
            <a:pPr lvl="2" indent="-285750">
              <a:buClr>
                <a:srgbClr val="0070C0"/>
              </a:buClr>
              <a:buFont typeface="Wingdings" panose="05000000000000000000" pitchFamily="2" charset="2"/>
              <a:buChar char="q"/>
            </a:pPr>
            <a:r>
              <a:rPr lang="en-IE" sz="1900" kern="0" dirty="0">
                <a:solidFill>
                  <a:schemeClr val="tx1"/>
                </a:solidFill>
              </a:rPr>
              <a:t>Some regulatory bodies more risk adverse &amp; expect stringer containment controls for risk management </a:t>
            </a:r>
          </a:p>
          <a:p>
            <a:pPr marL="857250" lvl="2" indent="0">
              <a:buClr>
                <a:srgbClr val="0070C0"/>
              </a:buClr>
            </a:pPr>
            <a:endParaRPr lang="en-IE" sz="1900" kern="0" dirty="0">
              <a:solidFill>
                <a:schemeClr val="tx1"/>
              </a:solidFill>
            </a:endParaRPr>
          </a:p>
          <a:p>
            <a:pPr lvl="2" indent="-285750">
              <a:buClr>
                <a:srgbClr val="0070C0"/>
              </a:buClr>
              <a:buFont typeface="Wingdings" panose="05000000000000000000" pitchFamily="2" charset="2"/>
              <a:buChar char="q"/>
            </a:pPr>
            <a:r>
              <a:rPr lang="en-IE" sz="1900" kern="0" dirty="0">
                <a:solidFill>
                  <a:schemeClr val="tx1"/>
                </a:solidFill>
              </a:rPr>
              <a:t>ERA process begins at GM crop/plant greenhouse trials up to full farm scale agronomic trials &amp; final GM crop / plant commercial release </a:t>
            </a:r>
          </a:p>
          <a:p>
            <a:pPr marL="857250" lvl="2" indent="0">
              <a:buClr>
                <a:srgbClr val="0070C0"/>
              </a:buClr>
            </a:pPr>
            <a:endParaRPr lang="en-IE"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179455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198791" y="708916"/>
            <a:ext cx="10111842" cy="5097253"/>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b="1" kern="0" dirty="0">
                <a:solidFill>
                  <a:srgbClr val="00B050"/>
                </a:solidFill>
              </a:rPr>
              <a:t>A.	OVERVIEW</a:t>
            </a:r>
            <a:endParaRPr lang="en-IE" sz="1800" b="1" i="0" kern="0" dirty="0">
              <a:solidFill>
                <a:srgbClr val="00B050"/>
              </a:solidFill>
            </a:endParaRPr>
          </a:p>
          <a:p>
            <a:pPr lvl="1">
              <a:buFont typeface="Wingdings" panose="05000000000000000000" pitchFamily="2" charset="2"/>
              <a:buChar char="Ø"/>
            </a:pPr>
            <a:r>
              <a:rPr lang="en-IE" sz="1800" kern="0" dirty="0">
                <a:solidFill>
                  <a:schemeClr val="tx1"/>
                </a:solidFill>
              </a:rPr>
              <a:t>Commercial GM crop production globally covers 52 million hectares in developed / developing countries</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GM crop area in developing countries forecast to increase rapidly </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Concerns about GM crop impact on the environment</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EU, Canada &amp; US – different regulatory approaches </a:t>
            </a:r>
          </a:p>
          <a:p>
            <a:pPr marL="457200" lvl="1" indent="0">
              <a:buNone/>
            </a:pPr>
            <a:endParaRPr lang="en-IE" sz="1800" kern="0" dirty="0">
              <a:solidFill>
                <a:schemeClr val="tx1"/>
              </a:solidFill>
            </a:endParaRPr>
          </a:p>
          <a:p>
            <a:pPr lvl="2">
              <a:buClr>
                <a:srgbClr val="00B0F0"/>
              </a:buClr>
              <a:buFont typeface="Wingdings" panose="05000000000000000000" pitchFamily="2" charset="2"/>
              <a:buChar char="q"/>
            </a:pPr>
            <a:r>
              <a:rPr lang="en-IE" sz="1800" kern="0" dirty="0">
                <a:solidFill>
                  <a:schemeClr val="tx1"/>
                </a:solidFill>
              </a:rPr>
              <a:t>EU – </a:t>
            </a:r>
            <a:r>
              <a:rPr lang="en-IE" sz="1800" i="1" u="sng" kern="0" dirty="0">
                <a:solidFill>
                  <a:schemeClr val="tx1"/>
                </a:solidFill>
              </a:rPr>
              <a:t>process based approach </a:t>
            </a:r>
          </a:p>
          <a:p>
            <a:pPr lvl="2">
              <a:buClr>
                <a:srgbClr val="00B0F0"/>
              </a:buClr>
              <a:buFont typeface="Wingdings" panose="05000000000000000000" pitchFamily="2" charset="2"/>
              <a:buChar char="q"/>
            </a:pPr>
            <a:r>
              <a:rPr lang="en-IE" sz="1800" kern="0" dirty="0">
                <a:solidFill>
                  <a:schemeClr val="tx1"/>
                </a:solidFill>
              </a:rPr>
              <a:t>Canada &amp; US </a:t>
            </a:r>
            <a:r>
              <a:rPr lang="en-IE" sz="1800" i="1" kern="0" dirty="0">
                <a:solidFill>
                  <a:schemeClr val="tx1"/>
                </a:solidFill>
              </a:rPr>
              <a:t>- </a:t>
            </a:r>
            <a:r>
              <a:rPr lang="en-IE" sz="1800" i="1" u="sng" kern="0" dirty="0">
                <a:solidFill>
                  <a:schemeClr val="tx1"/>
                </a:solidFill>
              </a:rPr>
              <a:t>product based approach </a:t>
            </a:r>
          </a:p>
          <a:p>
            <a:pPr marL="914400" lvl="2" indent="0"/>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ERA information remains similar for EU, US &amp; Canada </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Some countries adopting regulations based on either </a:t>
            </a:r>
            <a:r>
              <a:rPr lang="en-IE" sz="1800" i="1" u="sng" kern="0" dirty="0">
                <a:solidFill>
                  <a:schemeClr val="tx1"/>
                </a:solidFill>
              </a:rPr>
              <a:t>system or mixture </a:t>
            </a: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4205642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20</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900" b="1" kern="0" dirty="0">
                <a:solidFill>
                  <a:srgbClr val="00B050"/>
                </a:solidFill>
              </a:rPr>
              <a:t>F.	</a:t>
            </a:r>
            <a:r>
              <a:rPr lang="en-IE" sz="1900" kern="0" dirty="0">
                <a:solidFill>
                  <a:srgbClr val="00B050"/>
                </a:solidFill>
              </a:rPr>
              <a:t> GLOBALISATION ISSUES - GM CROP AGRICULTURE PRODUCTION</a:t>
            </a:r>
          </a:p>
          <a:p>
            <a:pPr marL="0" indent="0">
              <a:buNone/>
            </a:pPr>
            <a:endParaRPr lang="en-IE" sz="1900" b="1" kern="0" dirty="0">
              <a:solidFill>
                <a:srgbClr val="00B050"/>
              </a:solidFill>
            </a:endParaRPr>
          </a:p>
          <a:p>
            <a:pPr marL="800100" lvl="1" indent="-342900">
              <a:buFont typeface="+mj-lt"/>
              <a:buAutoNum type="arabicPeriod"/>
            </a:pPr>
            <a:r>
              <a:rPr lang="en-IE" sz="1900" dirty="0">
                <a:solidFill>
                  <a:schemeClr val="tx1"/>
                </a:solidFill>
              </a:rPr>
              <a:t>Globalisation of agricultural production &amp; increased role of GM crops leads to pressure on global harmonisation of regulation &amp; legislation of GM crops</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kern="0" dirty="0">
                <a:solidFill>
                  <a:schemeClr val="tx1"/>
                </a:solidFill>
              </a:rPr>
              <a:t>Level playing field for harmonisation &amp; legislation for ensuring safe commercial release of GM crops </a:t>
            </a:r>
          </a:p>
          <a:p>
            <a:pPr marL="800100" lvl="1" indent="-342900">
              <a:buFont typeface="+mj-lt"/>
              <a:buAutoNum type="arabicPeriod"/>
            </a:pPr>
            <a:endParaRPr lang="en-IE" sz="1900" kern="0" dirty="0">
              <a:solidFill>
                <a:schemeClr val="tx1"/>
              </a:solidFill>
            </a:endParaRPr>
          </a:p>
          <a:p>
            <a:pPr marL="800100" lvl="1" indent="-342900">
              <a:buFont typeface="+mj-lt"/>
              <a:buAutoNum type="arabicPeriod"/>
            </a:pPr>
            <a:r>
              <a:rPr lang="en-IE" sz="1900" dirty="0">
                <a:solidFill>
                  <a:schemeClr val="tx1"/>
                </a:solidFill>
              </a:rPr>
              <a:t>Legal tensions between the WTO &amp; GM crop regulation regarding trade policy &amp; market access </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kern="0" dirty="0">
                <a:solidFill>
                  <a:schemeClr val="tx1"/>
                </a:solidFill>
              </a:rPr>
              <a:t>Liability also an issue regarding commercial GM crop derived food &amp; feed </a:t>
            </a:r>
          </a:p>
          <a:p>
            <a:pPr marL="800100" lvl="1" indent="-342900">
              <a:buFont typeface="+mj-lt"/>
              <a:buAutoNum type="arabicPeriod"/>
            </a:pPr>
            <a:endParaRPr lang="en-IE" sz="1900" kern="0" dirty="0">
              <a:solidFill>
                <a:schemeClr val="tx1"/>
              </a:solidFill>
            </a:endParaRPr>
          </a:p>
          <a:p>
            <a:pPr marL="800100" lvl="1" indent="-342900">
              <a:buFont typeface="+mj-lt"/>
              <a:buAutoNum type="arabicPeriod"/>
            </a:pPr>
            <a:r>
              <a:rPr lang="en-IE" sz="1900" dirty="0">
                <a:solidFill>
                  <a:schemeClr val="tx1"/>
                </a:solidFill>
              </a:rPr>
              <a:t>Role of regulators must be to recognise when impacts of GM crops might become unacceptable &amp; biosafety compromised </a:t>
            </a:r>
            <a:endParaRPr lang="en-IE" sz="1900" kern="0" dirty="0">
              <a:solidFill>
                <a:schemeClr val="tx1"/>
              </a:solidFill>
            </a:endParaRPr>
          </a:p>
          <a:p>
            <a:pPr marL="0" indent="0">
              <a:buNone/>
            </a:pPr>
            <a:endParaRPr lang="en-IE" sz="1900" kern="0" dirty="0">
              <a:solidFill>
                <a:schemeClr val="tx1"/>
              </a:solidFill>
            </a:endParaRPr>
          </a:p>
          <a:p>
            <a:pPr marL="857250" lvl="2" indent="0">
              <a:buClr>
                <a:srgbClr val="0070C0"/>
              </a:buClr>
            </a:pPr>
            <a:endParaRPr lang="en-IE" sz="1900" kern="0" dirty="0">
              <a:solidFill>
                <a:schemeClr val="tx1"/>
              </a:solidFill>
            </a:endParaRPr>
          </a:p>
          <a:p>
            <a:pPr lvl="1">
              <a:buFont typeface="Wingdings" panose="05000000000000000000" pitchFamily="2" charset="2"/>
              <a:buChar char="Ø"/>
            </a:pPr>
            <a:endParaRPr lang="en-IE" sz="19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611552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E9DF692-7750-D2A9-44C1-F575EF7D54BC}"/>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21</a:t>
            </a:fld>
            <a:endParaRPr lang="en-GB" dirty="0"/>
          </a:p>
        </p:txBody>
      </p:sp>
      <p:sp>
        <p:nvSpPr>
          <p:cNvPr id="2" name="Title 1">
            <a:extLst>
              <a:ext uri="{FF2B5EF4-FFF2-40B4-BE49-F238E27FC236}">
                <a16:creationId xmlns:a16="http://schemas.microsoft.com/office/drawing/2014/main" id="{60324A33-734B-5BC7-1901-3BD95357FE53}"/>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800" b="1" kern="0" dirty="0">
                <a:solidFill>
                  <a:srgbClr val="7030A0"/>
                </a:solidFill>
              </a:rPr>
              <a:t> </a:t>
            </a:r>
            <a:r>
              <a:rPr lang="en-IE" sz="1800" b="1" kern="0" dirty="0">
                <a:solidFill>
                  <a:srgbClr val="00B050"/>
                </a:solidFill>
              </a:rPr>
              <a:t>F.	</a:t>
            </a:r>
            <a:r>
              <a:rPr lang="en-IE" sz="1800" kern="0" dirty="0">
                <a:solidFill>
                  <a:srgbClr val="00B050"/>
                </a:solidFill>
              </a:rPr>
              <a:t> </a:t>
            </a:r>
            <a:r>
              <a:rPr lang="en-IE" sz="1600" kern="0" dirty="0">
                <a:solidFill>
                  <a:srgbClr val="00B050"/>
                </a:solidFill>
              </a:rPr>
              <a:t>GLOBALISATION ISSUES - GM CROP AGRICULTURE PRODUCTION</a:t>
            </a:r>
          </a:p>
          <a:p>
            <a:pPr marL="0" indent="0">
              <a:buNone/>
            </a:pPr>
            <a:endParaRPr lang="en-IE" sz="1800" b="1" kern="0" dirty="0">
              <a:solidFill>
                <a:srgbClr val="00B050"/>
              </a:solidFill>
            </a:endParaRPr>
          </a:p>
          <a:p>
            <a:pPr marL="800100" lvl="1" indent="-342900">
              <a:buFont typeface="+mj-lt"/>
              <a:buAutoNum type="arabicPeriod"/>
            </a:pPr>
            <a:r>
              <a:rPr lang="en-IE" sz="1800" kern="0" dirty="0">
                <a:solidFill>
                  <a:schemeClr val="tx1"/>
                </a:solidFill>
              </a:rPr>
              <a:t>Finally, need for a balanced approach towards regulation &amp; legislation applied to the commercial release of GM crops / plants</a:t>
            </a:r>
          </a:p>
          <a:p>
            <a:pPr marL="800100" lvl="1" indent="-342900">
              <a:buFont typeface="+mj-lt"/>
              <a:buAutoNum type="arabicPeriod"/>
            </a:pPr>
            <a:endParaRPr lang="en-IE" sz="1800" kern="0" dirty="0">
              <a:solidFill>
                <a:schemeClr val="tx1"/>
              </a:solidFill>
            </a:endParaRPr>
          </a:p>
          <a:p>
            <a:pPr marL="800100" lvl="1" indent="-342900">
              <a:buFont typeface="+mj-lt"/>
              <a:buAutoNum type="arabicPeriod"/>
            </a:pPr>
            <a:r>
              <a:rPr lang="en-IE" sz="1800" dirty="0">
                <a:solidFill>
                  <a:schemeClr val="tx1"/>
                </a:solidFill>
              </a:rPr>
              <a:t>Could conventional crops (</a:t>
            </a:r>
            <a:r>
              <a:rPr lang="en-IE" sz="1800" i="1" dirty="0">
                <a:solidFill>
                  <a:schemeClr val="tx1"/>
                </a:solidFill>
              </a:rPr>
              <a:t>non - GM</a:t>
            </a:r>
            <a:r>
              <a:rPr lang="en-IE" sz="1800" dirty="0">
                <a:solidFill>
                  <a:schemeClr val="tx1"/>
                </a:solidFill>
              </a:rPr>
              <a:t>) pose undesired environmental risks &amp; should they be monitored? </a:t>
            </a:r>
          </a:p>
          <a:p>
            <a:pPr marL="800100" lvl="1" indent="-342900">
              <a:buFont typeface="+mj-lt"/>
              <a:buAutoNum type="arabicPeriod"/>
            </a:pPr>
            <a:endParaRPr lang="en-IE" sz="1800" kern="0" dirty="0">
              <a:solidFill>
                <a:schemeClr val="tx1"/>
              </a:solidFill>
            </a:endParaRPr>
          </a:p>
          <a:p>
            <a:pPr marL="800100" lvl="1" indent="-342900">
              <a:buFont typeface="+mj-lt"/>
              <a:buAutoNum type="arabicPeriod"/>
            </a:pPr>
            <a:r>
              <a:rPr lang="en-IE" sz="1800" dirty="0">
                <a:solidFill>
                  <a:schemeClr val="tx1"/>
                </a:solidFill>
              </a:rPr>
              <a:t>Innovation in plants / crops &amp; crop production / more efficient photosynthesis -  must remain essential for global well being in the future</a:t>
            </a:r>
          </a:p>
          <a:p>
            <a:pPr marL="800100" lvl="1" indent="-342900">
              <a:buFont typeface="+mj-lt"/>
              <a:buAutoNum type="arabicPeriod"/>
            </a:pPr>
            <a:endParaRPr lang="en-IE" sz="1500" kern="0" dirty="0">
              <a:solidFill>
                <a:schemeClr val="tx1"/>
              </a:solidFill>
            </a:endParaRPr>
          </a:p>
          <a:p>
            <a:pPr marL="857250" lvl="2" indent="0">
              <a:buClr>
                <a:srgbClr val="0070C0"/>
              </a:buClr>
            </a:pPr>
            <a:endParaRPr lang="en-IE"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838560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22</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929721" y="939721"/>
            <a:ext cx="8640960" cy="5283912"/>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600" b="1" kern="0" dirty="0">
                <a:solidFill>
                  <a:srgbClr val="00B050"/>
                </a:solidFill>
              </a:rPr>
              <a:t>G.</a:t>
            </a:r>
            <a:r>
              <a:rPr lang="en-IE" sz="1900" b="1" kern="0" dirty="0">
                <a:solidFill>
                  <a:srgbClr val="00B050"/>
                </a:solidFill>
              </a:rPr>
              <a:t>	POTENTIAL APPLICATIONS OF GENE EDITED PLANTS / CROPS </a:t>
            </a:r>
            <a:endParaRPr lang="en-IE" sz="1900" kern="0" dirty="0">
              <a:solidFill>
                <a:srgbClr val="00B050"/>
              </a:solidFill>
            </a:endParaRPr>
          </a:p>
          <a:p>
            <a:pPr marL="0" indent="0">
              <a:buNone/>
            </a:pPr>
            <a:endParaRPr lang="en-IE" sz="1900" b="1" kern="0" dirty="0">
              <a:solidFill>
                <a:srgbClr val="00B050"/>
              </a:solidFill>
            </a:endParaRPr>
          </a:p>
          <a:p>
            <a:pPr marL="857250" lvl="2" indent="0">
              <a:buClr>
                <a:srgbClr val="0070C0"/>
              </a:buClr>
            </a:pPr>
            <a:endParaRPr lang="en-IE" sz="1900" kern="0" dirty="0">
              <a:solidFill>
                <a:schemeClr val="tx1"/>
              </a:solidFill>
            </a:endParaRPr>
          </a:p>
          <a:p>
            <a:pPr marL="800100" lvl="1" indent="-342900">
              <a:buFont typeface="+mj-lt"/>
              <a:buAutoNum type="arabicPeriod"/>
            </a:pPr>
            <a:r>
              <a:rPr lang="en-IE" sz="1900" dirty="0">
                <a:solidFill>
                  <a:schemeClr val="tx1"/>
                </a:solidFill>
              </a:rPr>
              <a:t>Precise &amp; rapid alteration of crops to boost yields</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dirty="0">
                <a:solidFill>
                  <a:schemeClr val="tx1"/>
                </a:solidFill>
              </a:rPr>
              <a:t>Plants with herbicide tolerance </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dirty="0">
                <a:solidFill>
                  <a:schemeClr val="tx1"/>
                </a:solidFill>
              </a:rPr>
              <a:t>Plants with pest / insect resistance </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dirty="0">
                <a:solidFill>
                  <a:schemeClr val="tx1"/>
                </a:solidFill>
              </a:rPr>
              <a:t>Plants with drought / flood resistance </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dirty="0">
                <a:solidFill>
                  <a:schemeClr val="tx1"/>
                </a:solidFill>
              </a:rPr>
              <a:t>Enhanced nutritional quality of food crops </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dirty="0">
                <a:solidFill>
                  <a:schemeClr val="tx1"/>
                </a:solidFill>
              </a:rPr>
              <a:t>Changes in composition of nutrients in plants, e.g. vitamins / fatty acids </a:t>
            </a:r>
          </a:p>
          <a:p>
            <a:pPr marL="800100" lvl="1" indent="-342900">
              <a:buFont typeface="+mj-lt"/>
              <a:buAutoNum type="arabicPeriod"/>
            </a:pPr>
            <a:endParaRPr lang="en-IE" sz="1900" dirty="0">
              <a:solidFill>
                <a:schemeClr val="tx1"/>
              </a:solidFill>
            </a:endParaRPr>
          </a:p>
          <a:p>
            <a:pPr marL="800100" lvl="1" indent="-342900">
              <a:buFont typeface="+mj-lt"/>
              <a:buAutoNum type="arabicPeriod"/>
            </a:pPr>
            <a:r>
              <a:rPr lang="en-IE" sz="1900" dirty="0">
                <a:solidFill>
                  <a:schemeClr val="tx1"/>
                </a:solidFill>
              </a:rPr>
              <a:t>Food crops with reduced allergenicity (</a:t>
            </a:r>
            <a:r>
              <a:rPr lang="en-IE" sz="1900" i="1" u="sng" dirty="0">
                <a:solidFill>
                  <a:schemeClr val="tx1"/>
                </a:solidFill>
              </a:rPr>
              <a:t>wheat low in gluten</a:t>
            </a:r>
            <a:r>
              <a:rPr lang="en-IE" sz="1900" dirty="0">
                <a:solidFill>
                  <a:schemeClr val="tx1"/>
                </a:solidFill>
              </a:rPr>
              <a:t>)</a:t>
            </a:r>
          </a:p>
          <a:p>
            <a:pPr marL="800100" lvl="1" indent="-342900">
              <a:buFont typeface="+mj-lt"/>
              <a:buAutoNum type="arabicPeriod"/>
            </a:pPr>
            <a:endParaRPr lang="en-IE" sz="19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571370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23</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838200" y="1029936"/>
            <a:ext cx="10389539" cy="5283912"/>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900" kern="0" dirty="0">
              <a:solidFill>
                <a:srgbClr val="7030A0"/>
              </a:solidFill>
            </a:endParaRPr>
          </a:p>
          <a:p>
            <a:pPr marL="0" indent="0">
              <a:buNone/>
            </a:pPr>
            <a:r>
              <a:rPr lang="en-IE" sz="1900" b="1" kern="0" dirty="0">
                <a:solidFill>
                  <a:srgbClr val="7030A0"/>
                </a:solidFill>
              </a:rPr>
              <a:t> </a:t>
            </a:r>
            <a:r>
              <a:rPr lang="en-IE" sz="1900" b="1" kern="0" dirty="0">
                <a:solidFill>
                  <a:srgbClr val="00B050"/>
                </a:solidFill>
              </a:rPr>
              <a:t>G.	POTENTIAL APPLICATIONS OF GENE EDITED PLANTS / CROPS</a:t>
            </a:r>
          </a:p>
          <a:p>
            <a:pPr marL="0" indent="0" algn="ctr">
              <a:buNone/>
            </a:pPr>
            <a:r>
              <a:rPr lang="en-IE" sz="1900" kern="0" dirty="0">
                <a:solidFill>
                  <a:srgbClr val="00B050"/>
                </a:solidFill>
              </a:rPr>
              <a:t>	</a:t>
            </a:r>
            <a:r>
              <a:rPr lang="en-IE" sz="1900" u="sng" kern="0" dirty="0">
                <a:solidFill>
                  <a:srgbClr val="00B050"/>
                </a:solidFill>
              </a:rPr>
              <a:t>GM CROPS &amp; PHOTOSYNTHESIS</a:t>
            </a:r>
            <a:r>
              <a:rPr lang="en-IE" sz="1900" b="1" u="sng" kern="0" dirty="0">
                <a:solidFill>
                  <a:srgbClr val="00B050"/>
                </a:solidFill>
              </a:rPr>
              <a:t> </a:t>
            </a:r>
            <a:endParaRPr lang="en-IE" sz="1900" u="sng" kern="0" dirty="0">
              <a:solidFill>
                <a:srgbClr val="00B050"/>
              </a:solidFill>
            </a:endParaRPr>
          </a:p>
          <a:p>
            <a:pPr marL="0" indent="0">
              <a:buNone/>
            </a:pPr>
            <a:endParaRPr lang="en-IE" sz="1900" b="1" kern="0" dirty="0">
              <a:solidFill>
                <a:srgbClr val="00B050"/>
              </a:solidFill>
            </a:endParaRPr>
          </a:p>
          <a:p>
            <a:pPr lvl="2" indent="-285750">
              <a:buClr>
                <a:srgbClr val="0070C0"/>
              </a:buClr>
              <a:buFont typeface="Wingdings" panose="05000000000000000000" pitchFamily="2" charset="2"/>
              <a:buChar char="Ø"/>
            </a:pPr>
            <a:r>
              <a:rPr lang="en-IE" sz="1900" kern="0" dirty="0">
                <a:solidFill>
                  <a:schemeClr val="tx1"/>
                </a:solidFill>
              </a:rPr>
              <a:t>Plants continually adapt in their biochemical processes to changes </a:t>
            </a:r>
          </a:p>
          <a:p>
            <a:pPr lvl="2" indent="-285750">
              <a:buClr>
                <a:srgbClr val="0070C0"/>
              </a:buClr>
              <a:buFont typeface="Wingdings" panose="05000000000000000000" pitchFamily="2" charset="2"/>
              <a:buChar char="Ø"/>
            </a:pPr>
            <a:endParaRPr lang="en-IE" sz="1900" kern="0" dirty="0">
              <a:solidFill>
                <a:schemeClr val="tx1"/>
              </a:solidFill>
            </a:endParaRPr>
          </a:p>
          <a:p>
            <a:pPr lvl="2" indent="-285750">
              <a:buClr>
                <a:srgbClr val="0070C0"/>
              </a:buClr>
              <a:buFont typeface="Wingdings" panose="05000000000000000000" pitchFamily="2" charset="2"/>
              <a:buChar char="Ø"/>
            </a:pPr>
            <a:r>
              <a:rPr lang="en-IE" sz="1900" kern="0" dirty="0">
                <a:solidFill>
                  <a:schemeClr val="tx1"/>
                </a:solidFill>
              </a:rPr>
              <a:t>Genetic modification studies using </a:t>
            </a:r>
            <a:r>
              <a:rPr lang="en-IE" sz="1900" i="1" u="sng" kern="0" dirty="0">
                <a:solidFill>
                  <a:srgbClr val="00B050"/>
                </a:solidFill>
              </a:rPr>
              <a:t>Soya</a:t>
            </a:r>
            <a:r>
              <a:rPr lang="en-IE" sz="1900" kern="0" dirty="0">
                <a:solidFill>
                  <a:schemeClr val="tx1"/>
                </a:solidFill>
              </a:rPr>
              <a:t> plants  improved their ability to use fluctuating illumination more effectively &amp; increased </a:t>
            </a:r>
            <a:r>
              <a:rPr lang="en-IE" sz="1900" i="1" u="sng" kern="0" dirty="0">
                <a:solidFill>
                  <a:schemeClr val="tx1"/>
                </a:solidFill>
              </a:rPr>
              <a:t>Soya</a:t>
            </a:r>
            <a:r>
              <a:rPr lang="en-IE" sz="1900" kern="0" dirty="0">
                <a:solidFill>
                  <a:schemeClr val="tx1"/>
                </a:solidFill>
              </a:rPr>
              <a:t> plant yield</a:t>
            </a:r>
          </a:p>
          <a:p>
            <a:pPr lvl="2" indent="-285750">
              <a:buClr>
                <a:srgbClr val="0070C0"/>
              </a:buClr>
              <a:buFont typeface="Wingdings" panose="05000000000000000000" pitchFamily="2" charset="2"/>
              <a:buChar char="Ø"/>
            </a:pPr>
            <a:endParaRPr lang="en-IE" sz="1900" kern="0" dirty="0">
              <a:solidFill>
                <a:schemeClr val="tx1"/>
              </a:solidFill>
            </a:endParaRPr>
          </a:p>
          <a:p>
            <a:pPr lvl="2" indent="-285750">
              <a:buClr>
                <a:srgbClr val="0070C0"/>
              </a:buClr>
              <a:buFont typeface="Wingdings" panose="05000000000000000000" pitchFamily="2" charset="2"/>
              <a:buChar char="Ø"/>
            </a:pPr>
            <a:r>
              <a:rPr lang="en-IE" sz="1900" kern="0" dirty="0">
                <a:solidFill>
                  <a:schemeClr val="tx1"/>
                </a:solidFill>
              </a:rPr>
              <a:t>Current research on genome editing in crop plants such as:  </a:t>
            </a:r>
            <a:r>
              <a:rPr lang="en-IE" sz="1900" i="1" kern="0" dirty="0">
                <a:solidFill>
                  <a:srgbClr val="00B050"/>
                </a:solidFill>
              </a:rPr>
              <a:t>Soya; Tobacco; Rice &amp; Wheat - </a:t>
            </a:r>
            <a:r>
              <a:rPr lang="en-IE" sz="1900" kern="0" dirty="0">
                <a:solidFill>
                  <a:schemeClr val="tx1"/>
                </a:solidFill>
              </a:rPr>
              <a:t>has demonstrated improvements in   </a:t>
            </a:r>
          </a:p>
          <a:p>
            <a:pPr marL="857250" lvl="2" indent="0">
              <a:buClr>
                <a:srgbClr val="0070C0"/>
              </a:buClr>
            </a:pPr>
            <a:r>
              <a:rPr lang="en-IE" sz="1900" kern="0" dirty="0">
                <a:solidFill>
                  <a:schemeClr val="tx1"/>
                </a:solidFill>
              </a:rPr>
              <a:t>	    their photosynthetic capacity </a:t>
            </a:r>
          </a:p>
          <a:p>
            <a:pPr lvl="2" indent="-285750">
              <a:buClr>
                <a:srgbClr val="0070C0"/>
              </a:buClr>
              <a:buFont typeface="Wingdings" panose="05000000000000000000" pitchFamily="2" charset="2"/>
              <a:buChar char="Ø"/>
            </a:pPr>
            <a:endParaRPr lang="en-IE" sz="1900" kern="0" dirty="0">
              <a:solidFill>
                <a:schemeClr val="tx1"/>
              </a:solidFill>
            </a:endParaRPr>
          </a:p>
          <a:p>
            <a:pPr lvl="2" indent="-285750">
              <a:buClr>
                <a:srgbClr val="0070C0"/>
              </a:buClr>
              <a:buFont typeface="Wingdings" panose="05000000000000000000" pitchFamily="2" charset="2"/>
              <a:buChar char="Ø"/>
            </a:pPr>
            <a:r>
              <a:rPr lang="en-IE" sz="1900" kern="0" dirty="0">
                <a:solidFill>
                  <a:schemeClr val="tx1"/>
                </a:solidFill>
              </a:rPr>
              <a:t>Such genome editing giving rise to enhanced photosynthetic capacity – resulting  in:</a:t>
            </a:r>
          </a:p>
          <a:p>
            <a:pPr marL="857250" lvl="2" indent="0">
              <a:buClr>
                <a:srgbClr val="0070C0"/>
              </a:buClr>
            </a:pPr>
            <a:endParaRPr lang="en-IE" sz="1900" kern="0" dirty="0">
              <a:solidFill>
                <a:schemeClr val="tx1"/>
              </a:solidFill>
            </a:endParaRPr>
          </a:p>
          <a:p>
            <a:pPr marL="1657350" lvl="3" indent="-342900">
              <a:buClr>
                <a:srgbClr val="0070C0"/>
              </a:buClr>
              <a:buFont typeface="Wingdings" panose="05000000000000000000" pitchFamily="2" charset="2"/>
              <a:buChar char="v"/>
            </a:pPr>
            <a:r>
              <a:rPr lang="en-IE" sz="1900" kern="0" dirty="0">
                <a:latin typeface="+mn-lt"/>
              </a:rPr>
              <a:t>increasing crop yields of these plants</a:t>
            </a:r>
          </a:p>
          <a:p>
            <a:pPr marL="1657350" lvl="3" indent="-342900">
              <a:buClr>
                <a:srgbClr val="0070C0"/>
              </a:buClr>
              <a:buFont typeface="Wingdings" panose="05000000000000000000" pitchFamily="2" charset="2"/>
              <a:buChar char="v"/>
            </a:pPr>
            <a:r>
              <a:rPr lang="en-IE" sz="1900" kern="0" dirty="0">
                <a:latin typeface="+mn-lt"/>
              </a:rPr>
              <a:t>ensuring adequate availability of plant food crops to a growing global population  </a:t>
            </a:r>
          </a:p>
          <a:p>
            <a:pPr lvl="2" indent="-285750">
              <a:buClr>
                <a:srgbClr val="0070C0"/>
              </a:buClr>
              <a:buFont typeface="Wingdings" panose="05000000000000000000" pitchFamily="2" charset="2"/>
              <a:buChar char="Ø"/>
            </a:pPr>
            <a:endParaRPr lang="en-IE" sz="1900" kern="0" dirty="0">
              <a:solidFill>
                <a:schemeClr val="tx1"/>
              </a:solidFill>
            </a:endParaRPr>
          </a:p>
          <a:p>
            <a:pPr marL="857250" lvl="2" indent="0">
              <a:buClr>
                <a:srgbClr val="0070C0"/>
              </a:buClr>
            </a:pPr>
            <a:endParaRPr lang="en-IE" sz="1900" kern="0" dirty="0">
              <a:solidFill>
                <a:schemeClr val="tx1"/>
              </a:solidFill>
            </a:endParaRPr>
          </a:p>
          <a:p>
            <a:pPr marL="857250" lvl="2" indent="0">
              <a:buClr>
                <a:srgbClr val="0070C0"/>
              </a:buClr>
            </a:pPr>
            <a:endParaRPr lang="en-IE" sz="1900" kern="0" dirty="0">
              <a:solidFill>
                <a:schemeClr val="tx1"/>
              </a:solidFill>
            </a:endParaRPr>
          </a:p>
          <a:p>
            <a:pPr marL="457200" lvl="1" indent="0">
              <a:buNone/>
            </a:pPr>
            <a:endParaRPr lang="en-IE" sz="1600" dirty="0">
              <a:solidFill>
                <a:schemeClr val="tx1"/>
              </a:solidFill>
            </a:endParaRPr>
          </a:p>
          <a:p>
            <a:pPr marL="800100" lvl="1" indent="-342900">
              <a:buFont typeface="+mj-lt"/>
              <a:buAutoNum type="arabicPeriod"/>
            </a:pPr>
            <a:endParaRPr lang="en-IE" sz="18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936740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24</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202076" y="703536"/>
            <a:ext cx="10161142" cy="5283912"/>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b="1" kern="0" dirty="0">
                <a:solidFill>
                  <a:srgbClr val="00B050"/>
                </a:solidFill>
              </a:rPr>
              <a:t>G.	POTENTIAL APPLICATIONS OF GENE EDITED PLANTS / CROPS</a:t>
            </a:r>
          </a:p>
          <a:p>
            <a:pPr marL="0" indent="0" algn="ctr">
              <a:buNone/>
            </a:pPr>
            <a:r>
              <a:rPr lang="en-IE" sz="1800" kern="0" dirty="0">
                <a:solidFill>
                  <a:srgbClr val="00B050"/>
                </a:solidFill>
              </a:rPr>
              <a:t>	</a:t>
            </a:r>
            <a:r>
              <a:rPr lang="en-IE" sz="1800" u="sng" kern="0" dirty="0">
                <a:solidFill>
                  <a:srgbClr val="00B050"/>
                </a:solidFill>
              </a:rPr>
              <a:t>REGULTAORY OUTLOOK ??</a:t>
            </a:r>
            <a:r>
              <a:rPr lang="en-IE" sz="1800" b="1" u="sng" kern="0" dirty="0">
                <a:solidFill>
                  <a:srgbClr val="00B050"/>
                </a:solidFill>
              </a:rPr>
              <a:t> </a:t>
            </a:r>
            <a:endParaRPr lang="en-IE" sz="1800" u="sng" kern="0" dirty="0">
              <a:solidFill>
                <a:srgbClr val="00B050"/>
              </a:solidFill>
            </a:endParaRPr>
          </a:p>
          <a:p>
            <a:pPr marL="0" indent="0">
              <a:buNone/>
            </a:pPr>
            <a:endParaRPr lang="en-IE" sz="1800" b="1" kern="0" dirty="0">
              <a:solidFill>
                <a:srgbClr val="00B050"/>
              </a:solidFill>
            </a:endParaRPr>
          </a:p>
          <a:p>
            <a:pPr lvl="2" indent="-285750">
              <a:buClr>
                <a:srgbClr val="0070C0"/>
              </a:buClr>
              <a:buFont typeface="Wingdings" panose="05000000000000000000" pitchFamily="2" charset="2"/>
              <a:buChar char="Ø"/>
            </a:pPr>
            <a:r>
              <a:rPr lang="en-IE" sz="1800" kern="0" dirty="0">
                <a:solidFill>
                  <a:schemeClr val="tx1"/>
                </a:solidFill>
              </a:rPr>
              <a:t>Regulators need to be more adept at understanding the gains to society from ensuring genome editing technologies reach their potential </a:t>
            </a:r>
          </a:p>
          <a:p>
            <a:pPr lvl="2" indent="-285750">
              <a:buClr>
                <a:srgbClr val="0070C0"/>
              </a:buClr>
              <a:buFont typeface="Wingdings" panose="05000000000000000000" pitchFamily="2" charset="2"/>
              <a:buChar char="Ø"/>
            </a:pPr>
            <a:r>
              <a:rPr lang="en-IE" sz="1800" kern="0" dirty="0">
                <a:solidFill>
                  <a:schemeClr val="tx1"/>
                </a:solidFill>
              </a:rPr>
              <a:t>Regulation of genetically modified crops / plants - inhibited due to </a:t>
            </a:r>
            <a:r>
              <a:rPr lang="en-IE" sz="1800" i="1" u="sng" kern="0" dirty="0">
                <a:solidFill>
                  <a:srgbClr val="FF0000"/>
                </a:solidFill>
              </a:rPr>
              <a:t>misinformation campaign, pseudo science </a:t>
            </a:r>
            <a:r>
              <a:rPr lang="en-IE" sz="1800" kern="0" dirty="0">
                <a:solidFill>
                  <a:schemeClr val="tx1"/>
                </a:solidFill>
              </a:rPr>
              <a:t>– consequentially delaying benefits &amp; increasing costs</a:t>
            </a:r>
          </a:p>
          <a:p>
            <a:pPr lvl="2" indent="-285750">
              <a:buClr>
                <a:srgbClr val="0070C0"/>
              </a:buClr>
              <a:buFont typeface="Wingdings" panose="05000000000000000000" pitchFamily="2" charset="2"/>
              <a:buChar char="Ø"/>
            </a:pPr>
            <a:r>
              <a:rPr lang="en-IE" sz="1800" kern="0" dirty="0">
                <a:solidFill>
                  <a:schemeClr val="tx1"/>
                </a:solidFill>
              </a:rPr>
              <a:t>Genetic modification of plants is allowing the mechanism of photosynthesis to be improved according to the journal </a:t>
            </a:r>
            <a:r>
              <a:rPr lang="en-IE" sz="1800" i="1" u="sng" kern="0" dirty="0">
                <a:solidFill>
                  <a:srgbClr val="FF0000"/>
                </a:solidFill>
              </a:rPr>
              <a:t>Science 18</a:t>
            </a:r>
            <a:r>
              <a:rPr lang="en-IE" sz="1800" i="1" u="sng" kern="0" baseline="30000" dirty="0">
                <a:solidFill>
                  <a:srgbClr val="FF0000"/>
                </a:solidFill>
              </a:rPr>
              <a:t>th</a:t>
            </a:r>
            <a:r>
              <a:rPr lang="en-IE" sz="1800" i="1" u="sng" kern="0" dirty="0">
                <a:solidFill>
                  <a:srgbClr val="FF0000"/>
                </a:solidFill>
              </a:rPr>
              <a:t> August 2022</a:t>
            </a:r>
            <a:endParaRPr lang="en-IE" sz="1800" kern="0" dirty="0">
              <a:solidFill>
                <a:schemeClr val="tx1"/>
              </a:solidFill>
            </a:endParaRPr>
          </a:p>
          <a:p>
            <a:pPr lvl="2" indent="-285750">
              <a:buClr>
                <a:srgbClr val="0070C0"/>
              </a:buClr>
              <a:buFont typeface="Wingdings" panose="05000000000000000000" pitchFamily="2" charset="2"/>
              <a:buChar char="Ø"/>
            </a:pPr>
            <a:r>
              <a:rPr lang="en-IE" sz="1800" kern="0" dirty="0">
                <a:solidFill>
                  <a:schemeClr val="tx1"/>
                </a:solidFill>
              </a:rPr>
              <a:t>Such genetic modifications  could lead to dramatic improvements in plant / crop productivity &amp; perhaps to </a:t>
            </a:r>
            <a:r>
              <a:rPr lang="en-IE" sz="1800" i="1" u="sng" kern="0" dirty="0">
                <a:solidFill>
                  <a:srgbClr val="00B050"/>
                </a:solidFill>
              </a:rPr>
              <a:t>2</a:t>
            </a:r>
            <a:r>
              <a:rPr lang="en-IE" sz="1800" i="1" u="sng" kern="0" baseline="30000" dirty="0">
                <a:solidFill>
                  <a:srgbClr val="00B050"/>
                </a:solidFill>
              </a:rPr>
              <a:t>nd</a:t>
            </a:r>
            <a:r>
              <a:rPr lang="en-IE" sz="1800" i="1" u="sng" kern="0" dirty="0">
                <a:solidFill>
                  <a:srgbClr val="00B050"/>
                </a:solidFill>
              </a:rPr>
              <a:t> Green Revolution</a:t>
            </a:r>
            <a:r>
              <a:rPr lang="en-IE" sz="1800" kern="0" dirty="0">
                <a:solidFill>
                  <a:schemeClr val="tx1"/>
                </a:solidFill>
              </a:rPr>
              <a:t> </a:t>
            </a:r>
          </a:p>
          <a:p>
            <a:pPr lvl="2" indent="-285750">
              <a:buClr>
                <a:srgbClr val="0070C0"/>
              </a:buClr>
              <a:buFont typeface="Wingdings" panose="05000000000000000000" pitchFamily="2" charset="2"/>
              <a:buChar char="Ø"/>
            </a:pPr>
            <a:r>
              <a:rPr lang="en-IE" sz="1800" kern="0" dirty="0">
                <a:solidFill>
                  <a:schemeClr val="tx1"/>
                </a:solidFill>
              </a:rPr>
              <a:t>Science has made a </a:t>
            </a:r>
            <a:r>
              <a:rPr lang="en-IE" sz="1800" i="1" u="sng" kern="0" dirty="0">
                <a:solidFill>
                  <a:srgbClr val="00B050"/>
                </a:solidFill>
              </a:rPr>
              <a:t>genetic revolution </a:t>
            </a:r>
            <a:r>
              <a:rPr lang="en-IE" sz="1800" kern="0" dirty="0">
                <a:solidFill>
                  <a:schemeClr val="tx1"/>
                </a:solidFill>
              </a:rPr>
              <a:t>a reality – now that </a:t>
            </a:r>
            <a:r>
              <a:rPr lang="en-IE" sz="1800" i="1" u="sng" kern="0" dirty="0">
                <a:solidFill>
                  <a:srgbClr val="00B050"/>
                </a:solidFill>
              </a:rPr>
              <a:t>revolution</a:t>
            </a:r>
            <a:r>
              <a:rPr lang="en-IE" sz="1800" kern="0" dirty="0">
                <a:solidFill>
                  <a:schemeClr val="tx1"/>
                </a:solidFill>
              </a:rPr>
              <a:t> must flourish – giving rise to:</a:t>
            </a:r>
          </a:p>
          <a:p>
            <a:pPr marL="1657350" lvl="3" indent="-342900">
              <a:buClr>
                <a:srgbClr val="0070C0"/>
              </a:buClr>
              <a:buFont typeface="Wingdings" panose="05000000000000000000" pitchFamily="2" charset="2"/>
              <a:buChar char="v"/>
            </a:pPr>
            <a:r>
              <a:rPr lang="en-IE" sz="1800" i="1" kern="0" dirty="0">
                <a:solidFill>
                  <a:srgbClr val="00B050"/>
                </a:solidFill>
                <a:latin typeface="+mn-lt"/>
              </a:rPr>
              <a:t>cheaper, more nutritious &amp; more climate resilient food</a:t>
            </a:r>
          </a:p>
          <a:p>
            <a:pPr lvl="2" indent="-285750">
              <a:buClr>
                <a:srgbClr val="0070C0"/>
              </a:buClr>
              <a:buFont typeface="Wingdings" panose="05000000000000000000" pitchFamily="2" charset="2"/>
              <a:buChar char="Ø"/>
            </a:pPr>
            <a:endParaRPr lang="en-IE" sz="1800" kern="0" dirty="0">
              <a:solidFill>
                <a:schemeClr val="tx1"/>
              </a:solidFill>
            </a:endParaRPr>
          </a:p>
          <a:p>
            <a:pPr lvl="2" indent="-285750">
              <a:buClr>
                <a:srgbClr val="0070C0"/>
              </a:buClr>
              <a:buFont typeface="Wingdings" panose="05000000000000000000" pitchFamily="2" charset="2"/>
              <a:buChar char="Ø"/>
            </a:pPr>
            <a:endParaRPr lang="en-IE" sz="1800" kern="0" dirty="0">
              <a:solidFill>
                <a:schemeClr val="tx1"/>
              </a:solidFill>
            </a:endParaRPr>
          </a:p>
          <a:p>
            <a:pPr marL="857250" lvl="2" indent="0">
              <a:buClr>
                <a:srgbClr val="0070C0"/>
              </a:buClr>
            </a:pPr>
            <a:endParaRPr lang="en-IE" sz="1800" kern="0" dirty="0">
              <a:solidFill>
                <a:schemeClr val="tx1"/>
              </a:solidFill>
            </a:endParaRPr>
          </a:p>
          <a:p>
            <a:pPr marL="857250" lvl="2" indent="0">
              <a:buClr>
                <a:srgbClr val="0070C0"/>
              </a:buClr>
            </a:pPr>
            <a:endParaRPr lang="en-IE" sz="1800" kern="0" dirty="0">
              <a:solidFill>
                <a:schemeClr val="tx1"/>
              </a:solidFill>
            </a:endParaRPr>
          </a:p>
          <a:p>
            <a:pPr marL="457200" lvl="1" indent="0">
              <a:buNone/>
            </a:pPr>
            <a:endParaRPr lang="en-IE" sz="1800" dirty="0">
              <a:solidFill>
                <a:schemeClr val="tx1"/>
              </a:solidFill>
            </a:endParaRPr>
          </a:p>
          <a:p>
            <a:pPr marL="800100" lvl="1" indent="-342900">
              <a:buFont typeface="+mj-lt"/>
              <a:buAutoNum type="arabicPeriod"/>
            </a:pPr>
            <a:endParaRPr lang="en-IE" sz="180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Tree>
    <p:extLst>
      <p:ext uri="{BB962C8B-B14F-4D97-AF65-F5344CB8AC3E}">
        <p14:creationId xmlns:p14="http://schemas.microsoft.com/office/powerpoint/2010/main" val="23831502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25</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1EA096C-D5C5-8FEB-62AC-28B9B991CB0D}"/>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2" name="Title 1">
            <a:extLst>
              <a:ext uri="{FF2B5EF4-FFF2-40B4-BE49-F238E27FC236}">
                <a16:creationId xmlns:a16="http://schemas.microsoft.com/office/drawing/2014/main" id="{E61B83EF-C2FB-02C1-DFE1-424537200016}"/>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97416"/>
            <a:ext cx="8640960" cy="5211904"/>
          </a:xfrm>
          <a:prstGeom prst="rect">
            <a:avLst/>
          </a:prstGeom>
        </p:spPr>
        <p:txBody>
          <a:bodyPr>
            <a:normAutofit fontScale="925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900" kern="0" dirty="0">
                <a:solidFill>
                  <a:srgbClr val="00B050"/>
                </a:solidFill>
              </a:rPr>
              <a:t>B</a:t>
            </a:r>
            <a:r>
              <a:rPr lang="en-IE" sz="1900" b="1" kern="0" dirty="0">
                <a:solidFill>
                  <a:srgbClr val="00B050"/>
                </a:solidFill>
              </a:rPr>
              <a:t>.	PROGRESSIVE SCIENTIFIC DEVELOPMENT </a:t>
            </a:r>
          </a:p>
          <a:p>
            <a:pPr marL="0" indent="0">
              <a:buNone/>
            </a:pPr>
            <a:endParaRPr lang="en-IE" sz="1900" kern="0" dirty="0">
              <a:solidFill>
                <a:srgbClr val="00B050"/>
              </a:solidFill>
            </a:endParaRPr>
          </a:p>
          <a:p>
            <a:pPr lvl="1">
              <a:buFont typeface="Wingdings" panose="05000000000000000000" pitchFamily="2" charset="2"/>
              <a:buChar char="Ø"/>
            </a:pPr>
            <a:r>
              <a:rPr lang="en-IE" sz="1900" kern="0" dirty="0">
                <a:solidFill>
                  <a:schemeClr val="tx1"/>
                </a:solidFill>
              </a:rPr>
              <a:t>Advances in genetic engineering created range of GM plants / crops with high resistance to: </a:t>
            </a:r>
          </a:p>
          <a:p>
            <a:pPr lvl="1">
              <a:buFont typeface="Wingdings" panose="05000000000000000000" pitchFamily="2" charset="2"/>
              <a:buChar char="Ø"/>
            </a:pPr>
            <a:endParaRPr lang="en-IE" sz="1900" kern="0" dirty="0">
              <a:solidFill>
                <a:schemeClr val="tx1"/>
              </a:solidFill>
            </a:endParaRPr>
          </a:p>
          <a:p>
            <a:pPr lvl="2">
              <a:buClr>
                <a:srgbClr val="0070C0"/>
              </a:buClr>
              <a:buFont typeface="Wingdings" panose="05000000000000000000" pitchFamily="2" charset="2"/>
              <a:buChar char="q"/>
            </a:pPr>
            <a:r>
              <a:rPr lang="en-IE" sz="1900" i="1" kern="0" dirty="0">
                <a:solidFill>
                  <a:schemeClr val="tx1"/>
                </a:solidFill>
              </a:rPr>
              <a:t>pests / diseases / herbicides / pesticides / environmental stress / improved post harvest storage / nutritional value / flavour</a:t>
            </a:r>
          </a:p>
          <a:p>
            <a:pPr lvl="2">
              <a:buClr>
                <a:srgbClr val="0070C0"/>
              </a:buClr>
              <a:buFont typeface="Wingdings" panose="05000000000000000000" pitchFamily="2" charset="2"/>
              <a:buChar char="q"/>
            </a:pPr>
            <a:endParaRPr lang="en-IE" sz="1900" kern="0" dirty="0">
              <a:solidFill>
                <a:schemeClr val="tx1"/>
              </a:solidFill>
            </a:endParaRPr>
          </a:p>
          <a:p>
            <a:pPr lvl="1">
              <a:buFont typeface="Wingdings" panose="05000000000000000000" pitchFamily="2" charset="2"/>
              <a:buChar char="Ø"/>
            </a:pPr>
            <a:r>
              <a:rPr lang="en-IE" sz="1900" kern="0" dirty="0">
                <a:solidFill>
                  <a:schemeClr val="tx1"/>
                </a:solidFill>
              </a:rPr>
              <a:t>Demand for </a:t>
            </a:r>
            <a:r>
              <a:rPr lang="en-IE" sz="1900" i="1" u="sng" kern="0" dirty="0">
                <a:solidFill>
                  <a:schemeClr val="tx1"/>
                </a:solidFill>
              </a:rPr>
              <a:t>compounds</a:t>
            </a:r>
            <a:r>
              <a:rPr lang="en-IE" sz="1900" kern="0" dirty="0">
                <a:solidFill>
                  <a:schemeClr val="tx1"/>
                </a:solidFill>
              </a:rPr>
              <a:t> from GM plants in industrial and pharmaceutical sectors – renewable resource </a:t>
            </a:r>
          </a:p>
          <a:p>
            <a:pPr marL="457200" lvl="1" indent="0">
              <a:buNone/>
            </a:pPr>
            <a:endParaRPr lang="en-IE" sz="1900" kern="0" dirty="0">
              <a:solidFill>
                <a:schemeClr val="tx1"/>
              </a:solidFill>
            </a:endParaRPr>
          </a:p>
          <a:p>
            <a:pPr lvl="1">
              <a:buFont typeface="Wingdings" panose="05000000000000000000" pitchFamily="2" charset="2"/>
              <a:buChar char="Ø"/>
            </a:pPr>
            <a:r>
              <a:rPr lang="en-IE" sz="1900" kern="0" dirty="0">
                <a:solidFill>
                  <a:schemeClr val="tx1"/>
                </a:solidFill>
              </a:rPr>
              <a:t>Novel germplasm from GM plants facilitates response for new / improved plant cultivars leading to:</a:t>
            </a:r>
          </a:p>
          <a:p>
            <a:pPr lvl="1">
              <a:buFont typeface="Wingdings" panose="05000000000000000000" pitchFamily="2" charset="2"/>
              <a:buChar char="Ø"/>
            </a:pPr>
            <a:endParaRPr lang="en-IE" sz="1900" kern="0" dirty="0">
              <a:solidFill>
                <a:schemeClr val="tx1"/>
              </a:solidFill>
            </a:endParaRPr>
          </a:p>
          <a:p>
            <a:pPr lvl="2">
              <a:buClr>
                <a:srgbClr val="0070C0"/>
              </a:buClr>
              <a:buFont typeface="Wingdings" panose="05000000000000000000" pitchFamily="2" charset="2"/>
              <a:buChar char="q"/>
            </a:pPr>
            <a:r>
              <a:rPr lang="en-IE" sz="1900" i="1" kern="0" dirty="0">
                <a:solidFill>
                  <a:schemeClr val="tx1"/>
                </a:solidFill>
              </a:rPr>
              <a:t>improved quality of plant products – grains / fruits / vegetables </a:t>
            </a:r>
          </a:p>
          <a:p>
            <a:pPr lvl="2">
              <a:buClr>
                <a:srgbClr val="0070C0"/>
              </a:buClr>
              <a:buFont typeface="Wingdings" panose="05000000000000000000" pitchFamily="2" charset="2"/>
              <a:buChar char="q"/>
            </a:pPr>
            <a:r>
              <a:rPr lang="en-IE" sz="1900" i="1" kern="0" dirty="0">
                <a:solidFill>
                  <a:schemeClr val="tx1"/>
                </a:solidFill>
              </a:rPr>
              <a:t>reduced use of herbicides / pesticides</a:t>
            </a:r>
          </a:p>
          <a:p>
            <a:pPr marL="0" indent="0">
              <a:buNone/>
            </a:pPr>
            <a:endParaRPr lang="en-IE" sz="1900" b="1" i="0" kern="0" dirty="0">
              <a:solidFill>
                <a:srgbClr val="00B050"/>
              </a:solidFill>
            </a:endParaRPr>
          </a:p>
          <a:p>
            <a:pPr lvl="1">
              <a:buFont typeface="Wingdings" panose="05000000000000000000" pitchFamily="2" charset="2"/>
              <a:buChar char="Ø"/>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552140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38B188E-33BF-40FC-ADBA-F4188527F436}"/>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2" name="Title 1">
            <a:extLst>
              <a:ext uri="{FF2B5EF4-FFF2-40B4-BE49-F238E27FC236}">
                <a16:creationId xmlns:a16="http://schemas.microsoft.com/office/drawing/2014/main" id="{453BF3D4-3D0B-FD5D-2B6E-59AD5EF966E9}"/>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Despite attributes afforded by GM plants – such as improved reliability &amp; food quality – issues of: </a:t>
            </a:r>
          </a:p>
          <a:p>
            <a:pPr lvl="1">
              <a:buFont typeface="Wingdings" panose="05000000000000000000" pitchFamily="2" charset="2"/>
              <a:buChar char="Ø"/>
            </a:pPr>
            <a:endParaRPr lang="en-IE" sz="1800" kern="0" dirty="0">
              <a:solidFill>
                <a:schemeClr val="tx1"/>
              </a:solidFill>
            </a:endParaRPr>
          </a:p>
          <a:p>
            <a:pPr lvl="2">
              <a:buClr>
                <a:srgbClr val="0070C0"/>
              </a:buClr>
              <a:buFont typeface="Wingdings" panose="05000000000000000000" pitchFamily="2" charset="2"/>
              <a:buChar char="q"/>
            </a:pPr>
            <a:r>
              <a:rPr lang="en-IE" sz="1800" kern="0" dirty="0">
                <a:solidFill>
                  <a:schemeClr val="tx1"/>
                </a:solidFill>
              </a:rPr>
              <a:t>environmental, public / scientific concern / safety  &amp; liability</a:t>
            </a:r>
          </a:p>
          <a:p>
            <a:pPr marL="914400" lvl="2" indent="0">
              <a:buClr>
                <a:srgbClr val="0070C0"/>
              </a:buClr>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To offset such concerns there’s a need for substantial body of safety &amp; legislative instruments &amp; a rigorous ERA process</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Continuous comparison of GM plants with non GM plants developed by traditional breeding practices </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Global GM crop databases maintained relating to GM crop development &amp; environmental release </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marL="914400" lvl="2" indent="0">
              <a:buClr>
                <a:srgbClr val="0070C0"/>
              </a:buClr>
            </a:pPr>
            <a:endParaRPr lang="en-IE" sz="18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6182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9FD4743-6B9A-68B4-815C-C4DF48D7E93B}"/>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5</a:t>
            </a:fld>
            <a:endParaRPr lang="en-GB" dirty="0"/>
          </a:p>
        </p:txBody>
      </p:sp>
      <p:sp>
        <p:nvSpPr>
          <p:cNvPr id="2" name="Title 1">
            <a:extLst>
              <a:ext uri="{FF2B5EF4-FFF2-40B4-BE49-F238E27FC236}">
                <a16:creationId xmlns:a16="http://schemas.microsoft.com/office/drawing/2014/main" id="{138DF5EB-CA68-BC37-8A9F-10F68EC05406}"/>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0" indent="0">
              <a:buNone/>
            </a:pPr>
            <a:endParaRPr lang="en-IE" sz="1800" kern="0" dirty="0">
              <a:solidFill>
                <a:srgbClr val="00B050"/>
              </a:solidFill>
            </a:endParaRPr>
          </a:p>
          <a:p>
            <a:pPr lvl="1">
              <a:buFont typeface="Wingdings" panose="05000000000000000000" pitchFamily="2" charset="2"/>
              <a:buChar char="Ø"/>
            </a:pPr>
            <a:r>
              <a:rPr lang="en-IE" sz="1800" kern="0" dirty="0">
                <a:solidFill>
                  <a:schemeClr val="tx1"/>
                </a:solidFill>
              </a:rPr>
              <a:t>Irish famine attributed to use of a poor potato variety “Lumper”  lacking in </a:t>
            </a:r>
            <a:r>
              <a:rPr lang="en-IE" sz="1800" i="1" u="sng" kern="0" dirty="0">
                <a:solidFill>
                  <a:srgbClr val="FF0000"/>
                </a:solidFill>
              </a:rPr>
              <a:t>genetic variation </a:t>
            </a:r>
            <a:r>
              <a:rPr lang="en-IE" sz="1800" kern="0" dirty="0">
                <a:solidFill>
                  <a:schemeClr val="tx1"/>
                </a:solidFill>
              </a:rPr>
              <a:t>– susceptible to blight - </a:t>
            </a:r>
            <a:r>
              <a:rPr lang="en-IE" sz="1800" i="1" u="sng" dirty="0">
                <a:solidFill>
                  <a:schemeClr val="tx1"/>
                </a:solidFill>
              </a:rPr>
              <a:t>Phytophthora infestans</a:t>
            </a:r>
          </a:p>
          <a:p>
            <a:pPr marL="457200" lvl="1" indent="0">
              <a:buNone/>
            </a:pPr>
            <a:endParaRPr lang="en-GB" sz="1800" dirty="0">
              <a:solidFill>
                <a:schemeClr val="tx1"/>
              </a:solidFill>
            </a:endParaRPr>
          </a:p>
          <a:p>
            <a:pPr lvl="1">
              <a:buFont typeface="Wingdings" panose="05000000000000000000" pitchFamily="2" charset="2"/>
              <a:buChar char="Ø"/>
            </a:pPr>
            <a:r>
              <a:rPr lang="en-GB" sz="1800" i="1" dirty="0">
                <a:solidFill>
                  <a:srgbClr val="FF0000"/>
                </a:solidFill>
              </a:rPr>
              <a:t>“Lumper” </a:t>
            </a:r>
            <a:r>
              <a:rPr lang="en-GB" sz="1800" dirty="0">
                <a:solidFill>
                  <a:schemeClr val="tx1"/>
                </a:solidFill>
              </a:rPr>
              <a:t>potato clones, genetically identical to one another &amp;  </a:t>
            </a:r>
            <a:r>
              <a:rPr lang="en-GB" sz="1800" i="1" u="sng" dirty="0">
                <a:solidFill>
                  <a:schemeClr val="tx1"/>
                </a:solidFill>
              </a:rPr>
              <a:t>low in genetic variety, prone to disease, decrease genetic variability</a:t>
            </a:r>
            <a:endParaRPr lang="en-GB" sz="1800" i="1" u="sng" dirty="0">
              <a:solidFill>
                <a:srgbClr val="FF0000"/>
              </a:solidFill>
            </a:endParaRP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endParaRPr lang="en-IE" sz="1800" kern="0" dirty="0">
              <a:solidFill>
                <a:schemeClr val="tx1"/>
              </a:solidFill>
            </a:endParaRPr>
          </a:p>
          <a:p>
            <a:pPr marL="914400" lvl="2" indent="0">
              <a:buClr>
                <a:srgbClr val="0070C0"/>
              </a:buClr>
            </a:pPr>
            <a:endParaRPr lang="en-IE" sz="16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80865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6</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3018782" y="750001"/>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457200" lvl="1" indent="0">
              <a:buNone/>
            </a:pPr>
            <a:endParaRPr lang="en-IE" sz="1600" kern="0" dirty="0">
              <a:solidFill>
                <a:schemeClr val="tx1"/>
              </a:solidFill>
            </a:endParaRPr>
          </a:p>
          <a:p>
            <a:pPr lvl="1">
              <a:buFont typeface="Wingdings" panose="05000000000000000000" pitchFamily="2" charset="2"/>
              <a:buChar char="Ø"/>
            </a:pPr>
            <a:endParaRPr lang="en-IE" sz="1600" kern="0" dirty="0">
              <a:solidFill>
                <a:schemeClr val="tx1"/>
              </a:solidFill>
            </a:endParaRPr>
          </a:p>
          <a:p>
            <a:pPr lvl="1">
              <a:buFont typeface="Wingdings" panose="05000000000000000000" pitchFamily="2" charset="2"/>
              <a:buChar char="Ø"/>
            </a:pPr>
            <a:endParaRPr lang="en-IE" sz="1600" kern="0" dirty="0">
              <a:solidFill>
                <a:schemeClr val="tx1"/>
              </a:solidFill>
            </a:endParaRPr>
          </a:p>
          <a:p>
            <a:pPr marL="914400" lvl="2" indent="0">
              <a:buClr>
                <a:srgbClr val="0070C0"/>
              </a:buClr>
            </a:pPr>
            <a:endParaRPr lang="en-IE" sz="16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pic>
        <p:nvPicPr>
          <p:cNvPr id="2" name="Picture 1">
            <a:extLst>
              <a:ext uri="{FF2B5EF4-FFF2-40B4-BE49-F238E27FC236}">
                <a16:creationId xmlns:a16="http://schemas.microsoft.com/office/drawing/2014/main" id="{E29DA611-9622-4BBF-BBFF-219C2F903E05}"/>
              </a:ext>
            </a:extLst>
          </p:cNvPr>
          <p:cNvPicPr>
            <a:picLocks noChangeAspect="1"/>
          </p:cNvPicPr>
          <p:nvPr/>
        </p:nvPicPr>
        <p:blipFill>
          <a:blip r:embed="rId2"/>
          <a:stretch>
            <a:fillRect/>
          </a:stretch>
        </p:blipFill>
        <p:spPr>
          <a:xfrm>
            <a:off x="1919537" y="2997606"/>
            <a:ext cx="7470707" cy="3431109"/>
          </a:xfrm>
          <a:prstGeom prst="rect">
            <a:avLst/>
          </a:prstGeom>
        </p:spPr>
      </p:pic>
      <p:sp>
        <p:nvSpPr>
          <p:cNvPr id="8" name="TextBox 7">
            <a:extLst>
              <a:ext uri="{FF2B5EF4-FFF2-40B4-BE49-F238E27FC236}">
                <a16:creationId xmlns:a16="http://schemas.microsoft.com/office/drawing/2014/main" id="{20A01EA2-4A3F-4E41-AF21-6D9DA461B239}"/>
              </a:ext>
            </a:extLst>
          </p:cNvPr>
          <p:cNvSpPr txBox="1"/>
          <p:nvPr/>
        </p:nvSpPr>
        <p:spPr>
          <a:xfrm>
            <a:off x="5591944" y="2135831"/>
            <a:ext cx="1368152" cy="861774"/>
          </a:xfrm>
          <a:prstGeom prst="rect">
            <a:avLst/>
          </a:prstGeom>
          <a:noFill/>
        </p:spPr>
        <p:txBody>
          <a:bodyPr wrap="square" rtlCol="0">
            <a:spAutoFit/>
          </a:bodyPr>
          <a:lstStyle/>
          <a:p>
            <a:pPr algn="ctr"/>
            <a:r>
              <a:rPr lang="en-GB" sz="1000" i="1" dirty="0">
                <a:solidFill>
                  <a:srgbClr val="FF0000"/>
                </a:solidFill>
              </a:rPr>
              <a:t>EFFECT OF BLIGHT ON DIVERSE &amp; CLONED POTATO CROPS</a:t>
            </a:r>
            <a:endParaRPr lang="en-IE" sz="1000" i="1" dirty="0">
              <a:solidFill>
                <a:srgbClr val="FF0000"/>
              </a:solidFill>
            </a:endParaRPr>
          </a:p>
        </p:txBody>
      </p:sp>
      <p:sp>
        <p:nvSpPr>
          <p:cNvPr id="5" name="TextBox 4">
            <a:extLst>
              <a:ext uri="{FF2B5EF4-FFF2-40B4-BE49-F238E27FC236}">
                <a16:creationId xmlns:a16="http://schemas.microsoft.com/office/drawing/2014/main" id="{16A432F2-2C76-4A9B-DA77-7D9E72ED1DC4}"/>
              </a:ext>
            </a:extLst>
          </p:cNvPr>
          <p:cNvSpPr txBox="1"/>
          <p:nvPr/>
        </p:nvSpPr>
        <p:spPr>
          <a:xfrm>
            <a:off x="1847529" y="5474875"/>
            <a:ext cx="1314269" cy="461665"/>
          </a:xfrm>
          <a:prstGeom prst="rect">
            <a:avLst/>
          </a:prstGeom>
          <a:noFill/>
        </p:spPr>
        <p:txBody>
          <a:bodyPr wrap="square" rtlCol="0">
            <a:spAutoFit/>
          </a:bodyPr>
          <a:lstStyle/>
          <a:p>
            <a:pPr algn="ctr"/>
            <a:r>
              <a:rPr lang="en-IE" sz="800" i="1" dirty="0">
                <a:solidFill>
                  <a:srgbClr val="FF0000"/>
                </a:solidFill>
              </a:rPr>
              <a:t>LUMPER VARIETY LOW GENETIC DIVERSITY  </a:t>
            </a:r>
          </a:p>
        </p:txBody>
      </p:sp>
    </p:spTree>
    <p:extLst>
      <p:ext uri="{BB962C8B-B14F-4D97-AF65-F5344CB8AC3E}">
        <p14:creationId xmlns:p14="http://schemas.microsoft.com/office/powerpoint/2010/main" val="2443437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54BB650-F702-657D-11FD-C8AD84FD137A}"/>
              </a:ext>
            </a:extLst>
          </p:cNvPr>
          <p:cNvSpPr>
            <a:spLocks noGrp="1"/>
          </p:cNvSpPr>
          <p:nvPr>
            <p:ph idx="1"/>
          </p:nvPr>
        </p:nvSpPr>
        <p:spPr/>
        <p:txBody>
          <a:bodyPr/>
          <a:lstStyle/>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7</a:t>
            </a:fld>
            <a:endParaRPr lang="en-GB" dirty="0"/>
          </a:p>
        </p:txBody>
      </p:sp>
      <p:sp>
        <p:nvSpPr>
          <p:cNvPr id="2" name="Title 1">
            <a:extLst>
              <a:ext uri="{FF2B5EF4-FFF2-40B4-BE49-F238E27FC236}">
                <a16:creationId xmlns:a16="http://schemas.microsoft.com/office/drawing/2014/main" id="{2AC79B30-EA8C-7B2C-C808-4069702FB575}"/>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8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Evolving range of emerging GMP new breeding techniques provides  greater acceptance of GMPs in terms of food &amp; feed</a:t>
            </a:r>
          </a:p>
          <a:p>
            <a:pPr lvl="1">
              <a:buFont typeface="Wingdings" panose="05000000000000000000" pitchFamily="2" charset="2"/>
              <a:buChar char="Ø"/>
            </a:pPr>
            <a:endParaRPr lang="en-IE" sz="1800" kern="0" dirty="0">
              <a:solidFill>
                <a:schemeClr val="tx1"/>
              </a:solidFill>
            </a:endParaRPr>
          </a:p>
          <a:p>
            <a:pPr lvl="1">
              <a:buFont typeface="Wingdings" panose="05000000000000000000" pitchFamily="2" charset="2"/>
              <a:buChar char="Ø"/>
            </a:pPr>
            <a:r>
              <a:rPr lang="en-IE" sz="1800" kern="0" dirty="0">
                <a:solidFill>
                  <a:schemeClr val="tx1"/>
                </a:solidFill>
              </a:rPr>
              <a:t>Examples are:</a:t>
            </a:r>
          </a:p>
          <a:p>
            <a:pPr lvl="1">
              <a:buFont typeface="Wingdings" panose="05000000000000000000" pitchFamily="2" charset="2"/>
              <a:buChar char="Ø"/>
            </a:pPr>
            <a:endParaRPr lang="en-IE" sz="1800" kern="0" dirty="0">
              <a:solidFill>
                <a:schemeClr val="tx1"/>
              </a:solidFill>
            </a:endParaRPr>
          </a:p>
          <a:p>
            <a:pPr lvl="2">
              <a:buClr>
                <a:srgbClr val="0070C0"/>
              </a:buClr>
              <a:buFont typeface="Wingdings" panose="05000000000000000000" pitchFamily="2" charset="2"/>
              <a:buChar char="q"/>
            </a:pPr>
            <a:r>
              <a:rPr lang="en-IE" sz="1800" kern="0" dirty="0">
                <a:solidFill>
                  <a:schemeClr val="tx1"/>
                </a:solidFill>
              </a:rPr>
              <a:t>CRISPR/Cas 9; RNAi Based Plants; </a:t>
            </a:r>
          </a:p>
          <a:p>
            <a:pPr lvl="1">
              <a:buFont typeface="Wingdings" panose="05000000000000000000" pitchFamily="2" charset="2"/>
              <a:buChar char="Ø"/>
            </a:pPr>
            <a:endParaRPr lang="en-IE" sz="1800" kern="0" dirty="0">
              <a:solidFill>
                <a:schemeClr val="tx1"/>
              </a:solidFill>
            </a:endParaRPr>
          </a:p>
          <a:p>
            <a:pPr marL="914400" lvl="2" indent="0">
              <a:buClr>
                <a:srgbClr val="0070C0"/>
              </a:buClr>
            </a:pPr>
            <a:endParaRPr lang="en-IE" sz="1600" kern="0" dirty="0">
              <a:solidFill>
                <a:schemeClr val="tx1"/>
              </a:solidFill>
            </a:endParaRPr>
          </a:p>
          <a:p>
            <a:pPr marL="0" indent="0">
              <a:buNone/>
            </a:pPr>
            <a:endParaRPr lang="en-IE" sz="1800" b="1" i="0" kern="0" dirty="0">
              <a:solidFill>
                <a:srgbClr val="00B050"/>
              </a:solidFill>
            </a:endParaRPr>
          </a:p>
          <a:p>
            <a:pPr lvl="1">
              <a:buFont typeface="Wingdings" panose="05000000000000000000" pitchFamily="2" charset="2"/>
              <a:buChar char="Ø"/>
            </a:pPr>
            <a:endParaRPr lang="en-IE" sz="16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628798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D34E4A9-11BF-A4F8-DEDD-089B69C57A06}"/>
              </a:ext>
            </a:extLst>
          </p:cNvPr>
          <p:cNvSpPr>
            <a:spLocks noGrp="1"/>
          </p:cNvSpPr>
          <p:nvPr>
            <p:ph idx="1"/>
          </p:nvPr>
        </p:nvSpPr>
        <p:spPr/>
        <p:txBody>
          <a:bodyPr/>
          <a:lstStyle/>
          <a:p>
            <a:endParaRPr lang="en-US"/>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8</a:t>
            </a:fld>
            <a:endParaRPr lang="en-GB" dirty="0"/>
          </a:p>
        </p:txBody>
      </p:sp>
      <p:sp>
        <p:nvSpPr>
          <p:cNvPr id="5" name="Title 4">
            <a:extLst>
              <a:ext uri="{FF2B5EF4-FFF2-40B4-BE49-F238E27FC236}">
                <a16:creationId xmlns:a16="http://schemas.microsoft.com/office/drawing/2014/main" id="{9A46F9CA-D4D5-3F0F-0FE6-D71B70822B12}"/>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847528" y="1052736"/>
            <a:ext cx="8640960" cy="5283912"/>
          </a:xfrm>
          <a:prstGeom prst="rect">
            <a:avLst/>
          </a:prstGeom>
        </p:spPr>
        <p:txBody>
          <a:bodyPr>
            <a:normAutofit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1600" b="1" kern="0" dirty="0">
                <a:solidFill>
                  <a:srgbClr val="7030A0"/>
                </a:solidFill>
              </a:rPr>
              <a:t> </a:t>
            </a:r>
            <a:r>
              <a:rPr lang="en-IE" sz="1600" kern="0" dirty="0">
                <a:solidFill>
                  <a:srgbClr val="00B050"/>
                </a:solidFill>
              </a:rPr>
              <a:t>B</a:t>
            </a:r>
            <a:r>
              <a:rPr lang="en-IE" sz="1600" b="1" kern="0" dirty="0">
                <a:solidFill>
                  <a:srgbClr val="00B050"/>
                </a:solidFill>
              </a:rPr>
              <a:t>.	PROGRESSIVE SCIENTIFIC DEVELOPMENT </a:t>
            </a:r>
          </a:p>
          <a:p>
            <a:pPr marL="457200" lvl="1" indent="0">
              <a:buNone/>
            </a:pPr>
            <a:endParaRPr lang="en-IE" sz="1600" kern="0" dirty="0">
              <a:solidFill>
                <a:schemeClr val="tx1"/>
              </a:solidFill>
            </a:endParaRPr>
          </a:p>
          <a:p>
            <a:pPr lvl="1">
              <a:buFont typeface="Wingdings" panose="05000000000000000000" pitchFamily="2" charset="2"/>
              <a:buChar char="Ø"/>
            </a:pPr>
            <a:r>
              <a:rPr lang="en-IE" sz="1800" dirty="0">
                <a:solidFill>
                  <a:schemeClr val="tx1"/>
                </a:solidFill>
              </a:rPr>
              <a:t>CRISPR/Cas9</a:t>
            </a:r>
          </a:p>
          <a:p>
            <a:pPr marL="457200" lvl="1" indent="0">
              <a:buNone/>
            </a:pPr>
            <a:endParaRPr lang="en-IE" sz="1800" i="1" dirty="0">
              <a:solidFill>
                <a:schemeClr val="tx1"/>
              </a:solidFill>
            </a:endParaRPr>
          </a:p>
          <a:p>
            <a:pPr lvl="2" indent="-285750">
              <a:buClr>
                <a:srgbClr val="0070C0"/>
              </a:buClr>
              <a:buFont typeface="Wingdings" panose="05000000000000000000" pitchFamily="2" charset="2"/>
              <a:buChar char="q"/>
            </a:pPr>
            <a:r>
              <a:rPr lang="en-IE" sz="1500" i="1" dirty="0">
                <a:solidFill>
                  <a:srgbClr val="FF0000"/>
                </a:solidFill>
              </a:rPr>
              <a:t>CRISPR</a:t>
            </a:r>
            <a:r>
              <a:rPr lang="en-IE" sz="1500" i="1" dirty="0">
                <a:solidFill>
                  <a:schemeClr val="tx1"/>
                </a:solidFill>
              </a:rPr>
              <a:t> “Clustered Regularly Interspaced Short Palindromic Repeats “ hallmark of a bacterial </a:t>
            </a:r>
            <a:r>
              <a:rPr lang="en-IE" sz="1500" i="1" dirty="0" err="1">
                <a:solidFill>
                  <a:schemeClr val="tx1"/>
                </a:solidFill>
              </a:rPr>
              <a:t>defense</a:t>
            </a:r>
            <a:r>
              <a:rPr lang="en-IE" sz="1500" i="1" dirty="0">
                <a:solidFill>
                  <a:schemeClr val="tx1"/>
                </a:solidFill>
              </a:rPr>
              <a:t> system that forms basis for CRISPR-Cas9 genome editing technology in plants &amp; human cells ”</a:t>
            </a:r>
          </a:p>
          <a:p>
            <a:pPr marL="857250" lvl="2" indent="0">
              <a:buClr>
                <a:srgbClr val="0070C0"/>
              </a:buClr>
            </a:pPr>
            <a:endParaRPr lang="en-IE" sz="1500" i="1" dirty="0">
              <a:solidFill>
                <a:schemeClr val="tx1"/>
              </a:solidFill>
            </a:endParaRPr>
          </a:p>
          <a:p>
            <a:pPr lvl="2" indent="-285750">
              <a:buClr>
                <a:srgbClr val="0070C0"/>
              </a:buClr>
              <a:buFont typeface="Wingdings" panose="05000000000000000000" pitchFamily="2" charset="2"/>
              <a:buChar char="q"/>
            </a:pPr>
            <a:r>
              <a:rPr lang="en-GB" sz="1500" i="1" dirty="0">
                <a:solidFill>
                  <a:srgbClr val="FF0000"/>
                </a:solidFill>
              </a:rPr>
              <a:t>GMO</a:t>
            </a:r>
            <a:r>
              <a:rPr lang="en-GB" sz="1500" i="1" dirty="0">
                <a:solidFill>
                  <a:srgbClr val="202124"/>
                </a:solidFill>
              </a:rPr>
              <a:t> involves insertion of transgenic material into an organism</a:t>
            </a:r>
          </a:p>
          <a:p>
            <a:pPr marL="1657350" lvl="3" indent="-342900">
              <a:buClr>
                <a:srgbClr val="0070C0"/>
              </a:buClr>
              <a:buFont typeface="Wingdings" panose="05000000000000000000" pitchFamily="2" charset="2"/>
              <a:buChar char="ü"/>
            </a:pPr>
            <a:r>
              <a:rPr lang="en-IE" sz="1500" i="1" dirty="0">
                <a:latin typeface="+mn-lt"/>
                <a:ea typeface="Verdana" panose="020B0604030504040204" pitchFamily="34" charset="0"/>
              </a:rPr>
              <a:t>e.g. GMO’s created  when a breeder either increases or removes a gene already present in the altered organism in order to create a more desirable outcome e.g. resistance to discolouring or size change</a:t>
            </a:r>
            <a:endParaRPr lang="en-IE" sz="1500" i="1" dirty="0">
              <a:latin typeface="+mn-lt"/>
              <a:ea typeface="Times New Roman" panose="02020603050405020304" pitchFamily="18" charset="0"/>
            </a:endParaRPr>
          </a:p>
          <a:p>
            <a:pPr marL="857250" lvl="2" indent="0">
              <a:buClr>
                <a:srgbClr val="0070C0"/>
              </a:buClr>
            </a:pPr>
            <a:endParaRPr lang="en-GB" sz="1500" i="1" dirty="0">
              <a:solidFill>
                <a:srgbClr val="202124"/>
              </a:solidFill>
            </a:endParaRPr>
          </a:p>
          <a:p>
            <a:pPr lvl="2" indent="-285750">
              <a:buClr>
                <a:srgbClr val="0070C0"/>
              </a:buClr>
              <a:buFont typeface="Wingdings" panose="05000000000000000000" pitchFamily="2" charset="2"/>
              <a:buChar char="q"/>
            </a:pPr>
            <a:r>
              <a:rPr lang="en-GB" sz="1500" i="1" dirty="0">
                <a:solidFill>
                  <a:srgbClr val="FF0000"/>
                </a:solidFill>
              </a:rPr>
              <a:t>CRISPR-CAS9</a:t>
            </a:r>
            <a:r>
              <a:rPr lang="en-GB" sz="1500" i="1" dirty="0">
                <a:solidFill>
                  <a:srgbClr val="202124"/>
                </a:solidFill>
              </a:rPr>
              <a:t> -  gene editing allows researchers to customize living organism's genetic sequence by making specific changes to its DNA</a:t>
            </a:r>
            <a:endParaRPr lang="en-IE" sz="1500" i="1" dirty="0">
              <a:solidFill>
                <a:schemeClr val="tx1"/>
              </a:solidFill>
            </a:endParaRPr>
          </a:p>
          <a:p>
            <a:pPr marL="857250" lvl="2" indent="0">
              <a:buClr>
                <a:srgbClr val="0070C0"/>
              </a:buClr>
            </a:pPr>
            <a:endParaRPr lang="en-IE" sz="1500" i="1" dirty="0">
              <a:solidFill>
                <a:schemeClr val="tx1"/>
              </a:solidFill>
            </a:endParaRPr>
          </a:p>
          <a:p>
            <a:pPr lvl="2" indent="-285750">
              <a:buClr>
                <a:srgbClr val="0070C0"/>
              </a:buClr>
              <a:buFont typeface="Wingdings" panose="05000000000000000000" pitchFamily="2" charset="2"/>
              <a:buChar char="q"/>
            </a:pPr>
            <a:r>
              <a:rPr lang="en-GB" sz="1500" i="1" dirty="0">
                <a:solidFill>
                  <a:srgbClr val="FF0000"/>
                </a:solidFill>
              </a:rPr>
              <a:t>CRISPR-CAS9 – </a:t>
            </a:r>
            <a:r>
              <a:rPr lang="en-IE" sz="1500" i="1" dirty="0">
                <a:solidFill>
                  <a:schemeClr val="tx1"/>
                </a:solidFill>
              </a:rPr>
              <a:t>robust technology producing genetically engineered plants – </a:t>
            </a:r>
            <a:r>
              <a:rPr lang="en-IE" sz="1500" i="1" u="sng" dirty="0">
                <a:solidFill>
                  <a:srgbClr val="FF0000"/>
                </a:solidFill>
              </a:rPr>
              <a:t>gene editing within the same species</a:t>
            </a:r>
          </a:p>
          <a:p>
            <a:pPr marL="457200" lvl="1" indent="0">
              <a:buNone/>
            </a:pPr>
            <a:endParaRPr lang="en-IE" sz="160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1A452B1E-B7A3-41C3-846C-6409D159D002}"/>
              </a:ext>
            </a:extLst>
          </p:cNvPr>
          <p:cNvSpPr txBox="1"/>
          <p:nvPr/>
        </p:nvSpPr>
        <p:spPr>
          <a:xfrm>
            <a:off x="9984432" y="404664"/>
            <a:ext cx="432048" cy="523220"/>
          </a:xfrm>
          <a:prstGeom prst="rect">
            <a:avLst/>
          </a:prstGeom>
          <a:noFill/>
        </p:spPr>
        <p:txBody>
          <a:bodyPr wrap="square" rtlCol="0">
            <a:spAutoFit/>
          </a:bodyPr>
          <a:lstStyle/>
          <a:p>
            <a:r>
              <a:rPr lang="fr-BE" sz="2800" dirty="0">
                <a:solidFill>
                  <a:srgbClr val="0F5494"/>
                </a:solidFill>
              </a:rPr>
              <a:t>*</a:t>
            </a:r>
            <a:endParaRPr lang="en-GB" sz="2400" dirty="0">
              <a:solidFill>
                <a:srgbClr val="0F5494"/>
              </a:solidFill>
            </a:endParaRPr>
          </a:p>
        </p:txBody>
      </p:sp>
    </p:spTree>
    <p:extLst>
      <p:ext uri="{BB962C8B-B14F-4D97-AF65-F5344CB8AC3E}">
        <p14:creationId xmlns:p14="http://schemas.microsoft.com/office/powerpoint/2010/main" val="821679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9</a:t>
            </a:fld>
            <a:endParaRPr lang="en-GB"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838199" y="256465"/>
            <a:ext cx="10730502" cy="5283912"/>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None/>
            </a:pPr>
            <a:endParaRPr lang="en-IE" sz="1800" kern="0" dirty="0">
              <a:solidFill>
                <a:srgbClr val="7030A0"/>
              </a:solidFill>
            </a:endParaRPr>
          </a:p>
          <a:p>
            <a:pPr marL="0" indent="0">
              <a:buNone/>
            </a:pPr>
            <a:r>
              <a:rPr lang="en-IE" sz="1800" b="1" kern="0" dirty="0">
                <a:solidFill>
                  <a:srgbClr val="7030A0"/>
                </a:solidFill>
              </a:rPr>
              <a:t> </a:t>
            </a:r>
            <a:r>
              <a:rPr lang="en-IE" sz="1800" kern="0" dirty="0">
                <a:solidFill>
                  <a:srgbClr val="00B050"/>
                </a:solidFill>
              </a:rPr>
              <a:t>B</a:t>
            </a:r>
            <a:r>
              <a:rPr lang="en-IE" sz="1800" b="1" kern="0" dirty="0">
                <a:solidFill>
                  <a:srgbClr val="00B050"/>
                </a:solidFill>
              </a:rPr>
              <a:t>.	PROGRESSIVE SCIENTIFIC DEVELOPMENT </a:t>
            </a:r>
          </a:p>
          <a:p>
            <a:pPr marL="457200" lvl="1" indent="0">
              <a:buNone/>
            </a:pPr>
            <a:endParaRPr lang="en-IE" sz="1800" kern="0" dirty="0">
              <a:solidFill>
                <a:schemeClr val="tx1"/>
              </a:solidFill>
            </a:endParaRPr>
          </a:p>
          <a:p>
            <a:pPr lvl="1">
              <a:buFont typeface="Wingdings" panose="05000000000000000000" pitchFamily="2" charset="2"/>
              <a:buChar char="Ø"/>
            </a:pPr>
            <a:r>
              <a:rPr lang="en-IE" sz="1800" dirty="0">
                <a:solidFill>
                  <a:schemeClr val="tx1"/>
                </a:solidFill>
              </a:rPr>
              <a:t>CRISPR/Cas9</a:t>
            </a:r>
          </a:p>
          <a:p>
            <a:pPr marL="457200" lvl="1" indent="0">
              <a:buNone/>
            </a:pPr>
            <a:endParaRPr lang="en-IE" sz="1800" i="1" dirty="0">
              <a:solidFill>
                <a:schemeClr val="tx1"/>
              </a:solidFill>
            </a:endParaRPr>
          </a:p>
          <a:p>
            <a:pPr lvl="1">
              <a:buFont typeface="Wingdings" panose="05000000000000000000" pitchFamily="2" charset="2"/>
              <a:buChar char="q"/>
            </a:pPr>
            <a:r>
              <a:rPr lang="en-GB" sz="1800" dirty="0">
                <a:solidFill>
                  <a:srgbClr val="FF0000"/>
                </a:solidFill>
              </a:rPr>
              <a:t>CRISPR-Cas9</a:t>
            </a:r>
            <a:r>
              <a:rPr lang="en-GB" sz="1800" dirty="0">
                <a:solidFill>
                  <a:schemeClr val="tx1"/>
                </a:solidFill>
              </a:rPr>
              <a:t> system consists of </a:t>
            </a:r>
            <a:r>
              <a:rPr lang="en-GB" sz="1800" i="1" u="sng" dirty="0">
                <a:solidFill>
                  <a:srgbClr val="FF0000"/>
                </a:solidFill>
              </a:rPr>
              <a:t>two key molecules </a:t>
            </a:r>
            <a:r>
              <a:rPr lang="en-GB" sz="1800" dirty="0">
                <a:solidFill>
                  <a:schemeClr val="tx1"/>
                </a:solidFill>
              </a:rPr>
              <a:t>that introduce change (mutation) into the DNA. These are:</a:t>
            </a:r>
          </a:p>
          <a:p>
            <a:pPr lvl="1">
              <a:buFont typeface="Wingdings" panose="05000000000000000000" pitchFamily="2" charset="2"/>
              <a:buChar char="q"/>
            </a:pPr>
            <a:endParaRPr lang="en-GB" sz="1800" dirty="0">
              <a:solidFill>
                <a:schemeClr val="tx1"/>
              </a:solidFill>
            </a:endParaRPr>
          </a:p>
          <a:p>
            <a:pPr marL="1257300" lvl="2" indent="-342900">
              <a:buClr>
                <a:srgbClr val="00B0F0"/>
              </a:buClr>
              <a:buFont typeface="+mj-lt"/>
              <a:buAutoNum type="arabicPeriod"/>
            </a:pPr>
            <a:r>
              <a:rPr lang="en-GB" sz="1800" i="1" dirty="0">
                <a:solidFill>
                  <a:srgbClr val="FF0000"/>
                </a:solidFill>
              </a:rPr>
              <a:t>Enzyme</a:t>
            </a:r>
            <a:r>
              <a:rPr lang="en-GB" sz="1800" i="1" baseline="30000" dirty="0">
                <a:solidFill>
                  <a:srgbClr val="FF0000"/>
                </a:solidFill>
              </a:rPr>
              <a:t> - </a:t>
            </a:r>
            <a:r>
              <a:rPr lang="en-GB" sz="1800" i="1" dirty="0">
                <a:solidFill>
                  <a:srgbClr val="FF0000"/>
                </a:solidFill>
              </a:rPr>
              <a:t>Cas9 - </a:t>
            </a:r>
            <a:r>
              <a:rPr lang="en-GB" sz="1800" i="1" dirty="0">
                <a:solidFill>
                  <a:schemeClr val="tx1"/>
                </a:solidFill>
              </a:rPr>
              <a:t>acts as a pair of </a:t>
            </a:r>
            <a:r>
              <a:rPr lang="en-GB" sz="1800" i="1" u="sng" dirty="0">
                <a:solidFill>
                  <a:schemeClr val="tx1"/>
                </a:solidFill>
              </a:rPr>
              <a:t>‘molecular scissors’ </a:t>
            </a:r>
            <a:r>
              <a:rPr lang="en-GB" sz="1800" i="1" dirty="0">
                <a:solidFill>
                  <a:schemeClr val="tx1"/>
                </a:solidFill>
              </a:rPr>
              <a:t>can cut the two strands of DNA at a specific location in the genome so that bits of DNA can then be added or removed.</a:t>
            </a:r>
          </a:p>
          <a:p>
            <a:pPr marL="1257300" lvl="2" indent="-342900">
              <a:buClr>
                <a:srgbClr val="00B0F0"/>
              </a:buClr>
              <a:buFont typeface="+mj-lt"/>
              <a:buAutoNum type="arabicPeriod"/>
            </a:pPr>
            <a:endParaRPr lang="en-GB" sz="1800" i="1" dirty="0">
              <a:solidFill>
                <a:schemeClr val="tx1"/>
              </a:solidFill>
            </a:endParaRPr>
          </a:p>
          <a:p>
            <a:pPr marL="1257300" lvl="2" indent="-342900">
              <a:buClr>
                <a:srgbClr val="00B0F0"/>
              </a:buClr>
              <a:buFont typeface="+mj-lt"/>
              <a:buAutoNum type="arabicPeriod"/>
            </a:pPr>
            <a:r>
              <a:rPr lang="en-GB" sz="1800" i="1" dirty="0">
                <a:solidFill>
                  <a:srgbClr val="FF0000"/>
                </a:solidFill>
              </a:rPr>
              <a:t>Piece of RNA</a:t>
            </a:r>
            <a:r>
              <a:rPr lang="en-GB" sz="1800" i="1" baseline="30000" dirty="0">
                <a:solidFill>
                  <a:srgbClr val="FF0000"/>
                </a:solidFill>
              </a:rPr>
              <a:t> </a:t>
            </a:r>
            <a:r>
              <a:rPr lang="en-GB" sz="1800" i="1" dirty="0">
                <a:solidFill>
                  <a:srgbClr val="FF0000"/>
                </a:solidFill>
              </a:rPr>
              <a:t>called guide RNA (gRNA) - </a:t>
            </a:r>
            <a:r>
              <a:rPr lang="en-GB" sz="1800" i="1" dirty="0">
                <a:solidFill>
                  <a:schemeClr val="tx1"/>
                </a:solidFill>
              </a:rPr>
              <a:t>consists of:</a:t>
            </a:r>
            <a:endParaRPr lang="en-GB" sz="1800" dirty="0">
              <a:solidFill>
                <a:schemeClr val="tx1"/>
              </a:solidFill>
            </a:endParaRPr>
          </a:p>
          <a:p>
            <a:pPr marL="1657350" lvl="3" indent="-285750">
              <a:buClr>
                <a:srgbClr val="00B0F0"/>
              </a:buClr>
              <a:buFont typeface="Wingdings" panose="05000000000000000000" pitchFamily="2" charset="2"/>
              <a:buChar char="ü"/>
            </a:pPr>
            <a:r>
              <a:rPr lang="en-GB" sz="1800" dirty="0">
                <a:latin typeface="+mn-lt"/>
              </a:rPr>
              <a:t>a small piece of pre-designed RNA sequence (20 bases long) located within a longer RNA scaffold </a:t>
            </a:r>
          </a:p>
          <a:p>
            <a:pPr marL="1657350" lvl="3" indent="-285750">
              <a:buClr>
                <a:srgbClr val="00B0F0"/>
              </a:buClr>
              <a:buFont typeface="Wingdings" panose="05000000000000000000" pitchFamily="2" charset="2"/>
              <a:buChar char="ü"/>
            </a:pPr>
            <a:r>
              <a:rPr lang="en-GB" sz="1800" dirty="0">
                <a:latin typeface="+mn-lt"/>
              </a:rPr>
              <a:t>scaffold part binds to DNA &amp; the pre-designed sequence ‘guides’ Cas9 to the right part of the genome</a:t>
            </a:r>
          </a:p>
          <a:p>
            <a:pPr marL="1657350" lvl="3" indent="-285750">
              <a:buClr>
                <a:srgbClr val="00B0F0"/>
              </a:buClr>
              <a:buFont typeface="Wingdings" panose="05000000000000000000" pitchFamily="2" charset="2"/>
              <a:buChar char="ü"/>
            </a:pPr>
            <a:r>
              <a:rPr lang="en-GB" sz="1800" dirty="0">
                <a:latin typeface="+mn-lt"/>
              </a:rPr>
              <a:t>ensures that the </a:t>
            </a:r>
            <a:r>
              <a:rPr lang="en-GB" sz="1800" i="1" u="sng" dirty="0">
                <a:solidFill>
                  <a:srgbClr val="FF0000"/>
                </a:solidFill>
                <a:latin typeface="+mn-lt"/>
              </a:rPr>
              <a:t>Cas9 enzyme </a:t>
            </a:r>
            <a:r>
              <a:rPr lang="en-GB" sz="1800" dirty="0">
                <a:latin typeface="+mn-lt"/>
              </a:rPr>
              <a:t>cuts at the right point in the genome</a:t>
            </a:r>
          </a:p>
          <a:p>
            <a:pPr lvl="1">
              <a:buFont typeface="Wingdings" panose="05000000000000000000" pitchFamily="2" charset="2"/>
              <a:buChar char="q"/>
            </a:pPr>
            <a:endParaRPr lang="en-IE" sz="1800" kern="0" dirty="0">
              <a:solidFill>
                <a:schemeClr val="tx1"/>
              </a:solidFill>
            </a:endParaRPr>
          </a:p>
          <a:p>
            <a:pPr marL="0" indent="0">
              <a:buNone/>
            </a:pPr>
            <a:endParaRPr lang="en-IE" sz="1800" i="0" kern="0" dirty="0">
              <a:solidFill>
                <a:schemeClr val="tx1"/>
              </a:solidFill>
            </a:endParaRPr>
          </a:p>
          <a:p>
            <a:pPr marL="0" indent="0">
              <a:buNone/>
            </a:pPr>
            <a:endParaRPr lang="en-IE" sz="1800"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
        <p:nvSpPr>
          <p:cNvPr id="2" name="TextBox 1">
            <a:extLst>
              <a:ext uri="{FF2B5EF4-FFF2-40B4-BE49-F238E27FC236}">
                <a16:creationId xmlns:a16="http://schemas.microsoft.com/office/drawing/2014/main" id="{1A452B1E-B7A3-41C3-846C-6409D159D002}"/>
              </a:ext>
            </a:extLst>
          </p:cNvPr>
          <p:cNvSpPr txBox="1"/>
          <p:nvPr/>
        </p:nvSpPr>
        <p:spPr>
          <a:xfrm>
            <a:off x="9984432" y="404664"/>
            <a:ext cx="432048" cy="523220"/>
          </a:xfrm>
          <a:prstGeom prst="rect">
            <a:avLst/>
          </a:prstGeom>
          <a:noFill/>
        </p:spPr>
        <p:txBody>
          <a:bodyPr wrap="square" rtlCol="0">
            <a:spAutoFit/>
          </a:bodyPr>
          <a:lstStyle/>
          <a:p>
            <a:r>
              <a:rPr lang="fr-BE" sz="2800" dirty="0">
                <a:solidFill>
                  <a:srgbClr val="0F5494"/>
                </a:solidFill>
              </a:rPr>
              <a:t>*</a:t>
            </a:r>
            <a:endParaRPr lang="en-GB" sz="2400" dirty="0">
              <a:solidFill>
                <a:srgbClr val="0F5494"/>
              </a:solidFill>
            </a:endParaRPr>
          </a:p>
        </p:txBody>
      </p:sp>
    </p:spTree>
    <p:extLst>
      <p:ext uri="{BB962C8B-B14F-4D97-AF65-F5344CB8AC3E}">
        <p14:creationId xmlns:p14="http://schemas.microsoft.com/office/powerpoint/2010/main" val="1110917941"/>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1900</TotalTime>
  <Words>2150</Words>
  <Application>Microsoft Office PowerPoint</Application>
  <PresentationFormat>Widescreen</PresentationFormat>
  <Paragraphs>707</Paragraphs>
  <Slides>27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Verdana</vt:lpstr>
      <vt:lpstr>Wingdings</vt:lpstr>
      <vt:lpstr>Office Theme</vt:lpstr>
      <vt:lpstr>Better Training for Safer Food Initiative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140</cp:revision>
  <dcterms:created xsi:type="dcterms:W3CDTF">2019-08-09T12:06:42Z</dcterms:created>
  <dcterms:modified xsi:type="dcterms:W3CDTF">2023-11-06T11:46:25Z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MSIP_Label_26b518dc-1afa-45e0-aaef-f556f62dbfcd_Enabled">
    <vt:lpwstr>true</vt:lpwstr>
  </property>
  <property fmtid="{D5CDD505-2E9C-101B-9397-08002B2CF9AE}" pid="4" name="MSIP_Label_26b518dc-1afa-45e0-aaef-f556f62dbfcd_SetDate">
    <vt:lpwstr>2023-11-06T11:46:25Z</vt:lpwstr>
  </property>
  <property fmtid="{D5CDD505-2E9C-101B-9397-08002B2CF9AE}" pid="5" name="MSIP_Label_26b518dc-1afa-45e0-aaef-f556f62dbfcd_Method">
    <vt:lpwstr>Standard</vt:lpwstr>
  </property>
  <property fmtid="{D5CDD505-2E9C-101B-9397-08002B2CF9AE}" pid="6" name="MSIP_Label_26b518dc-1afa-45e0-aaef-f556f62dbfcd_Name">
    <vt:lpwstr>All-Audiences_Confidential-PROD</vt:lpwstr>
  </property>
  <property fmtid="{D5CDD505-2E9C-101B-9397-08002B2CF9AE}" pid="7" name="MSIP_Label_26b518dc-1afa-45e0-aaef-f556f62dbfcd_SiteId">
    <vt:lpwstr>400696bb-3ef5-44ed-b838-ceb5afd17d90</vt:lpwstr>
  </property>
  <property fmtid="{D5CDD505-2E9C-101B-9397-08002B2CF9AE}" pid="8" name="MSIP_Label_26b518dc-1afa-45e0-aaef-f556f62dbfcd_ActionId">
    <vt:lpwstr>ab2b1024-56ea-442f-8989-b6a62e258f1b</vt:lpwstr>
  </property>
  <property fmtid="{D5CDD505-2E9C-101B-9397-08002B2CF9AE}" pid="9" name="MSIP_Label_26b518dc-1afa-45e0-aaef-f556f62dbfcd_ContentBits">
    <vt:lpwstr>2</vt:lpwstr>
  </property>
  <property fmtid="{D5CDD505-2E9C-101B-9397-08002B2CF9AE}" pid="10" name="ClassificationContentMarkingFooterLocations">
    <vt:lpwstr>Office Theme:4</vt:lpwstr>
  </property>
  <property fmtid="{D5CDD505-2E9C-101B-9397-08002B2CF9AE}" pid="11" name="ClassificationContentMarkingFooterText">
    <vt:lpwstr>NSF Confidential</vt:lpwstr>
  </property>
</Properties>
</file>