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3"/>
  </p:notesMasterIdLst>
  <p:handoutMasterIdLst>
    <p:handoutMasterId r:id="rId24"/>
  </p:handoutMasterIdLst>
  <p:sldIdLst>
    <p:sldId id="545" r:id="rId5"/>
    <p:sldId id="264" r:id="rId6"/>
    <p:sldId id="259" r:id="rId7"/>
    <p:sldId id="272" r:id="rId8"/>
    <p:sldId id="547" r:id="rId9"/>
    <p:sldId id="271" r:id="rId10"/>
    <p:sldId id="266" r:id="rId11"/>
    <p:sldId id="265" r:id="rId12"/>
    <p:sldId id="278" r:id="rId13"/>
    <p:sldId id="546" r:id="rId14"/>
    <p:sldId id="277" r:id="rId15"/>
    <p:sldId id="273" r:id="rId16"/>
    <p:sldId id="276" r:id="rId17"/>
    <p:sldId id="269" r:id="rId18"/>
    <p:sldId id="275" r:id="rId19"/>
    <p:sldId id="473" r:id="rId20"/>
    <p:sldId id="544" r:id="rId21"/>
    <p:sldId id="274"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24B9C"/>
    <a:srgbClr val="0356B1"/>
    <a:srgbClr val="FFC000"/>
    <a:srgbClr val="6FA528"/>
    <a:srgbClr val="AFC551"/>
    <a:srgbClr val="034EA2"/>
    <a:srgbClr val="004494"/>
    <a:srgbClr val="024EA2"/>
    <a:srgbClr val="035D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317" autoAdjust="0"/>
    <p:restoredTop sz="94454" autoAdjust="0"/>
  </p:normalViewPr>
  <p:slideViewPr>
    <p:cSldViewPr snapToGrid="0">
      <p:cViewPr varScale="1">
        <p:scale>
          <a:sx n="62" d="100"/>
          <a:sy n="62" d="100"/>
        </p:scale>
        <p:origin x="588" y="44"/>
      </p:cViewPr>
      <p:guideLst>
        <p:guide orient="horz" pos="2092"/>
        <p:guide pos="384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ristina Hristova" userId="146acd6f-9f96-42f3-a178-472d8ef3f70d" providerId="ADAL" clId="{1C7DB22E-3087-440B-8BC6-2F6363457BBF}"/>
    <pc:docChg chg="mod modMainMaster">
      <pc:chgData name="Kristina Hristova" userId="146acd6f-9f96-42f3-a178-472d8ef3f70d" providerId="ADAL" clId="{1C7DB22E-3087-440B-8BC6-2F6363457BBF}" dt="2023-11-14T15:26:19.902" v="0" actId="33475"/>
      <pc:docMkLst>
        <pc:docMk/>
      </pc:docMkLst>
      <pc:sldMasterChg chg="delSp mod">
        <pc:chgData name="Kristina Hristova" userId="146acd6f-9f96-42f3-a178-472d8ef3f70d" providerId="ADAL" clId="{1C7DB22E-3087-440B-8BC6-2F6363457BBF}" dt="2023-11-14T15:26:19.902" v="0" actId="33475"/>
        <pc:sldMasterMkLst>
          <pc:docMk/>
          <pc:sldMasterMk cId="459720850" sldId="2147483648"/>
        </pc:sldMasterMkLst>
        <pc:spChg chg="del">
          <ac:chgData name="Kristina Hristova" userId="146acd6f-9f96-42f3-a178-472d8ef3f70d" providerId="ADAL" clId="{1C7DB22E-3087-440B-8BC6-2F6363457BBF}" dt="2023-11-14T15:26:19.902" v="0" actId="33475"/>
          <ac:spMkLst>
            <pc:docMk/>
            <pc:sldMasterMk cId="459720850" sldId="2147483648"/>
            <ac:spMk id="4" creationId="{21DA1858-45C2-235D-40D3-43B042D3D063}"/>
          </ac:spMkLst>
        </pc:spChg>
      </pc:sldMasterChg>
    </pc:docChg>
  </pc:docChgLst>
  <pc:docChgLst>
    <pc:chgData name="Kristina Hristova" userId="146acd6f-9f96-42f3-a178-472d8ef3f70d" providerId="ADAL" clId="{0D41C90F-454A-4A82-9847-7FC861864870}"/>
    <pc:docChg chg="mod">
      <pc:chgData name="Kristina Hristova" userId="146acd6f-9f96-42f3-a178-472d8ef3f70d" providerId="ADAL" clId="{0D41C90F-454A-4A82-9847-7FC861864870}" dt="2023-11-06T15:13:15.772" v="1" actId="33475"/>
      <pc:docMkLst>
        <pc:docMk/>
      </pc:docMkLst>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939EFE-0303-44F6-9A16-FD3B5E015DB1}" type="datetimeFigureOut">
              <a:rPr lang="en-GB" smtClean="0"/>
              <a:t>14/11/2023</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926D1-0013-4A80-B64E-9D824EE65210}" type="datetimeFigureOut">
              <a:rPr lang="en-GB" smtClean="0"/>
              <a:t>14/11/2023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myintracomm.ec.europa.eu/corp/intellectual-property/Documents/2019_Reuse-guidelines(CC-BY).pdf"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59CF2995-AB43-4B7C-B8CD-9DC7C3692A9C}" type="slidenum">
              <a:rPr lang="en-GB" smtClean="0"/>
              <a:t>1</a:t>
            </a:fld>
            <a:endParaRPr lang="en-GB"/>
          </a:p>
        </p:txBody>
      </p:sp>
    </p:spTree>
    <p:extLst>
      <p:ext uri="{BB962C8B-B14F-4D97-AF65-F5344CB8AC3E}">
        <p14:creationId xmlns:p14="http://schemas.microsoft.com/office/powerpoint/2010/main" val="13554079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sz="1200" b="0" i="0" u="none" strike="noStrike" kern="1200" baseline="0" dirty="0">
                <a:solidFill>
                  <a:schemeClr val="tx1"/>
                </a:solidFill>
                <a:latin typeface="Arial" charset="0"/>
                <a:ea typeface="+mn-ea"/>
                <a:cs typeface="+mn-cs"/>
              </a:rPr>
              <a:t>Topic 4 ERA: selected aspects</a:t>
            </a:r>
          </a:p>
          <a:p>
            <a:r>
              <a:rPr lang="en-US" sz="1200" b="0" i="0" u="none" strike="noStrike" kern="1200" baseline="0" dirty="0">
                <a:solidFill>
                  <a:schemeClr val="tx1"/>
                </a:solidFill>
                <a:latin typeface="Arial" charset="0"/>
                <a:ea typeface="+mn-ea"/>
                <a:cs typeface="+mn-cs"/>
              </a:rPr>
              <a:t>4.1-4.3 ERA for GMPs: specific exposures (food/feed uses, non-food/non-feed uses)</a:t>
            </a:r>
          </a:p>
          <a:p>
            <a:r>
              <a:rPr lang="en-US" sz="1200" b="0" i="0" u="none" strike="noStrike" kern="1200" baseline="0" dirty="0">
                <a:solidFill>
                  <a:schemeClr val="tx1"/>
                </a:solidFill>
                <a:latin typeface="Arial" charset="0"/>
                <a:ea typeface="+mn-ea"/>
                <a:cs typeface="+mn-cs"/>
              </a:rPr>
              <a:t>4.4 </a:t>
            </a:r>
            <a:r>
              <a:rPr lang="en-GB" sz="1200" kern="1200" dirty="0">
                <a:solidFill>
                  <a:schemeClr val="tx1"/>
                </a:solidFill>
                <a:effectLst/>
                <a:latin typeface="Arial" charset="0"/>
                <a:ea typeface="+mn-ea"/>
                <a:cs typeface="+mn-cs"/>
              </a:rPr>
              <a:t>Farmers and innovative solutions (cultivation of GMPs)</a:t>
            </a:r>
          </a:p>
          <a:p>
            <a:r>
              <a:rPr lang="en-GB" sz="1200" b="0" i="0" u="none" strike="noStrike" kern="1200" baseline="0" dirty="0">
                <a:solidFill>
                  <a:schemeClr val="tx1"/>
                </a:solidFill>
                <a:effectLst/>
                <a:latin typeface="Arial" charset="0"/>
                <a:ea typeface="+mn-ea"/>
                <a:cs typeface="+mn-cs"/>
              </a:rPr>
              <a:t>4.5 ERA around the world</a:t>
            </a:r>
            <a:endParaRPr lang="en-US" sz="1200" b="0" i="0" u="none" strike="noStrike" kern="1200" baseline="0" dirty="0">
              <a:solidFill>
                <a:schemeClr val="tx1"/>
              </a:solidFill>
              <a:latin typeface="Arial" charset="0"/>
              <a:ea typeface="+mn-ea"/>
              <a:cs typeface="+mn-cs"/>
            </a:endParaRPr>
          </a:p>
          <a:p>
            <a:endParaRPr lang="en-US" sz="1200" b="0" i="0" u="none" strike="noStrike" kern="1200" baseline="0" dirty="0">
              <a:solidFill>
                <a:schemeClr val="tx1"/>
              </a:solidFill>
              <a:latin typeface="Arial" charset="0"/>
              <a:ea typeface="+mn-ea"/>
              <a:cs typeface="+mn-cs"/>
            </a:endParaRPr>
          </a:p>
          <a:p>
            <a:r>
              <a:rPr lang="en-US" sz="1200" b="0" i="0" u="none" strike="noStrike" kern="1200" baseline="0" dirty="0">
                <a:solidFill>
                  <a:schemeClr val="tx1"/>
                </a:solidFill>
                <a:latin typeface="Arial" charset="0"/>
                <a:ea typeface="+mn-ea"/>
                <a:cs typeface="+mn-cs"/>
              </a:rPr>
              <a:t>DIRECTIVE 2001/18/EC OF THE EUROPEAN PARLIAMENT AND OF THE COUNCIL </a:t>
            </a:r>
            <a:r>
              <a:rPr lang="de-DE" sz="1200" b="0" i="0" u="none" strike="noStrike" kern="1200" baseline="0" dirty="0" err="1">
                <a:solidFill>
                  <a:schemeClr val="tx1"/>
                </a:solidFill>
                <a:latin typeface="Arial" charset="0"/>
                <a:ea typeface="+mn-ea"/>
                <a:cs typeface="+mn-cs"/>
              </a:rPr>
              <a:t>of</a:t>
            </a:r>
            <a:r>
              <a:rPr lang="de-DE" sz="1200" b="0" i="0" u="none" strike="noStrike" kern="1200" baseline="0" dirty="0">
                <a:solidFill>
                  <a:schemeClr val="tx1"/>
                </a:solidFill>
                <a:latin typeface="Arial" charset="0"/>
                <a:ea typeface="+mn-ea"/>
                <a:cs typeface="+mn-cs"/>
              </a:rPr>
              <a:t> 12 March 2001 </a:t>
            </a:r>
            <a:r>
              <a:rPr lang="en-US" sz="1200" b="0" i="0" u="none" strike="noStrike" kern="1200" baseline="0" dirty="0">
                <a:solidFill>
                  <a:schemeClr val="tx1"/>
                </a:solidFill>
                <a:latin typeface="Arial" charset="0"/>
                <a:ea typeface="+mn-ea"/>
                <a:cs typeface="+mn-cs"/>
              </a:rPr>
              <a:t>on the deliberate release into the environment of genetically modified organisms and repealing </a:t>
            </a:r>
            <a:r>
              <a:rPr lang="de-DE" sz="1200" b="0" i="0" u="none" strike="noStrike" kern="1200" baseline="0" dirty="0">
                <a:solidFill>
                  <a:schemeClr val="tx1"/>
                </a:solidFill>
                <a:latin typeface="Arial" charset="0"/>
                <a:ea typeface="+mn-ea"/>
                <a:cs typeface="+mn-cs"/>
              </a:rPr>
              <a:t>Council </a:t>
            </a:r>
            <a:r>
              <a:rPr lang="de-DE" sz="1200" b="0" i="0" u="none" strike="noStrike" kern="1200" baseline="0" dirty="0" err="1">
                <a:solidFill>
                  <a:schemeClr val="tx1"/>
                </a:solidFill>
                <a:latin typeface="Arial" charset="0"/>
                <a:ea typeface="+mn-ea"/>
                <a:cs typeface="+mn-cs"/>
              </a:rPr>
              <a:t>Directive</a:t>
            </a:r>
            <a:r>
              <a:rPr lang="de-DE" sz="1200" b="0" i="0" u="none" strike="noStrike" kern="1200" baseline="0" dirty="0">
                <a:solidFill>
                  <a:schemeClr val="tx1"/>
                </a:solidFill>
                <a:latin typeface="Arial" charset="0"/>
                <a:ea typeface="+mn-ea"/>
                <a:cs typeface="+mn-cs"/>
              </a:rPr>
              <a:t> 90/220/EEC</a:t>
            </a:r>
            <a:endParaRPr lang="de-DE" dirty="0"/>
          </a:p>
        </p:txBody>
      </p:sp>
      <p:sp>
        <p:nvSpPr>
          <p:cNvPr id="4" name="Foliennummernplatzhalter 3"/>
          <p:cNvSpPr>
            <a:spLocks noGrp="1"/>
          </p:cNvSpPr>
          <p:nvPr>
            <p:ph type="sldNum" sz="quarter" idx="10"/>
          </p:nvPr>
        </p:nvSpPr>
        <p:spPr/>
        <p:txBody>
          <a:bodyPr/>
          <a:lstStyle/>
          <a:p>
            <a:pPr>
              <a:defRPr/>
            </a:pPr>
            <a:fld id="{73A0A35F-4F92-49E4-9F04-766A330FD38B}" type="slidenum">
              <a:rPr lang="en-GB" smtClean="0"/>
              <a:pPr>
                <a:defRPr/>
              </a:pPr>
              <a:t>2</a:t>
            </a:fld>
            <a:endParaRPr lang="en-GB"/>
          </a:p>
        </p:txBody>
      </p:sp>
    </p:spTree>
    <p:extLst>
      <p:ext uri="{BB962C8B-B14F-4D97-AF65-F5344CB8AC3E}">
        <p14:creationId xmlns:p14="http://schemas.microsoft.com/office/powerpoint/2010/main" val="17214382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9CF2995-AB43-4B7C-B8CD-9DC7C3692A9C}" type="slidenum">
              <a:rPr lang="en-GB" smtClean="0"/>
              <a:t>5</a:t>
            </a:fld>
            <a:endParaRPr lang="en-GB"/>
          </a:p>
        </p:txBody>
      </p:sp>
    </p:spTree>
    <p:extLst>
      <p:ext uri="{BB962C8B-B14F-4D97-AF65-F5344CB8AC3E}">
        <p14:creationId xmlns:p14="http://schemas.microsoft.com/office/powerpoint/2010/main" val="15506298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Update/add/delete parts of the</a:t>
            </a:r>
            <a:r>
              <a:rPr lang="en-IE" baseline="0" dirty="0"/>
              <a:t> copy right notice where appropriate.</a:t>
            </a:r>
          </a:p>
          <a:p>
            <a:r>
              <a:rPr lang="en-IE" baseline="0" dirty="0"/>
              <a:t>More information: </a:t>
            </a:r>
            <a:r>
              <a:rPr lang="en-GB" dirty="0">
                <a:hlinkClick r:id="rId3"/>
              </a:rPr>
              <a:t>https://myintracomm.ec.europa.eu/corp/intellectual-property/Documents/2019_Reuse-guidelines%28CC-BY%29.pdf</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17</a:t>
            </a:fld>
            <a:endParaRPr lang="en-GB" dirty="0"/>
          </a:p>
        </p:txBody>
      </p:sp>
    </p:spTree>
    <p:extLst>
      <p:ext uri="{BB962C8B-B14F-4D97-AF65-F5344CB8AC3E}">
        <p14:creationId xmlns:p14="http://schemas.microsoft.com/office/powerpoint/2010/main" val="4380548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Delete/update</a:t>
            </a:r>
            <a:r>
              <a:rPr lang="en-IE" baseline="0" dirty="0"/>
              <a:t> as appropriate</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18</a:t>
            </a:fld>
            <a:endParaRPr lang="en-GB"/>
          </a:p>
        </p:txBody>
      </p:sp>
    </p:spTree>
    <p:extLst>
      <p:ext uri="{BB962C8B-B14F-4D97-AF65-F5344CB8AC3E}">
        <p14:creationId xmlns:p14="http://schemas.microsoft.com/office/powerpoint/2010/main" val="4819794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rgbClr val="FFC0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dirty="0"/>
              <a:t>Edit Master text styles</a:t>
            </a:r>
          </a:p>
        </p:txBody>
      </p:sp>
      <p:sp>
        <p:nvSpPr>
          <p:cNvPr id="12" name="Rectangle 11"/>
          <p:cNvSpPr/>
          <p:nvPr userDrawn="1"/>
        </p:nvSpPr>
        <p:spPr>
          <a:xfrm>
            <a:off x="6615103" y="2806583"/>
            <a:ext cx="5079600" cy="1879200"/>
          </a:xfrm>
          <a:prstGeom prst="rect">
            <a:avLst/>
          </a:prstGeom>
          <a:blipFill dpi="0" rotWithShape="1">
            <a:blip r:embed="rId3">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sp>
        <p:nvSpPr>
          <p:cNvPr id="14" name="Rectangle 13"/>
          <p:cNvSpPr/>
          <p:nvPr userDrawn="1"/>
        </p:nvSpPr>
        <p:spPr>
          <a:xfrm>
            <a:off x="990176" y="2157413"/>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9218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9" name="Rectangle 8"/>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6774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7101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0"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42694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sp>
        <p:nvSpPr>
          <p:cNvPr id="6"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7" name="Rectangle 6"/>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43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rgbClr val="6FA528">
              <a:alpha val="20000"/>
            </a:srgbClr>
          </a:solidFill>
          <a:ln w="28575">
            <a:solidFill>
              <a:srgbClr val="6FA528"/>
            </a:solidFill>
          </a:ln>
        </p:spPr>
        <p:txBody>
          <a:bodyPr/>
          <a:lstStyle/>
          <a:p>
            <a:endParaRPr lang="en-GB" dirty="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219447" y="746830"/>
            <a:ext cx="544923" cy="538867"/>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dirty="0"/>
              <a:t>Edit Master text styles</a:t>
            </a:r>
          </a:p>
        </p:txBody>
      </p:sp>
      <p:sp>
        <p:nvSpPr>
          <p:cNvPr id="6" name="Title Placeholder 1"/>
          <p:cNvSpPr>
            <a:spLocks noGrp="1"/>
          </p:cNvSpPr>
          <p:nvPr>
            <p:ph type="title"/>
          </p:nvPr>
        </p:nvSpPr>
        <p:spPr>
          <a:xfrm>
            <a:off x="6466377" y="1288725"/>
            <a:ext cx="5297993" cy="707622"/>
          </a:xfrm>
          <a:prstGeom prst="rect">
            <a:avLst/>
          </a:prstGeom>
        </p:spPr>
        <p:txBody>
          <a:bodyPr vert="horz" lIns="91440" tIns="45720" rIns="91440" bIns="0" rtlCol="0" anchor="t" anchorCtr="0">
            <a:noAutofit/>
          </a:bodyPr>
          <a:lstStyle>
            <a:lvl1pPr>
              <a:defRPr sz="2800"/>
            </a:lvl1pPr>
          </a:lstStyle>
          <a:p>
            <a:r>
              <a:rPr lang="en-US" dirty="0"/>
              <a:t>Click to edit Master title style</a:t>
            </a:r>
            <a:endParaRPr lang="en-GB" dirty="0"/>
          </a:p>
        </p:txBody>
      </p:sp>
      <p:sp>
        <p:nvSpPr>
          <p:cNvPr id="7" name="Rectangle 6"/>
          <p:cNvSpPr/>
          <p:nvPr userDrawn="1"/>
        </p:nvSpPr>
        <p:spPr>
          <a:xfrm>
            <a:off x="6419431" y="471473"/>
            <a:ext cx="2238799" cy="828245"/>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840629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7" name="Picture Placeholder 4"/>
          <p:cNvSpPr>
            <a:spLocks noGrp="1"/>
          </p:cNvSpPr>
          <p:nvPr>
            <p:ph type="pic" sz="quarter" idx="13"/>
          </p:nvPr>
        </p:nvSpPr>
        <p:spPr>
          <a:xfrm>
            <a:off x="-46383" y="-46383"/>
            <a:ext cx="6142383" cy="6964017"/>
          </a:xfrm>
          <a:solidFill>
            <a:srgbClr val="6FA528">
              <a:alpha val="20000"/>
            </a:srgbClr>
          </a:solidFill>
          <a:ln w="28575">
            <a:solidFill>
              <a:srgbClr val="6FA528"/>
            </a:solidFill>
          </a:ln>
        </p:spPr>
        <p:txBody>
          <a:bodyPr/>
          <a:lstStyle/>
          <a:p>
            <a:endParaRPr lang="en-GB" dirty="0"/>
          </a:p>
        </p:txBody>
      </p:sp>
      <p:sp>
        <p:nvSpPr>
          <p:cNvPr id="3" name="Content Placeholder 2"/>
          <p:cNvSpPr>
            <a:spLocks noGrp="1"/>
          </p:cNvSpPr>
          <p:nvPr>
            <p:ph idx="1"/>
          </p:nvPr>
        </p:nvSpPr>
        <p:spPr>
          <a:xfrm>
            <a:off x="6817056" y="1825625"/>
            <a:ext cx="4926841" cy="3769957"/>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8" name="Title Placeholder 1"/>
          <p:cNvSpPr>
            <a:spLocks noGrp="1"/>
          </p:cNvSpPr>
          <p:nvPr>
            <p:ph type="title"/>
          </p:nvPr>
        </p:nvSpPr>
        <p:spPr>
          <a:xfrm>
            <a:off x="6466377" y="1288725"/>
            <a:ext cx="5297993" cy="707622"/>
          </a:xfrm>
          <a:prstGeom prst="rect">
            <a:avLst/>
          </a:prstGeom>
        </p:spPr>
        <p:txBody>
          <a:bodyPr vert="horz" lIns="91440" tIns="45720" rIns="91440" bIns="0" rtlCol="0" anchor="t" anchorCtr="0">
            <a:noAutofit/>
          </a:bodyPr>
          <a:lstStyle>
            <a:lvl1pPr>
              <a:defRPr sz="2800"/>
            </a:lvl1pPr>
          </a:lstStyle>
          <a:p>
            <a:r>
              <a:rPr lang="en-US" dirty="0"/>
              <a:t>Click to edit Master title style</a:t>
            </a:r>
            <a:endParaRPr lang="en-GB" dirty="0"/>
          </a:p>
        </p:txBody>
      </p:sp>
      <p:sp>
        <p:nvSpPr>
          <p:cNvPr id="9" name="Rectangle 8"/>
          <p:cNvSpPr/>
          <p:nvPr userDrawn="1"/>
        </p:nvSpPr>
        <p:spPr>
          <a:xfrm>
            <a:off x="6419431"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920344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3"/>
          </p:nvPr>
        </p:nvSpPr>
        <p:spPr>
          <a:xfrm>
            <a:off x="970722" y="2284667"/>
            <a:ext cx="3141663" cy="2090737"/>
          </a:xfrm>
          <a:solidFill>
            <a:srgbClr val="6FA528">
              <a:alpha val="20000"/>
            </a:srgbClr>
          </a:solidFill>
        </p:spPr>
        <p:txBody>
          <a:bodyPr/>
          <a:lstStyle/>
          <a:p>
            <a:endParaRPr lang="en-GB"/>
          </a:p>
        </p:txBody>
      </p:sp>
      <p:sp>
        <p:nvSpPr>
          <p:cNvPr id="11" name="Picture Placeholder 2"/>
          <p:cNvSpPr>
            <a:spLocks noGrp="1"/>
          </p:cNvSpPr>
          <p:nvPr>
            <p:ph type="pic" sz="quarter" idx="14"/>
          </p:nvPr>
        </p:nvSpPr>
        <p:spPr>
          <a:xfrm>
            <a:off x="7901451" y="2284668"/>
            <a:ext cx="3141663" cy="2090737"/>
          </a:xfrm>
          <a:solidFill>
            <a:srgbClr val="6FA528">
              <a:alpha val="20000"/>
            </a:srgbClr>
          </a:solidFill>
        </p:spPr>
        <p:txBody>
          <a:bodyPr/>
          <a:lstStyle/>
          <a:p>
            <a:endParaRPr lang="en-GB"/>
          </a:p>
        </p:txBody>
      </p:sp>
      <p:sp>
        <p:nvSpPr>
          <p:cNvPr id="12" name="Picture Placeholder 2"/>
          <p:cNvSpPr>
            <a:spLocks noGrp="1"/>
          </p:cNvSpPr>
          <p:nvPr>
            <p:ph type="pic" sz="quarter" idx="15"/>
          </p:nvPr>
        </p:nvSpPr>
        <p:spPr>
          <a:xfrm>
            <a:off x="4436086" y="2284667"/>
            <a:ext cx="3141663" cy="2090737"/>
          </a:xfrm>
          <a:solidFill>
            <a:srgbClr val="6FA528">
              <a:alpha val="20000"/>
            </a:srgbClr>
          </a:solidFill>
        </p:spPr>
        <p:txBody>
          <a:bodyPr/>
          <a:lstStyle/>
          <a:p>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4"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178010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3"/>
          </p:nvPr>
        </p:nvSpPr>
        <p:spPr>
          <a:xfrm>
            <a:off x="3713869" y="2159957"/>
            <a:ext cx="2461591" cy="1638158"/>
          </a:xfrm>
          <a:solidFill>
            <a:srgbClr val="6FA528">
              <a:alpha val="20000"/>
            </a:srgbClr>
          </a:solidFill>
        </p:spPr>
        <p:txBody>
          <a:bodyPr/>
          <a:lstStyle/>
          <a:p>
            <a:endParaRPr lang="en-GB"/>
          </a:p>
        </p:txBody>
      </p:sp>
      <p:sp>
        <p:nvSpPr>
          <p:cNvPr id="11" name="Picture Placeholder 2"/>
          <p:cNvSpPr>
            <a:spLocks noGrp="1"/>
          </p:cNvSpPr>
          <p:nvPr>
            <p:ph type="pic" sz="quarter" idx="14"/>
          </p:nvPr>
        </p:nvSpPr>
        <p:spPr>
          <a:xfrm>
            <a:off x="3713868" y="3968881"/>
            <a:ext cx="2461591" cy="1638158"/>
          </a:xfrm>
          <a:solidFill>
            <a:srgbClr val="6FA528">
              <a:alpha val="20000"/>
            </a:srgbClr>
          </a:solidFill>
        </p:spPr>
        <p:txBody>
          <a:bodyPr/>
          <a:lstStyle/>
          <a:p>
            <a:endParaRPr lang="en-GB"/>
          </a:p>
        </p:txBody>
      </p:sp>
      <p:sp>
        <p:nvSpPr>
          <p:cNvPr id="12" name="Picture Placeholder 2"/>
          <p:cNvSpPr>
            <a:spLocks noGrp="1"/>
          </p:cNvSpPr>
          <p:nvPr>
            <p:ph type="pic" sz="quarter" idx="15"/>
          </p:nvPr>
        </p:nvSpPr>
        <p:spPr>
          <a:xfrm>
            <a:off x="6324547" y="2159956"/>
            <a:ext cx="2461593" cy="1638159"/>
          </a:xfrm>
          <a:solidFill>
            <a:srgbClr val="6FA528">
              <a:alpha val="20000"/>
            </a:srgbClr>
          </a:solidFill>
        </p:spPr>
        <p:txBody>
          <a:bodyPr/>
          <a:lstStyle/>
          <a:p>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dirty="0"/>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dirty="0"/>
              <a:t>Edit Master text styles</a:t>
            </a:r>
          </a:p>
        </p:txBody>
      </p:sp>
      <p:sp>
        <p:nvSpPr>
          <p:cNvPr id="14" name="Picture Placeholder 2"/>
          <p:cNvSpPr>
            <a:spLocks noGrp="1"/>
          </p:cNvSpPr>
          <p:nvPr>
            <p:ph type="pic" sz="quarter" idx="19"/>
          </p:nvPr>
        </p:nvSpPr>
        <p:spPr>
          <a:xfrm>
            <a:off x="6324549" y="3968880"/>
            <a:ext cx="2461591" cy="1638158"/>
          </a:xfrm>
          <a:solidFill>
            <a:srgbClr val="6FA528">
              <a:alpha val="20000"/>
            </a:srgbClr>
          </a:solidFill>
        </p:spPr>
        <p:txBody>
          <a:bodyPr/>
          <a:lstStyle/>
          <a:p>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dirty="0"/>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dirty="0"/>
              <a:t>Edit Master text styles</a:t>
            </a:r>
          </a:p>
        </p:txBody>
      </p:sp>
      <p:sp>
        <p:nvSpPr>
          <p:cNvPr id="15"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3638556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flipV="1">
            <a:off x="0" y="2311076"/>
            <a:ext cx="12192000" cy="3354711"/>
          </a:xfrm>
          <a:solidFill>
            <a:srgbClr val="6FA528">
              <a:alpha val="20000"/>
            </a:srgbClr>
          </a:solidFill>
        </p:spPr>
        <p:txBody>
          <a:bodyPr/>
          <a:lstStyle/>
          <a:p>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sp>
        <p:nvSpPr>
          <p:cNvPr id="6" name="Text Placeholder 5"/>
          <p:cNvSpPr>
            <a:spLocks noGrp="1"/>
          </p:cNvSpPr>
          <p:nvPr>
            <p:ph type="body" sz="quarter" idx="14"/>
          </p:nvPr>
        </p:nvSpPr>
        <p:spPr>
          <a:xfrm>
            <a:off x="1055076" y="2447779"/>
            <a:ext cx="10298724" cy="275726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Title Placeholder 1"/>
          <p:cNvSpPr>
            <a:spLocks noGrp="1"/>
          </p:cNvSpPr>
          <p:nvPr>
            <p:ph type="title"/>
          </p:nvPr>
        </p:nvSpPr>
        <p:spPr>
          <a:xfrm>
            <a:off x="956600" y="1303635"/>
            <a:ext cx="10431245"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cxnSp>
        <p:nvCxnSpPr>
          <p:cNvPr id="9" name="Straight Connector 8"/>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677460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a:p>
        </p:txBody>
      </p:sp>
      <p:sp>
        <p:nvSpPr>
          <p:cNvPr id="5"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414118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dirty="0"/>
              <a:t>Edit Master text styles</a:t>
            </a:r>
          </a:p>
        </p:txBody>
      </p:sp>
      <p:sp>
        <p:nvSpPr>
          <p:cNvPr id="12" name="Rectangle 11"/>
          <p:cNvSpPr/>
          <p:nvPr userDrawn="1"/>
        </p:nvSpPr>
        <p:spPr>
          <a:xfrm>
            <a:off x="990176" y="2157413"/>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6998582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Diapositiva titolo">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p:nvSpPr>
        <p:spPr>
          <a:xfrm>
            <a:off x="0" y="4"/>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p>
        </p:txBody>
      </p:sp>
      <p:sp>
        <p:nvSpPr>
          <p:cNvPr id="5" name="Rectangle 4"/>
          <p:cNvSpPr/>
          <p:nvPr/>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solidFill>
                <a:schemeClr val="accent4"/>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88936" y="258042"/>
            <a:ext cx="1659793" cy="1152460"/>
          </a:xfrm>
          <a:prstGeom prst="rect">
            <a:avLst/>
          </a:prstGeom>
        </p:spPr>
      </p:pic>
      <p:cxnSp>
        <p:nvCxnSpPr>
          <p:cNvPr id="7" name="Straight Connector 6"/>
          <p:cNvCxnSpPr/>
          <p:nvPr/>
        </p:nvCxnSpPr>
        <p:spPr>
          <a:xfrm>
            <a:off x="838200" y="1978929"/>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5741161"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100" i="0">
                <a:solidFill>
                  <a:srgbClr val="FFC000"/>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it-IT"/>
              <a:t>Fare clic per modificare lo stile del sottotitolo dello schema</a:t>
            </a:r>
            <a:endParaRPr lang="en-GB" dirty="0"/>
          </a:p>
        </p:txBody>
      </p:sp>
      <p:sp>
        <p:nvSpPr>
          <p:cNvPr id="19" name="Text Placeholder 18"/>
          <p:cNvSpPr>
            <a:spLocks noGrp="1"/>
          </p:cNvSpPr>
          <p:nvPr>
            <p:ph type="body" sz="quarter" idx="13"/>
          </p:nvPr>
        </p:nvSpPr>
        <p:spPr>
          <a:xfrm>
            <a:off x="6096002" y="5557903"/>
            <a:ext cx="5040313" cy="528998"/>
          </a:xfrm>
        </p:spPr>
        <p:txBody>
          <a:bodyPr>
            <a:noAutofit/>
          </a:bodyPr>
          <a:lstStyle>
            <a:lvl1pPr marL="0" indent="0" algn="r">
              <a:buFontTx/>
              <a:buNone/>
              <a:defRPr sz="1650" i="1">
                <a:solidFill>
                  <a:schemeClr val="bg1"/>
                </a:solidFill>
              </a:defRPr>
            </a:lvl1pPr>
          </a:lstStyle>
          <a:p>
            <a:pPr lvl="0"/>
            <a:r>
              <a:rPr lang="it-IT"/>
              <a:t>Fare clic per modificare gli stili del testo dello schema</a:t>
            </a:r>
          </a:p>
        </p:txBody>
      </p:sp>
      <p:sp>
        <p:nvSpPr>
          <p:cNvPr id="12" name="Rectangle 11"/>
          <p:cNvSpPr/>
          <p:nvPr/>
        </p:nvSpPr>
        <p:spPr>
          <a:xfrm>
            <a:off x="6615103" y="2806583"/>
            <a:ext cx="5079600" cy="1879200"/>
          </a:xfrm>
          <a:prstGeom prst="rect">
            <a:avLst/>
          </a:prstGeom>
          <a:blipFill dpi="0" rotWithShape="1">
            <a:blip r:embed="rId3">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700"/>
          </a:p>
        </p:txBody>
      </p:sp>
      <p:sp>
        <p:nvSpPr>
          <p:cNvPr id="13" name="Title 1"/>
          <p:cNvSpPr>
            <a:spLocks noGrp="1"/>
          </p:cNvSpPr>
          <p:nvPr>
            <p:ph type="ctrTitle"/>
          </p:nvPr>
        </p:nvSpPr>
        <p:spPr>
          <a:xfrm>
            <a:off x="3057533" y="2366793"/>
            <a:ext cx="8050467" cy="569866"/>
          </a:xfrm>
          <a:prstGeom prst="rect">
            <a:avLst/>
          </a:prstGeom>
        </p:spPr>
        <p:txBody>
          <a:bodyPr anchor="t">
            <a:noAutofit/>
          </a:bodyPr>
          <a:lstStyle>
            <a:lvl1pPr algn="l">
              <a:defRPr sz="3000" b="0">
                <a:solidFill>
                  <a:schemeClr val="bg1"/>
                </a:solidFill>
              </a:defRPr>
            </a:lvl1pPr>
          </a:lstStyle>
          <a:p>
            <a:r>
              <a:rPr lang="it-IT"/>
              <a:t>Fare clic per modificare lo stile del titolo dello schema</a:t>
            </a:r>
            <a:endParaRPr lang="en-GB" dirty="0"/>
          </a:p>
        </p:txBody>
      </p:sp>
      <p:sp>
        <p:nvSpPr>
          <p:cNvPr id="14" name="Rectangle 13"/>
          <p:cNvSpPr/>
          <p:nvPr/>
        </p:nvSpPr>
        <p:spPr>
          <a:xfrm>
            <a:off x="990176" y="2157417"/>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700"/>
          </a:p>
        </p:txBody>
      </p:sp>
    </p:spTree>
    <p:extLst>
      <p:ext uri="{BB962C8B-B14F-4D97-AF65-F5344CB8AC3E}">
        <p14:creationId xmlns:p14="http://schemas.microsoft.com/office/powerpoint/2010/main" val="1345886676"/>
      </p:ext>
    </p:extLst>
  </p:cSld>
  <p:clrMapOvr>
    <a:masterClrMapping/>
  </p:clrMapOvr>
  <p:hf hdr="0" ftr="0"/>
  <p:extLst>
    <p:ext uri="{DCECCB84-F9BA-43D5-87BE-67443E8EF086}">
      <p15:sldGuideLst xmlns:p15="http://schemas.microsoft.com/office/powerpoint/2012/main">
        <p15:guide id="1" orient="horz" pos="2160">
          <p15:clr>
            <a:srgbClr val="FBAE40"/>
          </p15:clr>
        </p15:guide>
        <p15:guide id="2" pos="512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Titolo e contenuto">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1" y="1805231"/>
            <a:ext cx="10905699" cy="3881904"/>
          </a:xfrm>
        </p:spPr>
        <p:txBody>
          <a:bodyPr>
            <a:noAutofit/>
          </a:bodyPr>
          <a:lstStyle>
            <a:lvl1pPr>
              <a:lnSpc>
                <a:spcPct val="100000"/>
              </a:lnSpc>
              <a:spcBef>
                <a:spcPts val="0"/>
              </a:spcBef>
              <a:spcAft>
                <a:spcPts val="1350"/>
              </a:spcAft>
              <a:defRPr/>
            </a:lvl1pPr>
            <a:lvl2pPr>
              <a:lnSpc>
                <a:spcPct val="100000"/>
              </a:lnSpc>
              <a:spcAft>
                <a:spcPts val="1350"/>
              </a:spcAft>
              <a:defRPr/>
            </a:lvl2pPr>
            <a:lvl3pPr>
              <a:lnSpc>
                <a:spcPct val="100000"/>
              </a:lnSpc>
              <a:spcAft>
                <a:spcPts val="1350"/>
              </a:spcAft>
              <a:defRPr/>
            </a:lvl3pPr>
            <a:lvl4pPr>
              <a:lnSpc>
                <a:spcPct val="100000"/>
              </a:lnSpc>
              <a:spcAft>
                <a:spcPts val="1350"/>
              </a:spcAft>
              <a:defRPr/>
            </a:lvl4pPr>
            <a:lvl5pPr>
              <a:lnSpc>
                <a:spcPct val="100000"/>
              </a:lnSpc>
              <a:spcAft>
                <a:spcPts val="1350"/>
              </a:spcAft>
              <a:defRPr/>
            </a:lvl5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p:nvCxnSpPr>
        <p:spPr>
          <a:xfrm flipH="1">
            <a:off x="838202" y="4"/>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3028951" y="482863"/>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it-IT"/>
              <a:t>Fare clic per modificare lo stile del titolo dello schema</a:t>
            </a:r>
            <a:endParaRPr lang="en-GB" dirty="0"/>
          </a:p>
        </p:txBody>
      </p:sp>
    </p:spTree>
    <p:extLst>
      <p:ext uri="{BB962C8B-B14F-4D97-AF65-F5344CB8AC3E}">
        <p14:creationId xmlns:p14="http://schemas.microsoft.com/office/powerpoint/2010/main" val="1683630790"/>
      </p:ext>
    </p:extLst>
  </p:cSld>
  <p:clrMapOvr>
    <a:masterClrMapping/>
  </p:clrMapOvr>
  <p:hf hdr="0" ftr="0"/>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12" name="Rectangle 11"/>
          <p:cNvSpPr>
            <a:spLocks noChangeArrowheads="1"/>
          </p:cNvSpPr>
          <p:nvPr userDrawn="1"/>
        </p:nvSpPr>
        <p:spPr bwMode="auto">
          <a:xfrm>
            <a:off x="-41275" y="1"/>
            <a:ext cx="12192000" cy="6857999"/>
          </a:xfrm>
          <a:prstGeom prst="rect">
            <a:avLst/>
          </a:prstGeom>
          <a:solidFill>
            <a:srgbClr val="F5F5F5"/>
          </a:solidFill>
          <a:ln w="73025" algn="ctr">
            <a:no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b="0" dirty="0">
              <a:solidFill>
                <a:schemeClr val="lt1"/>
              </a:solidFill>
              <a:latin typeface="+mn-lt"/>
            </a:endParaRPr>
          </a:p>
        </p:txBody>
      </p:sp>
      <p:pic>
        <p:nvPicPr>
          <p:cNvPr id="5" name="Picture 10" descr="en-quadri_small"/>
          <p:cNvPicPr>
            <a:picLocks noChangeAspect="1" noChangeArrowheads="1"/>
          </p:cNvPicPr>
          <p:nvPr userDrawn="1"/>
        </p:nvPicPr>
        <p:blipFill>
          <a:blip r:embed="rId2"/>
          <a:srcRect/>
          <a:stretch>
            <a:fillRect/>
          </a:stretch>
        </p:blipFill>
        <p:spPr bwMode="auto">
          <a:xfrm>
            <a:off x="5204884" y="307976"/>
            <a:ext cx="2125133" cy="1101725"/>
          </a:xfrm>
          <a:prstGeom prst="rect">
            <a:avLst/>
          </a:prstGeom>
          <a:noFill/>
          <a:ln w="9525">
            <a:noFill/>
            <a:miter lim="800000"/>
            <a:headEnd/>
            <a:tailEnd/>
          </a:ln>
        </p:spPr>
      </p:pic>
      <p:sp>
        <p:nvSpPr>
          <p:cNvPr id="11"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6150" y="835164"/>
            <a:ext cx="11095681" cy="2231329"/>
          </a:xfrm>
          <a:prstGeom prst="rect">
            <a:avLst/>
          </a:prstGeom>
        </p:spPr>
      </p:pic>
      <p:sp>
        <p:nvSpPr>
          <p:cNvPr id="2" name="TextBox 1"/>
          <p:cNvSpPr txBox="1"/>
          <p:nvPr userDrawn="1"/>
        </p:nvSpPr>
        <p:spPr>
          <a:xfrm>
            <a:off x="-514353" y="2598002"/>
            <a:ext cx="6836600" cy="1446550"/>
          </a:xfrm>
          <a:prstGeom prst="rect">
            <a:avLst/>
          </a:prstGeom>
          <a:noFill/>
        </p:spPr>
        <p:txBody>
          <a:bodyPr wrap="square"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lang="en-GB" sz="1400" dirty="0">
                <a:solidFill>
                  <a:schemeClr val="tx1"/>
                </a:solidFill>
              </a:rPr>
              <a:t>Organisation and implementation of</a:t>
            </a:r>
            <a:r>
              <a:rPr lang="en-GB" sz="1400" baseline="0" dirty="0">
                <a:solidFill>
                  <a:schemeClr val="tx1"/>
                </a:solidFill>
              </a:rPr>
              <a:t> training activities on principles and methods of risk assessment in the food chain</a:t>
            </a:r>
          </a:p>
          <a:p>
            <a:pPr marL="0" marR="0" lvl="0" indent="0" algn="r"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lvl="0" indent="0" algn="r"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lvl="0" indent="0" algn="r"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bg2">
                    <a:lumMod val="75000"/>
                  </a:schemeClr>
                </a:solidFill>
              </a:rPr>
              <a:t>Course 1: Chemical risk assessment</a:t>
            </a:r>
            <a:endParaRPr lang="en-GB" sz="1400" dirty="0">
              <a:solidFill>
                <a:schemeClr val="bg2">
                  <a:lumMod val="75000"/>
                </a:schemeClr>
              </a:solidFill>
            </a:endParaRPr>
          </a:p>
          <a:p>
            <a:endParaRPr lang="gsw-FR" sz="1800" b="0" dirty="0" err="1">
              <a:solidFill>
                <a:srgbClr val="0F5494"/>
              </a:solidFill>
            </a:endParaRPr>
          </a:p>
        </p:txBody>
      </p:sp>
      <p:sp>
        <p:nvSpPr>
          <p:cNvPr id="3" name="TextBox 2"/>
          <p:cNvSpPr txBox="1"/>
          <p:nvPr userDrawn="1"/>
        </p:nvSpPr>
        <p:spPr>
          <a:xfrm>
            <a:off x="47329" y="5545411"/>
            <a:ext cx="6046663" cy="800219"/>
          </a:xfrm>
          <a:prstGeom prst="rect">
            <a:avLst/>
          </a:prstGeom>
          <a:noFill/>
        </p:spPr>
        <p:txBody>
          <a:bodyPr wrap="square" rtlCol="0">
            <a:spAutoFit/>
          </a:bodyPr>
          <a:lstStyle/>
          <a:p>
            <a:pPr algn="just"/>
            <a:r>
              <a:rPr lang="en-US" altLang="it-IT" sz="900" i="1" dirty="0">
                <a:solidFill>
                  <a:schemeClr val="tx1"/>
                </a:solidFill>
              </a:rPr>
              <a:t>The information and views set out in this presentation are those of the authors OPERA </a:t>
            </a:r>
            <a:r>
              <a:rPr lang="en-US" altLang="it-IT" sz="900" i="1" dirty="0" err="1">
                <a:solidFill>
                  <a:schemeClr val="tx1"/>
                </a:solidFill>
              </a:rPr>
              <a:t>srl</a:t>
            </a:r>
            <a:r>
              <a:rPr lang="en-US" altLang="it-IT" sz="900" i="1" dirty="0">
                <a:solidFill>
                  <a:schemeClr val="tx1"/>
                </a:solidFill>
              </a:rPr>
              <a:t> and NSF Euro Consultants S.A. and do not necessarily reflect the official opinion of the Commission. Neither the Commission nor any person acting on its behalf may be held responsible for the use which may be made of the information contained therein.</a:t>
            </a:r>
          </a:p>
          <a:p>
            <a:pPr algn="ctr"/>
            <a:endParaRPr lang="gsw-FR" sz="1000" b="0" dirty="0" err="1">
              <a:solidFill>
                <a:srgbClr val="0F5494"/>
              </a:solidFill>
              <a:latin typeface="Verdana" panose="020B0604030504040204" pitchFamily="34" charset="0"/>
              <a:ea typeface="Verdana" panose="020B0604030504040204" pitchFamily="34" charset="0"/>
              <a:cs typeface="Verdana" panose="020B0604030504040204" pitchFamily="34" charset="0"/>
            </a:endParaRPr>
          </a:p>
        </p:txBody>
      </p:sp>
      <p:sp>
        <p:nvSpPr>
          <p:cNvPr id="4" name="TextBox 3"/>
          <p:cNvSpPr txBox="1"/>
          <p:nvPr userDrawn="1"/>
        </p:nvSpPr>
        <p:spPr>
          <a:xfrm>
            <a:off x="7056107" y="4278394"/>
            <a:ext cx="4922440" cy="280076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fr-BE" sz="8800" dirty="0">
                <a:solidFill>
                  <a:srgbClr val="F47B22"/>
                </a:solidFill>
              </a:rPr>
              <a:t>BTSF</a:t>
            </a:r>
            <a:endParaRPr lang="en-GB" sz="8800" dirty="0">
              <a:solidFill>
                <a:srgbClr val="F47B22"/>
              </a:solidFill>
            </a:endParaRPr>
          </a:p>
          <a:p>
            <a:endParaRPr lang="gsw-FR" sz="8800" b="0" dirty="0" err="1">
              <a:solidFill>
                <a:srgbClr val="F47B22"/>
              </a:solidFill>
            </a:endParaRPr>
          </a:p>
        </p:txBody>
      </p:sp>
    </p:spTree>
    <p:extLst>
      <p:ext uri="{BB962C8B-B14F-4D97-AF65-F5344CB8AC3E}">
        <p14:creationId xmlns:p14="http://schemas.microsoft.com/office/powerpoint/2010/main" val="19169627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4" name="Rectangle 3"/>
          <p:cNvSpPr/>
          <p:nvPr userDrawn="1"/>
        </p:nvSpPr>
        <p:spPr>
          <a:xfrm>
            <a:off x="0" y="1"/>
            <a:ext cx="12192000" cy="989013"/>
          </a:xfrm>
          <a:prstGeom prst="rect">
            <a:avLst/>
          </a:prstGeom>
          <a:solidFill>
            <a:srgbClr val="AFC65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6" name="Picture 13" descr="logo_ce_quadri_en"/>
          <p:cNvPicPr>
            <a:picLocks noChangeAspect="1" noChangeArrowheads="1"/>
          </p:cNvPicPr>
          <p:nvPr userDrawn="1"/>
        </p:nvPicPr>
        <p:blipFill>
          <a:blip r:embed="rId2"/>
          <a:srcRect/>
          <a:stretch>
            <a:fillRect/>
          </a:stretch>
        </p:blipFill>
        <p:spPr bwMode="auto">
          <a:xfrm>
            <a:off x="5204885" y="215900"/>
            <a:ext cx="2120900" cy="1100138"/>
          </a:xfrm>
          <a:prstGeom prst="rect">
            <a:avLst/>
          </a:prstGeom>
          <a:noFill/>
          <a:ln w="9525">
            <a:noFill/>
            <a:miter lim="800000"/>
            <a:headEnd/>
            <a:tailEnd/>
          </a:ln>
        </p:spPr>
      </p:pic>
      <p:sp>
        <p:nvSpPr>
          <p:cNvPr id="2" name="Title 1"/>
          <p:cNvSpPr>
            <a:spLocks noGrp="1"/>
          </p:cNvSpPr>
          <p:nvPr>
            <p:ph type="title" hasCustomPrompt="1"/>
          </p:nvPr>
        </p:nvSpPr>
        <p:spPr>
          <a:xfrm>
            <a:off x="1487488" y="1628800"/>
            <a:ext cx="5064000" cy="936625"/>
          </a:xfrm>
        </p:spPr>
        <p:txBody>
          <a:bodyPr/>
          <a:lstStyle>
            <a:lvl1pPr algn="r">
              <a:defRPr sz="2400">
                <a:solidFill>
                  <a:srgbClr val="F47B22"/>
                </a:solidFill>
              </a:defRPr>
            </a:lvl1pPr>
          </a:lstStyle>
          <a:p>
            <a:r>
              <a:rPr lang="en-US" dirty="0"/>
              <a:t>Click to add title</a:t>
            </a:r>
            <a:br>
              <a:rPr lang="en-US" dirty="0"/>
            </a:br>
            <a:r>
              <a:rPr lang="en-US" dirty="0" err="1"/>
              <a:t>verdana</a:t>
            </a:r>
            <a:r>
              <a:rPr lang="en-US" dirty="0"/>
              <a:t> 24pt</a:t>
            </a:r>
            <a:endParaRPr lang="en-GB" dirty="0"/>
          </a:p>
        </p:txBody>
      </p:sp>
      <p:sp>
        <p:nvSpPr>
          <p:cNvPr id="9" name="Rectangle 6"/>
          <p:cNvSpPr>
            <a:spLocks noGrp="1" noChangeArrowheads="1"/>
          </p:cNvSpPr>
          <p:nvPr>
            <p:ph type="sldNum" sz="quarter" idx="12"/>
          </p:nvPr>
        </p:nvSpPr>
        <p:spPr>
          <a:xfrm>
            <a:off x="11568609" y="5996014"/>
            <a:ext cx="647908" cy="241299"/>
          </a:xfrm>
          <a:prstGeom prst="rect">
            <a:avLst/>
          </a:prstGeom>
          <a:solidFill>
            <a:srgbClr val="F47B22"/>
          </a:solidFill>
        </p:spPr>
        <p:txBody>
          <a:bodyPr/>
          <a:lstStyle>
            <a:lvl1pPr algn="ctr">
              <a:defRPr sz="1000">
                <a:solidFill>
                  <a:schemeClr val="bg1"/>
                </a:solidFill>
                <a:latin typeface="+mj-lt"/>
              </a:defRPr>
            </a:lvl1pPr>
          </a:lstStyle>
          <a:p>
            <a:pPr>
              <a:defRPr/>
            </a:pPr>
            <a:fld id="{86133261-F426-4E3C-B2AF-F6E5B7E61F25}" type="slidenum">
              <a:rPr lang="en-GB" smtClean="0"/>
              <a:pPr>
                <a:defRPr/>
              </a:pPr>
              <a:t>‹#›</a:t>
            </a:fld>
            <a:endParaRPr lang="en-GB"/>
          </a:p>
        </p:txBody>
      </p:sp>
      <p:sp>
        <p:nvSpPr>
          <p:cNvPr id="11"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sp>
        <p:nvSpPr>
          <p:cNvPr id="8" name="Text Placeholder 7"/>
          <p:cNvSpPr>
            <a:spLocks noGrp="1"/>
          </p:cNvSpPr>
          <p:nvPr>
            <p:ph type="body" sz="quarter" idx="13" hasCustomPrompt="1"/>
          </p:nvPr>
        </p:nvSpPr>
        <p:spPr>
          <a:xfrm>
            <a:off x="1534616" y="2671193"/>
            <a:ext cx="5064000" cy="3600450"/>
          </a:xfrm>
        </p:spPr>
        <p:txBody>
          <a:bodyPr/>
          <a:lstStyle>
            <a:lvl1pPr algn="r">
              <a:defRPr sz="1200" i="0">
                <a:solidFill>
                  <a:schemeClr val="bg2">
                    <a:lumMod val="50000"/>
                  </a:schemeClr>
                </a:solidFill>
              </a:defRPr>
            </a:lvl1pPr>
          </a:lstStyle>
          <a:p>
            <a:pPr lvl="0"/>
            <a:r>
              <a:rPr lang="en-US" dirty="0"/>
              <a:t>Click to add text</a:t>
            </a:r>
          </a:p>
          <a:p>
            <a:pPr lvl="0"/>
            <a:r>
              <a:rPr lang="en-US" dirty="0" err="1"/>
              <a:t>verdana</a:t>
            </a:r>
            <a:r>
              <a:rPr lang="en-US" dirty="0"/>
              <a:t> 14pt</a:t>
            </a:r>
            <a:endParaRPr lang="en-GB" dirty="0"/>
          </a:p>
        </p:txBody>
      </p:sp>
      <p:sp>
        <p:nvSpPr>
          <p:cNvPr id="10" name="Picture Placeholder 4"/>
          <p:cNvSpPr>
            <a:spLocks noGrp="1"/>
          </p:cNvSpPr>
          <p:nvPr>
            <p:ph type="pic" sz="quarter" idx="14" hasCustomPrompt="1"/>
          </p:nvPr>
        </p:nvSpPr>
        <p:spPr>
          <a:xfrm>
            <a:off x="6551083" y="989014"/>
            <a:ext cx="5640917" cy="5868987"/>
          </a:xfrm>
        </p:spPr>
        <p:txBody>
          <a:bodyPr anchor="ctr"/>
          <a:lstStyle>
            <a:lvl1pPr>
              <a:defRPr sz="1400" baseline="0">
                <a:solidFill>
                  <a:schemeClr val="bg2">
                    <a:lumMod val="50000"/>
                  </a:schemeClr>
                </a:solidFill>
              </a:defRPr>
            </a:lvl1pPr>
          </a:lstStyle>
          <a:p>
            <a:r>
              <a:rPr lang="fr-BE" dirty="0"/>
              <a:t>This </a:t>
            </a:r>
            <a:r>
              <a:rPr lang="fr-BE" dirty="0" err="1"/>
              <a:t>is</a:t>
            </a:r>
            <a:r>
              <a:rPr lang="fr-BE" dirty="0"/>
              <a:t> an image </a:t>
            </a:r>
            <a:r>
              <a:rPr lang="fr-BE" dirty="0" err="1"/>
              <a:t>holder</a:t>
            </a:r>
            <a:r>
              <a:rPr lang="fr-BE" dirty="0"/>
              <a:t> for a </a:t>
            </a:r>
            <a:r>
              <a:rPr lang="fr-BE" dirty="0" err="1"/>
              <a:t>slide</a:t>
            </a:r>
            <a:r>
              <a:rPr lang="fr-BE" dirty="0"/>
              <a:t> </a:t>
            </a:r>
            <a:r>
              <a:rPr lang="fr-BE" dirty="0" err="1"/>
              <a:t>with</a:t>
            </a:r>
            <a:r>
              <a:rPr lang="fr-BE" dirty="0"/>
              <a:t> an illustration on the right.</a:t>
            </a:r>
          </a:p>
          <a:p>
            <a:r>
              <a:rPr lang="fr-BE" dirty="0"/>
              <a:t>Click to </a:t>
            </a:r>
            <a:r>
              <a:rPr lang="fr-BE" dirty="0" err="1"/>
              <a:t>add</a:t>
            </a:r>
            <a:r>
              <a:rPr lang="fr-BE" dirty="0"/>
              <a:t> </a:t>
            </a:r>
            <a:r>
              <a:rPr lang="fr-BE" dirty="0" err="1"/>
              <a:t>picture</a:t>
            </a:r>
            <a:r>
              <a:rPr lang="fr-BE" dirty="0"/>
              <a:t>…</a:t>
            </a:r>
            <a:endParaRPr lang="en-GB" dirty="0"/>
          </a:p>
        </p:txBody>
      </p:sp>
      <p:pic>
        <p:nvPicPr>
          <p:cNvPr id="14" name="Pictur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3339" y="3210236"/>
            <a:ext cx="6312792" cy="1586917"/>
          </a:xfrm>
          <a:prstGeom prst="rect">
            <a:avLst/>
          </a:prstGeom>
        </p:spPr>
      </p:pic>
    </p:spTree>
    <p:extLst>
      <p:ext uri="{BB962C8B-B14F-4D97-AF65-F5344CB8AC3E}">
        <p14:creationId xmlns:p14="http://schemas.microsoft.com/office/powerpoint/2010/main" val="237970341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6" name="Rectangle 5"/>
          <p:cNvSpPr/>
          <p:nvPr userDrawn="1"/>
        </p:nvSpPr>
        <p:spPr>
          <a:xfrm>
            <a:off x="0" y="1"/>
            <a:ext cx="12192000" cy="989013"/>
          </a:xfrm>
          <a:prstGeom prst="rect">
            <a:avLst/>
          </a:prstGeom>
          <a:solidFill>
            <a:srgbClr val="AFC65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7" name="Picture 13" descr="logo_ce_quadri_en"/>
          <p:cNvPicPr>
            <a:picLocks noChangeAspect="1" noChangeArrowheads="1"/>
          </p:cNvPicPr>
          <p:nvPr userDrawn="1"/>
        </p:nvPicPr>
        <p:blipFill>
          <a:blip r:embed="rId2"/>
          <a:srcRect/>
          <a:stretch>
            <a:fillRect/>
          </a:stretch>
        </p:blipFill>
        <p:spPr bwMode="auto">
          <a:xfrm>
            <a:off x="5204885" y="215900"/>
            <a:ext cx="2120900" cy="1100138"/>
          </a:xfrm>
          <a:prstGeom prst="rect">
            <a:avLst/>
          </a:prstGeom>
          <a:noFill/>
          <a:ln w="9525">
            <a:noFill/>
            <a:miter lim="800000"/>
            <a:headEnd/>
            <a:tailEnd/>
          </a:ln>
        </p:spPr>
      </p:pic>
      <p:sp>
        <p:nvSpPr>
          <p:cNvPr id="8"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sp>
        <p:nvSpPr>
          <p:cNvPr id="9" name="Rectangle 6"/>
          <p:cNvSpPr>
            <a:spLocks noGrp="1" noChangeArrowheads="1"/>
          </p:cNvSpPr>
          <p:nvPr>
            <p:ph type="sldNum" sz="quarter" idx="12"/>
          </p:nvPr>
        </p:nvSpPr>
        <p:spPr>
          <a:xfrm>
            <a:off x="11568609" y="5996014"/>
            <a:ext cx="647908" cy="241299"/>
          </a:xfrm>
          <a:prstGeom prst="rect">
            <a:avLst/>
          </a:prstGeom>
          <a:solidFill>
            <a:srgbClr val="F47B22"/>
          </a:solidFill>
        </p:spPr>
        <p:txBody>
          <a:bodyPr/>
          <a:lstStyle>
            <a:lvl1pPr algn="ctr">
              <a:defRPr sz="1000">
                <a:solidFill>
                  <a:schemeClr val="bg1"/>
                </a:solidFill>
                <a:latin typeface="+mj-lt"/>
              </a:defRPr>
            </a:lvl1pPr>
          </a:lstStyle>
          <a:p>
            <a:pPr>
              <a:defRPr/>
            </a:pPr>
            <a:fld id="{86133261-F426-4E3C-B2AF-F6E5B7E61F25}" type="slidenum">
              <a:rPr lang="en-GB" smtClean="0"/>
              <a:pPr>
                <a:defRPr/>
              </a:pPr>
              <a:t>‹#›</a:t>
            </a:fld>
            <a:endParaRPr lang="en-GB"/>
          </a:p>
        </p:txBody>
      </p:sp>
      <p:sp>
        <p:nvSpPr>
          <p:cNvPr id="3" name="TextBox 2"/>
          <p:cNvSpPr txBox="1"/>
          <p:nvPr userDrawn="1"/>
        </p:nvSpPr>
        <p:spPr>
          <a:xfrm>
            <a:off x="-144693" y="1700809"/>
            <a:ext cx="12192000" cy="3770263"/>
          </a:xfrm>
          <a:prstGeom prst="rect">
            <a:avLst/>
          </a:prstGeom>
          <a:noFill/>
        </p:spPr>
        <p:txBody>
          <a:bodyPr wrap="square" rtlCol="0">
            <a:spAutoFit/>
          </a:bodyPr>
          <a:lstStyle/>
          <a:p>
            <a:pPr algn="ctr"/>
            <a:r>
              <a:rPr lang="fr-BE" sz="23900" b="1" spc="-300" dirty="0">
                <a:solidFill>
                  <a:srgbClr val="FDE7D7"/>
                </a:solidFill>
              </a:rPr>
              <a:t>BTSF</a:t>
            </a:r>
            <a:endParaRPr lang="en-GB" sz="23900" b="1" spc="-300" dirty="0" err="1">
              <a:solidFill>
                <a:srgbClr val="FDE7D7"/>
              </a:solidFill>
            </a:endParaRPr>
          </a:p>
        </p:txBody>
      </p:sp>
      <p:sp>
        <p:nvSpPr>
          <p:cNvPr id="5" name="Text Placeholder 4"/>
          <p:cNvSpPr>
            <a:spLocks noGrp="1"/>
          </p:cNvSpPr>
          <p:nvPr>
            <p:ph type="body" sz="quarter" idx="13" hasCustomPrompt="1"/>
          </p:nvPr>
        </p:nvSpPr>
        <p:spPr>
          <a:xfrm>
            <a:off x="527051" y="1628776"/>
            <a:ext cx="11521016" cy="4392613"/>
          </a:xfrm>
        </p:spPr>
        <p:txBody>
          <a:bodyPr/>
          <a:lstStyle>
            <a:lvl1pPr marL="0" indent="0" algn="l">
              <a:buNone/>
              <a:defRPr sz="1400">
                <a:solidFill>
                  <a:schemeClr val="bg2">
                    <a:lumMod val="50000"/>
                  </a:schemeClr>
                </a:solidFill>
                <a:latin typeface="+mj-lt"/>
              </a:defRPr>
            </a:lvl1pPr>
            <a:lvl2pPr marL="457200" indent="0" algn="l">
              <a:buNone/>
              <a:defRPr>
                <a:latin typeface="+mj-lt"/>
              </a:defRPr>
            </a:lvl2pPr>
            <a:lvl3pPr marL="914400" indent="0" algn="l">
              <a:buFont typeface="Arial" panose="020B0604020202020204" pitchFamily="34" charset="0"/>
              <a:buNone/>
              <a:defRPr>
                <a:latin typeface="+mj-lt"/>
              </a:defRPr>
            </a:lvl3pPr>
            <a:lvl4pPr marL="1371600" indent="0" algn="l">
              <a:buNone/>
              <a:defRPr>
                <a:latin typeface="+mj-lt"/>
              </a:defRPr>
            </a:lvl4pPr>
            <a:lvl5pPr marL="1828800" indent="0" algn="l">
              <a:buNone/>
              <a:defRPr>
                <a:latin typeface="+mj-lt"/>
              </a:defRPr>
            </a:lvl5pPr>
          </a:lstStyle>
          <a:p>
            <a:pPr lvl="0"/>
            <a:r>
              <a:rPr lang="en-US" dirty="0"/>
              <a:t>Click to edit add text</a:t>
            </a:r>
            <a:endParaRPr lang="en-GB" dirty="0"/>
          </a:p>
        </p:txBody>
      </p:sp>
    </p:spTree>
    <p:extLst>
      <p:ext uri="{BB962C8B-B14F-4D97-AF65-F5344CB8AC3E}">
        <p14:creationId xmlns:p14="http://schemas.microsoft.com/office/powerpoint/2010/main" val="17884783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1844825"/>
            <a:ext cx="10363200" cy="2376265"/>
          </a:xfrm>
        </p:spPr>
        <p:txBody>
          <a:bodyPr anchor="t"/>
          <a:lstStyle>
            <a:lvl1pPr algn="ctr">
              <a:defRPr sz="3600" b="1" cap="none" baseline="0">
                <a:solidFill>
                  <a:srgbClr val="F47B22"/>
                </a:solidFill>
              </a:defRPr>
            </a:lvl1pPr>
          </a:lstStyle>
          <a:p>
            <a:r>
              <a:rPr lang="en-US" dirty="0"/>
              <a:t>SECTION HEADER</a:t>
            </a:r>
            <a:br>
              <a:rPr lang="en-US" dirty="0"/>
            </a:br>
            <a:r>
              <a:rPr lang="en-US" dirty="0"/>
              <a:t>Click to add title</a:t>
            </a:r>
            <a:br>
              <a:rPr lang="en-US" dirty="0"/>
            </a:br>
            <a:r>
              <a:rPr lang="en-US" dirty="0"/>
              <a:t>Verdana 36pt</a:t>
            </a:r>
            <a:endParaRPr lang="en-GB" dirty="0"/>
          </a:p>
        </p:txBody>
      </p:sp>
      <p:sp>
        <p:nvSpPr>
          <p:cNvPr id="3" name="Text Placeholder 2"/>
          <p:cNvSpPr>
            <a:spLocks noGrp="1"/>
          </p:cNvSpPr>
          <p:nvPr>
            <p:ph type="body" idx="1" hasCustomPrompt="1"/>
          </p:nvPr>
        </p:nvSpPr>
        <p:spPr>
          <a:xfrm>
            <a:off x="1007435" y="4509120"/>
            <a:ext cx="10363200" cy="1368153"/>
          </a:xfrm>
          <a:ln>
            <a:noFill/>
          </a:ln>
        </p:spPr>
        <p:txBody>
          <a:bodyPr anchor="t"/>
          <a:lstStyle>
            <a:lvl1pPr marL="0" marR="0" indent="0" algn="ctr" defTabSz="914400" rtl="0" eaLnBrk="0" fontAlgn="base" latinLnBrk="0" hangingPunct="0">
              <a:lnSpc>
                <a:spcPct val="100000"/>
              </a:lnSpc>
              <a:spcBef>
                <a:spcPct val="20000"/>
              </a:spcBef>
              <a:spcAft>
                <a:spcPct val="0"/>
              </a:spcAft>
              <a:buClr>
                <a:schemeClr val="bg1"/>
              </a:buClr>
              <a:buSzTx/>
              <a:buFontTx/>
              <a:buNone/>
              <a:tabLst/>
              <a:defRPr sz="1400" i="0" baseline="0">
                <a:solidFill>
                  <a:schemeClr val="bg2">
                    <a:lumMod val="50000"/>
                  </a:schemeClr>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a:t>Section description</a:t>
            </a:r>
          </a:p>
          <a:p>
            <a:pPr lvl="0"/>
            <a:r>
              <a:rPr lang="en-US" dirty="0"/>
              <a:t>Click to add text</a:t>
            </a:r>
          </a:p>
          <a:p>
            <a:pPr lvl="0"/>
            <a:r>
              <a:rPr lang="en-US" dirty="0" err="1"/>
              <a:t>verdana</a:t>
            </a:r>
            <a:r>
              <a:rPr lang="en-US" dirty="0"/>
              <a:t> 20pt</a:t>
            </a:r>
          </a:p>
        </p:txBody>
      </p:sp>
      <p:sp>
        <p:nvSpPr>
          <p:cNvPr id="7" name="Rectangle 6"/>
          <p:cNvSpPr/>
          <p:nvPr userDrawn="1"/>
        </p:nvSpPr>
        <p:spPr>
          <a:xfrm>
            <a:off x="0" y="1"/>
            <a:ext cx="12192000" cy="989013"/>
          </a:xfrm>
          <a:prstGeom prst="rect">
            <a:avLst/>
          </a:prstGeom>
          <a:solidFill>
            <a:srgbClr val="AFC65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8" name="Picture 13" descr="logo_ce_quadri_en"/>
          <p:cNvPicPr>
            <a:picLocks noChangeAspect="1" noChangeArrowheads="1"/>
          </p:cNvPicPr>
          <p:nvPr userDrawn="1"/>
        </p:nvPicPr>
        <p:blipFill>
          <a:blip r:embed="rId2"/>
          <a:srcRect/>
          <a:stretch>
            <a:fillRect/>
          </a:stretch>
        </p:blipFill>
        <p:spPr bwMode="auto">
          <a:xfrm>
            <a:off x="5204885" y="215901"/>
            <a:ext cx="2120900" cy="1100139"/>
          </a:xfrm>
          <a:prstGeom prst="rect">
            <a:avLst/>
          </a:prstGeom>
          <a:noFill/>
          <a:ln w="9525">
            <a:noFill/>
            <a:miter lim="800000"/>
            <a:headEnd/>
            <a:tailEnd/>
          </a:ln>
        </p:spPr>
      </p:pic>
      <p:sp>
        <p:nvSpPr>
          <p:cNvPr id="9"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algn="l"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sp>
        <p:nvSpPr>
          <p:cNvPr id="10" name="Rectangle 6"/>
          <p:cNvSpPr>
            <a:spLocks noGrp="1" noChangeArrowheads="1"/>
          </p:cNvSpPr>
          <p:nvPr>
            <p:ph type="sldNum" sz="quarter" idx="12"/>
          </p:nvPr>
        </p:nvSpPr>
        <p:spPr>
          <a:xfrm>
            <a:off x="11568609" y="5996014"/>
            <a:ext cx="647908" cy="241299"/>
          </a:xfrm>
          <a:prstGeom prst="rect">
            <a:avLst/>
          </a:prstGeom>
          <a:solidFill>
            <a:srgbClr val="F47B22"/>
          </a:solidFill>
        </p:spPr>
        <p:txBody>
          <a:bodyPr/>
          <a:lstStyle>
            <a:lvl1pPr algn="ctr">
              <a:defRPr sz="1000">
                <a:solidFill>
                  <a:schemeClr val="bg1"/>
                </a:solidFill>
                <a:latin typeface="+mj-lt"/>
              </a:defRPr>
            </a:lvl1pPr>
          </a:lstStyle>
          <a:p>
            <a:pPr>
              <a:defRPr/>
            </a:pPr>
            <a:fld id="{86133261-F426-4E3C-B2AF-F6E5B7E61F25}" type="slidenum">
              <a:rPr lang="en-GB" smtClean="0"/>
              <a:pPr>
                <a:defRPr/>
              </a:pPr>
              <a:t>‹#›</a:t>
            </a:fld>
            <a:endParaRPr lang="en-GB"/>
          </a:p>
        </p:txBody>
      </p:sp>
      <p:pic>
        <p:nvPicPr>
          <p:cNvPr id="11" name="Pictur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35360" y="2420888"/>
            <a:ext cx="11568608" cy="2914925"/>
          </a:xfrm>
          <a:prstGeom prst="rect">
            <a:avLst/>
          </a:prstGeom>
        </p:spPr>
      </p:pic>
    </p:spTree>
    <p:extLst>
      <p:ext uri="{BB962C8B-B14F-4D97-AF65-F5344CB8AC3E}">
        <p14:creationId xmlns:p14="http://schemas.microsoft.com/office/powerpoint/2010/main" val="176092341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4" name="Rectangle 3"/>
          <p:cNvSpPr/>
          <p:nvPr userDrawn="1"/>
        </p:nvSpPr>
        <p:spPr>
          <a:xfrm>
            <a:off x="0" y="1"/>
            <a:ext cx="12192000" cy="989013"/>
          </a:xfrm>
          <a:prstGeom prst="rect">
            <a:avLst/>
          </a:prstGeom>
          <a:solidFill>
            <a:srgbClr val="AFC65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6" name="Picture 13" descr="logo_ce_quadri_en"/>
          <p:cNvPicPr>
            <a:picLocks noChangeAspect="1" noChangeArrowheads="1"/>
          </p:cNvPicPr>
          <p:nvPr userDrawn="1"/>
        </p:nvPicPr>
        <p:blipFill>
          <a:blip r:embed="rId2"/>
          <a:srcRect/>
          <a:stretch>
            <a:fillRect/>
          </a:stretch>
        </p:blipFill>
        <p:spPr bwMode="auto">
          <a:xfrm>
            <a:off x="5204885" y="215900"/>
            <a:ext cx="2120900" cy="1100138"/>
          </a:xfrm>
          <a:prstGeom prst="rect">
            <a:avLst/>
          </a:prstGeom>
          <a:noFill/>
          <a:ln w="9525">
            <a:noFill/>
            <a:miter lim="800000"/>
            <a:headEnd/>
            <a:tailEnd/>
          </a:ln>
        </p:spPr>
      </p:pic>
      <p:sp>
        <p:nvSpPr>
          <p:cNvPr id="2" name="Title 1"/>
          <p:cNvSpPr>
            <a:spLocks noGrp="1"/>
          </p:cNvSpPr>
          <p:nvPr>
            <p:ph type="title" hasCustomPrompt="1"/>
          </p:nvPr>
        </p:nvSpPr>
        <p:spPr>
          <a:xfrm>
            <a:off x="5639859" y="1556272"/>
            <a:ext cx="5064653" cy="936625"/>
          </a:xfrm>
        </p:spPr>
        <p:txBody>
          <a:bodyPr anchor="ctr" anchorCtr="0"/>
          <a:lstStyle>
            <a:lvl1pPr marL="0" indent="0" algn="l">
              <a:buFontTx/>
              <a:buNone/>
              <a:defRPr sz="2400" baseline="0">
                <a:solidFill>
                  <a:srgbClr val="F47B22"/>
                </a:solidFill>
              </a:defRPr>
            </a:lvl1pPr>
          </a:lstStyle>
          <a:p>
            <a:r>
              <a:rPr lang="en-US" dirty="0"/>
              <a:t>Click to add title </a:t>
            </a:r>
            <a:r>
              <a:rPr lang="en-US" dirty="0" err="1"/>
              <a:t>verdana</a:t>
            </a:r>
            <a:r>
              <a:rPr lang="en-US" dirty="0"/>
              <a:t> 24pt</a:t>
            </a:r>
            <a:endParaRPr lang="en-GB" dirty="0"/>
          </a:p>
        </p:txBody>
      </p:sp>
      <p:sp>
        <p:nvSpPr>
          <p:cNvPr id="9" name="Rectangle 6"/>
          <p:cNvSpPr>
            <a:spLocks noGrp="1" noChangeArrowheads="1"/>
          </p:cNvSpPr>
          <p:nvPr>
            <p:ph type="sldNum" sz="quarter" idx="12"/>
          </p:nvPr>
        </p:nvSpPr>
        <p:spPr>
          <a:xfrm>
            <a:off x="11568609" y="5996014"/>
            <a:ext cx="647908" cy="241299"/>
          </a:xfrm>
          <a:prstGeom prst="rect">
            <a:avLst/>
          </a:prstGeom>
          <a:solidFill>
            <a:srgbClr val="F47B22"/>
          </a:solidFill>
        </p:spPr>
        <p:txBody>
          <a:bodyPr/>
          <a:lstStyle>
            <a:lvl1pPr algn="ctr">
              <a:defRPr sz="1000">
                <a:solidFill>
                  <a:schemeClr val="bg1"/>
                </a:solidFill>
                <a:latin typeface="+mj-lt"/>
              </a:defRPr>
            </a:lvl1pPr>
          </a:lstStyle>
          <a:p>
            <a:pPr>
              <a:defRPr/>
            </a:pPr>
            <a:fld id="{86133261-F426-4E3C-B2AF-F6E5B7E61F25}" type="slidenum">
              <a:rPr lang="en-GB" smtClean="0"/>
              <a:pPr>
                <a:defRPr/>
              </a:pPr>
              <a:t>‹#›</a:t>
            </a:fld>
            <a:endParaRPr lang="en-GB"/>
          </a:p>
        </p:txBody>
      </p:sp>
      <p:sp>
        <p:nvSpPr>
          <p:cNvPr id="11"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sp>
        <p:nvSpPr>
          <p:cNvPr id="13" name="Text Placeholder 12"/>
          <p:cNvSpPr>
            <a:spLocks noGrp="1"/>
          </p:cNvSpPr>
          <p:nvPr>
            <p:ph type="body" sz="quarter" idx="13" hasCustomPrompt="1"/>
          </p:nvPr>
        </p:nvSpPr>
        <p:spPr>
          <a:xfrm>
            <a:off x="5639859" y="2565401"/>
            <a:ext cx="5064000" cy="3743325"/>
          </a:xfrm>
        </p:spPr>
        <p:txBody>
          <a:bodyPr/>
          <a:lstStyle>
            <a:lvl1pPr marL="0" indent="0">
              <a:buFontTx/>
              <a:buNone/>
              <a:defRPr sz="1200" i="0">
                <a:solidFill>
                  <a:schemeClr val="bg2">
                    <a:lumMod val="50000"/>
                  </a:schemeClr>
                </a:solidFill>
              </a:defRPr>
            </a:lvl1pPr>
          </a:lstStyle>
          <a:p>
            <a:pPr lvl="0"/>
            <a:r>
              <a:rPr lang="en-US" dirty="0"/>
              <a:t>Click to add text</a:t>
            </a:r>
          </a:p>
          <a:p>
            <a:pPr lvl="0"/>
            <a:r>
              <a:rPr lang="en-US" dirty="0"/>
              <a:t>Verdana 14pt</a:t>
            </a:r>
            <a:endParaRPr lang="en-GB" dirty="0"/>
          </a:p>
        </p:txBody>
      </p:sp>
      <p:sp>
        <p:nvSpPr>
          <p:cNvPr id="5" name="Picture Placeholder 4"/>
          <p:cNvSpPr>
            <a:spLocks noGrp="1"/>
          </p:cNvSpPr>
          <p:nvPr>
            <p:ph type="pic" sz="quarter" idx="14" hasCustomPrompt="1"/>
          </p:nvPr>
        </p:nvSpPr>
        <p:spPr>
          <a:xfrm>
            <a:off x="0" y="989014"/>
            <a:ext cx="5640917" cy="5868987"/>
          </a:xfrm>
        </p:spPr>
        <p:txBody>
          <a:bodyPr anchor="ctr"/>
          <a:lstStyle>
            <a:lvl1pPr algn="r">
              <a:defRPr sz="1400" baseline="0">
                <a:solidFill>
                  <a:schemeClr val="bg2">
                    <a:lumMod val="50000"/>
                  </a:schemeClr>
                </a:solidFill>
              </a:defRPr>
            </a:lvl1pPr>
          </a:lstStyle>
          <a:p>
            <a:r>
              <a:rPr lang="fr-BE" dirty="0"/>
              <a:t>This </a:t>
            </a:r>
            <a:r>
              <a:rPr lang="fr-BE" dirty="0" err="1"/>
              <a:t>is</a:t>
            </a:r>
            <a:r>
              <a:rPr lang="fr-BE" dirty="0"/>
              <a:t> an image </a:t>
            </a:r>
            <a:r>
              <a:rPr lang="fr-BE" dirty="0" err="1"/>
              <a:t>holder</a:t>
            </a:r>
            <a:r>
              <a:rPr lang="fr-BE" dirty="0"/>
              <a:t> for a </a:t>
            </a:r>
            <a:r>
              <a:rPr lang="fr-BE" dirty="0" err="1"/>
              <a:t>slide</a:t>
            </a:r>
            <a:r>
              <a:rPr lang="fr-BE" dirty="0"/>
              <a:t> </a:t>
            </a:r>
            <a:r>
              <a:rPr lang="fr-BE" dirty="0" err="1"/>
              <a:t>with</a:t>
            </a:r>
            <a:r>
              <a:rPr lang="fr-BE" dirty="0"/>
              <a:t> an illustration on the </a:t>
            </a:r>
            <a:r>
              <a:rPr lang="fr-BE" dirty="0" err="1"/>
              <a:t>left</a:t>
            </a:r>
            <a:r>
              <a:rPr lang="fr-BE" dirty="0"/>
              <a:t>.</a:t>
            </a:r>
          </a:p>
          <a:p>
            <a:r>
              <a:rPr lang="fr-BE" dirty="0"/>
              <a:t>Click to </a:t>
            </a:r>
            <a:r>
              <a:rPr lang="fr-BE" dirty="0" err="1"/>
              <a:t>add</a:t>
            </a:r>
            <a:r>
              <a:rPr lang="fr-BE" dirty="0"/>
              <a:t> </a:t>
            </a:r>
            <a:r>
              <a:rPr lang="fr-BE" dirty="0" err="1"/>
              <a:t>picture</a:t>
            </a:r>
            <a:r>
              <a:rPr lang="fr-BE" dirty="0"/>
              <a:t>…</a:t>
            </a:r>
            <a:endParaRPr lang="en-GB" dirty="0"/>
          </a:p>
        </p:txBody>
      </p:sp>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807968" y="3138228"/>
            <a:ext cx="6312792" cy="1586917"/>
          </a:xfrm>
          <a:prstGeom prst="rect">
            <a:avLst/>
          </a:prstGeom>
        </p:spPr>
      </p:pic>
    </p:spTree>
    <p:extLst>
      <p:ext uri="{BB962C8B-B14F-4D97-AF65-F5344CB8AC3E}">
        <p14:creationId xmlns:p14="http://schemas.microsoft.com/office/powerpoint/2010/main" val="11283857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2"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dirty="0"/>
              <a:t>Edit Master text styles</a:t>
            </a:r>
          </a:p>
        </p:txBody>
      </p:sp>
      <p:sp>
        <p:nvSpPr>
          <p:cNvPr id="13" name="Rectangle 12"/>
          <p:cNvSpPr/>
          <p:nvPr userDrawn="1"/>
        </p:nvSpPr>
        <p:spPr>
          <a:xfrm>
            <a:off x="6615103" y="2806583"/>
            <a:ext cx="5079600" cy="1879200"/>
          </a:xfrm>
          <a:prstGeom prst="rect">
            <a:avLst/>
          </a:prstGeom>
          <a:blipFill dpi="0" rotWithShape="1">
            <a:blip r:embed="rId4">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sp>
        <p:nvSpPr>
          <p:cNvPr id="17" name="Rectangle 16"/>
          <p:cNvSpPr/>
          <p:nvPr userDrawn="1"/>
        </p:nvSpPr>
        <p:spPr>
          <a:xfrm>
            <a:off x="990176" y="2157413"/>
            <a:ext cx="2168341" cy="802179"/>
          </a:xfrm>
          <a:prstGeom prst="rect">
            <a:avLst/>
          </a:prstGeom>
          <a:blipFill dpi="0" rotWithShape="1">
            <a:blip r:embed="rId5"/>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244287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2400299"/>
            <a:ext cx="10676038" cy="1109663"/>
          </a:xfrm>
          <a:prstGeom prst="rect">
            <a:avLst/>
          </a:prstGeom>
        </p:spPr>
        <p:txBody>
          <a:bodyPr anchor="b">
            <a:noAutofit/>
          </a:bodyPr>
          <a:lstStyle>
            <a:lvl1pPr algn="l">
              <a:defRPr sz="6000">
                <a:solidFill>
                  <a:srgbClr val="6FA528"/>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dirty="0"/>
          </a:p>
        </p:txBody>
      </p:sp>
      <p:cxnSp>
        <p:nvCxnSpPr>
          <p:cNvPr id="7" name="Straight Connector 6"/>
          <p:cNvCxnSpPr/>
          <p:nvPr userDrawn="1"/>
        </p:nvCxnSpPr>
        <p:spPr>
          <a:xfrm>
            <a:off x="838200" y="0"/>
            <a:ext cx="0" cy="3295934"/>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0" name="Rectangle 9"/>
          <p:cNvSpPr/>
          <p:nvPr userDrawn="1"/>
        </p:nvSpPr>
        <p:spPr>
          <a:xfrm>
            <a:off x="990176" y="657216"/>
            <a:ext cx="4093747" cy="1514484"/>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8869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5843588"/>
          </a:xfrm>
          <a:prstGeom prst="rect">
            <a:avLst/>
          </a:prstGeom>
          <a:solidFill>
            <a:srgbClr val="6FA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33852" y="6046012"/>
            <a:ext cx="1716200" cy="450350"/>
          </a:xfrm>
          <a:prstGeom prst="rect">
            <a:avLst/>
          </a:prstGeom>
        </p:spPr>
      </p:pic>
      <p:sp>
        <p:nvSpPr>
          <p:cNvPr id="11" name="Title 1"/>
          <p:cNvSpPr>
            <a:spLocks noGrp="1"/>
          </p:cNvSpPr>
          <p:nvPr>
            <p:ph type="ctrTitle"/>
          </p:nvPr>
        </p:nvSpPr>
        <p:spPr>
          <a:xfrm>
            <a:off x="1077013" y="2374123"/>
            <a:ext cx="10156297" cy="1135839"/>
          </a:xfrm>
          <a:prstGeom prst="rect">
            <a:avLst/>
          </a:prstGeom>
        </p:spPr>
        <p:txBody>
          <a:bodyPr anchor="b">
            <a:noAutofit/>
          </a:bodyPr>
          <a:lstStyle>
            <a:lvl1pPr algn="l">
              <a:defRPr sz="6000">
                <a:solidFill>
                  <a:srgbClr val="034EA2"/>
                </a:solidFill>
              </a:defRPr>
            </a:lvl1pPr>
          </a:lstStyle>
          <a:p>
            <a:r>
              <a:rPr lang="en-US" dirty="0"/>
              <a:t>Click to edit Master title style</a:t>
            </a:r>
            <a:endParaRPr lang="en-GB" dirty="0"/>
          </a:p>
        </p:txBody>
      </p: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2" name="Rectangle 11"/>
          <p:cNvSpPr/>
          <p:nvPr userDrawn="1"/>
        </p:nvSpPr>
        <p:spPr>
          <a:xfrm>
            <a:off x="990176" y="657216"/>
            <a:ext cx="4093747" cy="1514484"/>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071811"/>
          </a:xfrm>
          <a:prstGeom prst="rect">
            <a:avLst/>
          </a:prstGeom>
          <a:solidFill>
            <a:srgbClr val="6FA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171575" y="2722568"/>
            <a:ext cx="10061735" cy="1240348"/>
          </a:xfrm>
          <a:prstGeom prst="rect">
            <a:avLst/>
          </a:prstGeom>
        </p:spPr>
        <p:txBody>
          <a:bodyPr anchor="b">
            <a:noAutofit/>
          </a:bodyPr>
          <a:lstStyle>
            <a:lvl1pPr algn="l">
              <a:defRPr sz="6000">
                <a:solidFill>
                  <a:schemeClr val="tx2"/>
                </a:solidFill>
              </a:defRPr>
            </a:lvl1pPr>
          </a:lstStyle>
          <a:p>
            <a:r>
              <a:rPr lang="en-US" dirty="0"/>
              <a:t>Click to edit Master title style</a:t>
            </a:r>
            <a:endParaRPr lang="en-GB" dirty="0"/>
          </a:p>
        </p:txBody>
      </p: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10" name="Straight Connector 9"/>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5" name="Rectangle 14"/>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16886048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2"/>
            <a:ext cx="12192000" cy="293421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185863" y="1693863"/>
            <a:ext cx="10047447" cy="1240348"/>
          </a:xfrm>
          <a:prstGeom prst="rect">
            <a:avLst/>
          </a:prstGeom>
        </p:spPr>
        <p:txBody>
          <a:bodyPr anchor="b">
            <a:noAutofit/>
          </a:bodyPr>
          <a:lstStyle>
            <a:lvl1pPr algn="l">
              <a:defRPr sz="6000">
                <a:solidFill>
                  <a:schemeClr val="accent5"/>
                </a:solidFill>
              </a:defRPr>
            </a:lvl1pPr>
          </a:lstStyle>
          <a:p>
            <a:r>
              <a:rPr lang="en-US" dirty="0"/>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8" name="Rectangle 7"/>
          <p:cNvSpPr/>
          <p:nvPr userDrawn="1"/>
        </p:nvSpPr>
        <p:spPr>
          <a:xfrm>
            <a:off x="990176" y="657216"/>
            <a:ext cx="4093747" cy="1514484"/>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883397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05231"/>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042341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34EA2"/>
              </a:solidFill>
            </a:endParaRPr>
          </a:p>
        </p:txBody>
      </p:sp>
    </p:spTree>
    <p:extLst>
      <p:ext uri="{BB962C8B-B14F-4D97-AF65-F5344CB8AC3E}">
        <p14:creationId xmlns:p14="http://schemas.microsoft.com/office/powerpoint/2010/main" val="2803839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dirty="0"/>
          </a:p>
        </p:txBody>
      </p:sp>
      <p:pic>
        <p:nvPicPr>
          <p:cNvPr id="7" name="Picture 6"/>
          <p:cNvPicPr>
            <a:picLocks noChangeAspect="1"/>
          </p:cNvPicPr>
          <p:nvPr userDrawn="1"/>
        </p:nvPicPr>
        <p:blipFill>
          <a:blip r:embed="rId28">
            <a:extLst>
              <a:ext uri="{28A0092B-C50C-407E-A947-70E740481C1C}">
                <a14:useLocalDpi xmlns:a14="http://schemas.microsoft.com/office/drawing/2010/main" val="0"/>
              </a:ext>
            </a:extLst>
          </a:blip>
          <a:stretch>
            <a:fillRect/>
          </a:stretch>
        </p:blipFill>
        <p:spPr>
          <a:xfrm>
            <a:off x="10036523" y="6045988"/>
            <a:ext cx="1710390" cy="450423"/>
          </a:xfrm>
          <a:prstGeom prst="rect">
            <a:avLst/>
          </a:prstGeom>
        </p:spPr>
      </p:pic>
      <p:sp>
        <p:nvSpPr>
          <p:cNvPr id="8" name="Rectangle 7"/>
          <p:cNvSpPr/>
          <p:nvPr userDrawn="1"/>
        </p:nvSpPr>
        <p:spPr>
          <a:xfrm>
            <a:off x="6616800" y="3916926"/>
            <a:ext cx="5079600" cy="1879200"/>
          </a:xfrm>
          <a:prstGeom prst="rect">
            <a:avLst/>
          </a:prstGeom>
          <a:blipFill dpi="0" rotWithShape="1">
            <a:blip r:embed="rId29">
              <a:alphaModFix amt="1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nvSpPr>
        <p:spPr>
          <a:xfrm>
            <a:off x="904448" y="471473"/>
            <a:ext cx="2238799" cy="828245"/>
          </a:xfrm>
          <a:prstGeom prst="rect">
            <a:avLst/>
          </a:prstGeom>
          <a:blipFill dpi="0" rotWithShape="1">
            <a:blip r:embed="rId29"/>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34EA2"/>
              </a:solidFill>
            </a:endParaRPr>
          </a:p>
        </p:txBody>
      </p:sp>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62" r:id="rId2"/>
    <p:sldLayoutId id="2147483657" r:id="rId3"/>
    <p:sldLayoutId id="2147483649" r:id="rId4"/>
    <p:sldLayoutId id="2147483651" r:id="rId5"/>
    <p:sldLayoutId id="2147483669" r:id="rId6"/>
    <p:sldLayoutId id="2147483670" r:id="rId7"/>
    <p:sldLayoutId id="2147483650" r:id="rId8"/>
    <p:sldLayoutId id="2147483660" r:id="rId9"/>
    <p:sldLayoutId id="2147483652" r:id="rId10"/>
    <p:sldLayoutId id="2147483661" r:id="rId11"/>
    <p:sldLayoutId id="2147483653" r:id="rId12"/>
    <p:sldLayoutId id="2147483654" r:id="rId13"/>
    <p:sldLayoutId id="2147483659" r:id="rId14"/>
    <p:sldLayoutId id="2147483658" r:id="rId15"/>
    <p:sldLayoutId id="2147483666" r:id="rId16"/>
    <p:sldLayoutId id="2147483667" r:id="rId17"/>
    <p:sldLayoutId id="2147483668" r:id="rId18"/>
    <p:sldLayoutId id="2147483655" r:id="rId19"/>
    <p:sldLayoutId id="2147483671" r:id="rId20"/>
    <p:sldLayoutId id="2147483672" r:id="rId21"/>
    <p:sldLayoutId id="2147483673" r:id="rId22"/>
    <p:sldLayoutId id="2147483674" r:id="rId23"/>
    <p:sldLayoutId id="2147483675" r:id="rId24"/>
    <p:sldLayoutId id="2147483676" r:id="rId25"/>
    <p:sldLayoutId id="2147483677" r:id="rId26"/>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hyperlink" Target="https://biotrackproductdatabase.oecd.org/" TargetMode="External"/><Relationship Id="rId1" Type="http://schemas.openxmlformats.org/officeDocument/2006/relationships/slideLayout" Target="../slideLayouts/slideLayout13.xml"/><Relationship Id="rId4" Type="http://schemas.openxmlformats.org/officeDocument/2006/relationships/image" Target="../media/image31.png"/></Relationships>
</file>

<file path=ppt/slides/_rels/slide11.xml.rels><?xml version="1.0" encoding="UTF-8" standalone="yes"?>
<Relationships xmlns="http://schemas.openxmlformats.org/package/2006/relationships"><Relationship Id="rId3" Type="http://schemas.openxmlformats.org/officeDocument/2006/relationships/hyperlink" Target="https://biotrackproductdatabase.oecd.org/" TargetMode="External"/><Relationship Id="rId2" Type="http://schemas.openxmlformats.org/officeDocument/2006/relationships/image" Target="../media/image30.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hyperlink" Target="https://euginius.eu/" TargetMode="External"/><Relationship Id="rId1" Type="http://schemas.openxmlformats.org/officeDocument/2006/relationships/slideLayout" Target="../slideLayouts/slideLayout13.xml"/><Relationship Id="rId5" Type="http://schemas.openxmlformats.org/officeDocument/2006/relationships/image" Target="../media/image34.png"/><Relationship Id="rId4" Type="http://schemas.openxmlformats.org/officeDocument/2006/relationships/image" Target="../media/image33.png"/></Relationships>
</file>

<file path=ppt/slides/_rels/slide13.xml.rels><?xml version="1.0" encoding="UTF-8" standalone="yes"?>
<Relationships xmlns="http://schemas.openxmlformats.org/package/2006/relationships"><Relationship Id="rId8" Type="http://schemas.openxmlformats.org/officeDocument/2006/relationships/hyperlink" Target="https://www.euginius.eu/euginius/pages/intrestingLinks.jsf;jsessionid=-fYG3XsvLDg255GOdjcG65gxSL2HeCAtWnaa9bZK.subs262" TargetMode="External"/><Relationship Id="rId3" Type="http://schemas.openxmlformats.org/officeDocument/2006/relationships/image" Target="../media/image34.png"/><Relationship Id="rId7" Type="http://schemas.openxmlformats.org/officeDocument/2006/relationships/hyperlink" Target="https://www.euginius.eu/euginius/pages/gmo_genetic_elements.jsf;jsessionid=-fYG3XsvLDg255GOdjcG65gxSL2HeCAtWnaa9bZK.subs262?showDetailedTree=true" TargetMode="External"/><Relationship Id="rId2" Type="http://schemas.openxmlformats.org/officeDocument/2006/relationships/hyperlink" Target="https://euginius.eu/" TargetMode="External"/><Relationship Id="rId1" Type="http://schemas.openxmlformats.org/officeDocument/2006/relationships/slideLayout" Target="../slideLayouts/slideLayout13.xml"/><Relationship Id="rId6" Type="http://schemas.openxmlformats.org/officeDocument/2006/relationships/hyperlink" Target="https://www.euginius.eu/euginius/pages/material_searchresults.jsf;jsessionid=-fYG3XsvLDg255GOdjcG65gxSL2HeCAtWnaa9bZK.subs262?resetParams=true" TargetMode="External"/><Relationship Id="rId5" Type="http://schemas.openxmlformats.org/officeDocument/2006/relationships/hyperlink" Target="https://www.euginius.eu/euginius/pages/methodSearch_resultview.jsf;jsessionid=-fYG3XsvLDg255GOdjcG65gxSL2HeCAtWnaa9bZK.subs262?resetParams=true" TargetMode="External"/><Relationship Id="rId4" Type="http://schemas.openxmlformats.org/officeDocument/2006/relationships/hyperlink" Target="https://www.euginius.eu/euginius/pages/gmo_listview.jsf;jsessionid=-fYG3XsvLDg255GOdjcG65gxSL2HeCAtWnaa9bZK.subs262" TargetMode="External"/></Relationships>
</file>

<file path=ppt/slides/_rels/slide1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7.xml.rels><?xml version="1.0" encoding="UTF-8" standalone="yes"?>
<Relationships xmlns="http://schemas.openxmlformats.org/package/2006/relationships"><Relationship Id="rId3" Type="http://schemas.openxmlformats.org/officeDocument/2006/relationships/hyperlink" Target="mailto:20189605riskassessment@btsftraining.com" TargetMode="External"/><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36.png"/><Relationship Id="rId4" Type="http://schemas.openxmlformats.org/officeDocument/2006/relationships/hyperlink" Target="http://www.opera-italy.eu/" TargetMode="External"/></Relationships>
</file>

<file path=ppt/slides/_rels/slide18.xml.rels><?xml version="1.0" encoding="UTF-8" standalone="yes"?>
<Relationships xmlns="http://schemas.openxmlformats.org/package/2006/relationships"><Relationship Id="rId8" Type="http://schemas.openxmlformats.org/officeDocument/2006/relationships/hyperlink" Target="https://twitter.com/eu_commission" TargetMode="External"/><Relationship Id="rId13" Type="http://schemas.openxmlformats.org/officeDocument/2006/relationships/image" Target="../media/image41.png"/><Relationship Id="rId18" Type="http://schemas.openxmlformats.org/officeDocument/2006/relationships/image" Target="../media/image43.png"/><Relationship Id="rId3" Type="http://schemas.openxmlformats.org/officeDocument/2006/relationships/hyperlink" Target="https://open.spotify.com/user/v7ra0as4ychfdatgcjt9nabh0?si=SEs1mANESea5kzyVy7HvDw" TargetMode="External"/><Relationship Id="rId7" Type="http://schemas.openxmlformats.org/officeDocument/2006/relationships/image" Target="../media/image38.png"/><Relationship Id="rId12" Type="http://schemas.openxmlformats.org/officeDocument/2006/relationships/image" Target="../media/image40.png"/><Relationship Id="rId17" Type="http://schemas.openxmlformats.org/officeDocument/2006/relationships/hyperlink" Target="https://www.youtube.com/user/eutube" TargetMode="External"/><Relationship Id="rId2" Type="http://schemas.openxmlformats.org/officeDocument/2006/relationships/notesSlide" Target="../notesSlides/notesSlide5.xml"/><Relationship Id="rId16" Type="http://schemas.openxmlformats.org/officeDocument/2006/relationships/hyperlink" Target="https://medium.com/@EuropeanCommission" TargetMode="External"/><Relationship Id="rId1" Type="http://schemas.openxmlformats.org/officeDocument/2006/relationships/slideLayout" Target="../slideLayouts/slideLayout8.xml"/><Relationship Id="rId6" Type="http://schemas.openxmlformats.org/officeDocument/2006/relationships/hyperlink" Target="https://europa.eu/" TargetMode="External"/><Relationship Id="rId11" Type="http://schemas.openxmlformats.org/officeDocument/2006/relationships/hyperlink" Target="https://www.linkedin.com/company/european-commission/" TargetMode="External"/><Relationship Id="rId5" Type="http://schemas.openxmlformats.org/officeDocument/2006/relationships/hyperlink" Target="https://ec.europa.eu/" TargetMode="External"/><Relationship Id="rId15" Type="http://schemas.openxmlformats.org/officeDocument/2006/relationships/image" Target="../media/image42.png"/><Relationship Id="rId10" Type="http://schemas.openxmlformats.org/officeDocument/2006/relationships/image" Target="../media/image39.png"/><Relationship Id="rId19" Type="http://schemas.openxmlformats.org/officeDocument/2006/relationships/image" Target="../media/image44.png"/><Relationship Id="rId4" Type="http://schemas.openxmlformats.org/officeDocument/2006/relationships/image" Target="../media/image37.png"/><Relationship Id="rId9" Type="http://schemas.openxmlformats.org/officeDocument/2006/relationships/hyperlink" Target="https://www.facebook.com/EuropeanCommission" TargetMode="External"/><Relationship Id="rId14" Type="http://schemas.openxmlformats.org/officeDocument/2006/relationships/hyperlink" Target="https://www.instagram.com/europeancommission/"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13.xml"/><Relationship Id="rId4" Type="http://schemas.openxmlformats.org/officeDocument/2006/relationships/image" Target="../media/image21.png"/></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3.xml"/><Relationship Id="rId4" Type="http://schemas.openxmlformats.org/officeDocument/2006/relationships/image" Target="../media/image2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3.xml"/><Relationship Id="rId4"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1071351" y="3573016"/>
            <a:ext cx="10065224" cy="1742787"/>
          </a:xfrm>
        </p:spPr>
        <p:txBody>
          <a:bodyPr/>
          <a:lstStyle/>
          <a:p>
            <a:pPr>
              <a:spcBef>
                <a:spcPts val="600"/>
              </a:spcBef>
              <a:spcAft>
                <a:spcPts val="1200"/>
              </a:spcAft>
            </a:pPr>
            <a:r>
              <a:rPr lang="en-GB" sz="2800" dirty="0"/>
              <a:t>Organisation and implementation of training activities on principles and methods of risk assessment in the food chain</a:t>
            </a:r>
          </a:p>
          <a:p>
            <a:r>
              <a:rPr lang="en-GB" sz="2400" dirty="0"/>
              <a:t>Course </a:t>
            </a:r>
            <a:r>
              <a:rPr lang="en-GB" sz="2400"/>
              <a:t>on Environmental risk </a:t>
            </a:r>
            <a:r>
              <a:rPr lang="en-GB" sz="2400" dirty="0"/>
              <a:t>assessment </a:t>
            </a:r>
          </a:p>
        </p:txBody>
      </p:sp>
      <p:sp>
        <p:nvSpPr>
          <p:cNvPr id="8" name="Text Placeholder 7"/>
          <p:cNvSpPr>
            <a:spLocks noGrp="1"/>
          </p:cNvSpPr>
          <p:nvPr>
            <p:ph type="body" sz="quarter" idx="13"/>
          </p:nvPr>
        </p:nvSpPr>
        <p:spPr/>
        <p:txBody>
          <a:bodyPr/>
          <a:lstStyle/>
          <a:p>
            <a:r>
              <a:rPr lang="fr-BE" dirty="0"/>
              <a:t>BTSF</a:t>
            </a:r>
            <a:endParaRPr lang="en-GB" dirty="0"/>
          </a:p>
        </p:txBody>
      </p:sp>
      <p:sp>
        <p:nvSpPr>
          <p:cNvPr id="6" name="Title 5"/>
          <p:cNvSpPr>
            <a:spLocks noGrp="1"/>
          </p:cNvSpPr>
          <p:nvPr>
            <p:ph type="ctrTitle"/>
          </p:nvPr>
        </p:nvSpPr>
        <p:spPr/>
        <p:txBody>
          <a:bodyPr>
            <a:noAutofit/>
          </a:bodyPr>
          <a:lstStyle/>
          <a:p>
            <a:r>
              <a:rPr lang="fr-BE" dirty="0"/>
              <a:t>Better Training for Safer Food</a:t>
            </a:r>
            <a:br>
              <a:rPr lang="fr-BE" dirty="0"/>
            </a:br>
            <a:r>
              <a:rPr lang="fr-BE" sz="4200" i="1" dirty="0"/>
              <a:t>Initiative</a:t>
            </a:r>
            <a:endParaRPr lang="en-GB" sz="4200" i="1" dirty="0"/>
          </a:p>
        </p:txBody>
      </p:sp>
      <p:sp>
        <p:nvSpPr>
          <p:cNvPr id="5" name="Subtitle 2"/>
          <p:cNvSpPr txBox="1">
            <a:spLocks/>
          </p:cNvSpPr>
          <p:nvPr/>
        </p:nvSpPr>
        <p:spPr>
          <a:xfrm>
            <a:off x="1071350" y="5899355"/>
            <a:ext cx="10064964" cy="600598"/>
          </a:xfrm>
          <a:prstGeom prst="rect">
            <a:avLst/>
          </a:prstGeom>
        </p:spPr>
        <p:txBody>
          <a:bodyPr vert="horz" wrap="square" lIns="91440" tIns="45720" rIns="91440" bIns="45720" rtlCol="0" anchor="b" anchorCtr="0">
            <a:noAutofit/>
          </a:bodyPr>
          <a:lstStyle>
            <a:lvl1pPr marL="0" indent="0" algn="l" defTabSz="914400" rtl="0" eaLnBrk="1" latinLnBrk="0" hangingPunct="1">
              <a:lnSpc>
                <a:spcPct val="100000"/>
              </a:lnSpc>
              <a:spcBef>
                <a:spcPts val="0"/>
              </a:spcBef>
              <a:spcAft>
                <a:spcPts val="1800"/>
              </a:spcAft>
              <a:buClr>
                <a:schemeClr val="tx2"/>
              </a:buClr>
              <a:buFont typeface="Arial" panose="020B0604020202020204" pitchFamily="34" charset="0"/>
              <a:buNone/>
              <a:defRPr sz="2800" i="0" kern="1200">
                <a:solidFill>
                  <a:srgbClr val="FFC000"/>
                </a:solidFill>
                <a:latin typeface="+mn-lt"/>
                <a:ea typeface="+mn-ea"/>
                <a:cs typeface="+mn-cs"/>
              </a:defRPr>
            </a:lvl1pPr>
            <a:lvl2pPr marL="4572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sz="1050" dirty="0"/>
          </a:p>
          <a:p>
            <a:r>
              <a:rPr lang="en-IE" sz="1050" dirty="0"/>
              <a:t>Unless otherwise noted,  the reuse of this presentation is not authorised. For any use or reproduction of elements that are owned by the EU, permission may need to be sought directly from the respective right holders. All statements and references in this presentation come from the Training coordinator and tutors and do not represent the official position of the European Commission.  </a:t>
            </a:r>
          </a:p>
        </p:txBody>
      </p:sp>
      <p:sp>
        <p:nvSpPr>
          <p:cNvPr id="2" name="Subtitle 6">
            <a:extLst>
              <a:ext uri="{FF2B5EF4-FFF2-40B4-BE49-F238E27FC236}">
                <a16:creationId xmlns:a16="http://schemas.microsoft.com/office/drawing/2014/main" id="{119DAD77-E4B3-5778-D054-B59DF1DC8F69}"/>
              </a:ext>
            </a:extLst>
          </p:cNvPr>
          <p:cNvSpPr txBox="1">
            <a:spLocks/>
          </p:cNvSpPr>
          <p:nvPr/>
        </p:nvSpPr>
        <p:spPr>
          <a:xfrm>
            <a:off x="1071350" y="5144851"/>
            <a:ext cx="9849186" cy="516397"/>
          </a:xfrm>
          <a:prstGeom prst="rect">
            <a:avLst/>
          </a:prstGeom>
        </p:spPr>
        <p:txBody>
          <a:bodyPr vert="horz" lIns="91440" tIns="45720" rIns="91440" bIns="45720" rtlCol="0">
            <a:noAutofit/>
          </a:bodyPr>
          <a:lstStyle>
            <a:lvl1pPr indent="0">
              <a:lnSpc>
                <a:spcPct val="100000"/>
              </a:lnSpc>
              <a:spcBef>
                <a:spcPts val="0"/>
              </a:spcBef>
              <a:spcAft>
                <a:spcPts val="1800"/>
              </a:spcAft>
              <a:buClr>
                <a:schemeClr val="tx2"/>
              </a:buClr>
              <a:buFontTx/>
              <a:buNone/>
              <a:defRPr sz="2500" i="1">
                <a:solidFill>
                  <a:schemeClr val="accent5"/>
                </a:solidFill>
              </a:defRPr>
            </a:lvl1pPr>
            <a:lvl2pPr indent="0" algn="ctr">
              <a:lnSpc>
                <a:spcPct val="100000"/>
              </a:lnSpc>
              <a:spcBef>
                <a:spcPts val="500"/>
              </a:spcBef>
              <a:spcAft>
                <a:spcPts val="1800"/>
              </a:spcAft>
              <a:buClr>
                <a:schemeClr val="accent5"/>
              </a:buClr>
              <a:buFont typeface="Arial" panose="020B0604020202020204" pitchFamily="34" charset="0"/>
              <a:buNone/>
              <a:defRPr sz="2000"/>
            </a:lvl2pPr>
            <a:lvl3pPr indent="0" algn="ctr">
              <a:lnSpc>
                <a:spcPct val="100000"/>
              </a:lnSpc>
              <a:spcBef>
                <a:spcPts val="500"/>
              </a:spcBef>
              <a:spcAft>
                <a:spcPts val="1800"/>
              </a:spcAft>
              <a:buClr>
                <a:schemeClr val="accent5"/>
              </a:buClr>
              <a:buFont typeface="Arial" panose="020B0604020202020204" pitchFamily="34" charset="0"/>
              <a:buNone/>
            </a:lvl3pPr>
            <a:lvl4pPr indent="0" algn="ctr">
              <a:lnSpc>
                <a:spcPct val="100000"/>
              </a:lnSpc>
              <a:spcBef>
                <a:spcPts val="500"/>
              </a:spcBef>
              <a:spcAft>
                <a:spcPts val="1800"/>
              </a:spcAft>
              <a:buClr>
                <a:schemeClr val="accent5"/>
              </a:buClr>
              <a:buFont typeface="Arial" panose="020B0604020202020204" pitchFamily="34" charset="0"/>
              <a:buNone/>
              <a:defRPr sz="1600"/>
            </a:lvl4pPr>
            <a:lvl5pPr indent="0" algn="ctr">
              <a:lnSpc>
                <a:spcPct val="100000"/>
              </a:lnSpc>
              <a:spcBef>
                <a:spcPts val="500"/>
              </a:spcBef>
              <a:spcAft>
                <a:spcPts val="1800"/>
              </a:spcAft>
              <a:buClr>
                <a:schemeClr val="accent5"/>
              </a:buClr>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r>
              <a:rPr lang="en-US" sz="2000" b="1" dirty="0"/>
              <a:t>4.5 ERA around the world</a:t>
            </a:r>
          </a:p>
        </p:txBody>
      </p:sp>
    </p:spTree>
    <p:extLst>
      <p:ext uri="{BB962C8B-B14F-4D97-AF65-F5344CB8AC3E}">
        <p14:creationId xmlns:p14="http://schemas.microsoft.com/office/powerpoint/2010/main" val="1310033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pPr>
                <a:defRPr/>
              </a:pPr>
              <a:t>10</a:t>
            </a:fld>
            <a:endParaRPr lang="en-GB"/>
          </a:p>
        </p:txBody>
      </p:sp>
      <p:sp>
        <p:nvSpPr>
          <p:cNvPr id="4" name="Title 3">
            <a:extLst>
              <a:ext uri="{FF2B5EF4-FFF2-40B4-BE49-F238E27FC236}">
                <a16:creationId xmlns:a16="http://schemas.microsoft.com/office/drawing/2014/main" id="{E40C4EED-BB35-8593-8198-7EBE0434FEF7}"/>
              </a:ext>
            </a:extLst>
          </p:cNvPr>
          <p:cNvSpPr>
            <a:spLocks noGrp="1"/>
          </p:cNvSpPr>
          <p:nvPr>
            <p:ph type="title"/>
          </p:nvPr>
        </p:nvSpPr>
        <p:spPr>
          <a:xfrm>
            <a:off x="3152240" y="877582"/>
            <a:ext cx="8457372" cy="782357"/>
          </a:xfrm>
        </p:spPr>
        <p:txBody>
          <a:bodyPr/>
          <a:lstStyle/>
          <a:p>
            <a:r>
              <a:rPr lang="de-DE" b="1" dirty="0">
                <a:solidFill>
                  <a:srgbClr val="F47B22"/>
                </a:solidFill>
              </a:rPr>
              <a:t>OECD BioTrack Product Database</a:t>
            </a:r>
            <a:br>
              <a:rPr lang="de-DE" b="1" dirty="0">
                <a:solidFill>
                  <a:srgbClr val="F47B22"/>
                </a:solidFill>
              </a:rPr>
            </a:br>
            <a:endParaRPr lang="en-US" dirty="0"/>
          </a:p>
        </p:txBody>
      </p:sp>
      <p:sp>
        <p:nvSpPr>
          <p:cNvPr id="7" name="Text Placeholder 6"/>
          <p:cNvSpPr>
            <a:spLocks noGrp="1"/>
          </p:cNvSpPr>
          <p:nvPr>
            <p:ph type="body" sz="quarter" idx="4294967295"/>
          </p:nvPr>
        </p:nvSpPr>
        <p:spPr>
          <a:xfrm>
            <a:off x="5716764" y="1733194"/>
            <a:ext cx="4968875" cy="2881312"/>
          </a:xfrm>
        </p:spPr>
        <p:txBody>
          <a:bodyPr/>
          <a:lstStyle/>
          <a:p>
            <a:pPr marL="0" indent="0" algn="l">
              <a:buNone/>
            </a:pPr>
            <a:r>
              <a:rPr lang="de-DE" sz="2400" u="sng" dirty="0">
                <a:hlinkClick r:id="rId2"/>
              </a:rPr>
              <a:t>https://biotrackproductdatabase.oecd.org/</a:t>
            </a:r>
            <a:endParaRPr lang="en-GB" sz="2400" dirty="0"/>
          </a:p>
        </p:txBody>
      </p:sp>
      <p:pic>
        <p:nvPicPr>
          <p:cNvPr id="5" name="Grafik 4"/>
          <p:cNvPicPr>
            <a:picLocks noChangeAspect="1"/>
          </p:cNvPicPr>
          <p:nvPr/>
        </p:nvPicPr>
        <p:blipFill>
          <a:blip r:embed="rId3"/>
          <a:stretch>
            <a:fillRect/>
          </a:stretch>
        </p:blipFill>
        <p:spPr>
          <a:xfrm>
            <a:off x="1703512" y="1268761"/>
            <a:ext cx="3672408" cy="5381685"/>
          </a:xfrm>
          <a:prstGeom prst="rect">
            <a:avLst/>
          </a:prstGeom>
        </p:spPr>
      </p:pic>
      <p:sp>
        <p:nvSpPr>
          <p:cNvPr id="6" name="Rechteck 5"/>
          <p:cNvSpPr/>
          <p:nvPr/>
        </p:nvSpPr>
        <p:spPr>
          <a:xfrm>
            <a:off x="4936125" y="2564904"/>
            <a:ext cx="576064" cy="424847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de-DE"/>
          </a:p>
        </p:txBody>
      </p:sp>
      <p:pic>
        <p:nvPicPr>
          <p:cNvPr id="2" name="Grafik 1"/>
          <p:cNvPicPr>
            <a:picLocks noChangeAspect="1"/>
          </p:cNvPicPr>
          <p:nvPr/>
        </p:nvPicPr>
        <p:blipFill>
          <a:blip r:embed="rId4"/>
          <a:stretch>
            <a:fillRect/>
          </a:stretch>
        </p:blipFill>
        <p:spPr>
          <a:xfrm>
            <a:off x="5519936" y="3212976"/>
            <a:ext cx="5157956" cy="2803060"/>
          </a:xfrm>
          <a:prstGeom prst="rect">
            <a:avLst/>
          </a:prstGeom>
        </p:spPr>
      </p:pic>
    </p:spTree>
    <p:extLst>
      <p:ext uri="{BB962C8B-B14F-4D97-AF65-F5344CB8AC3E}">
        <p14:creationId xmlns:p14="http://schemas.microsoft.com/office/powerpoint/2010/main" val="39452226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pPr>
              <a:defRPr/>
            </a:pPr>
            <a:fld id="{86133261-F426-4E3C-B2AF-F6E5B7E61F25}" type="slidenum">
              <a:rPr lang="en-GB" smtClean="0"/>
              <a:pPr>
                <a:defRPr/>
              </a:pPr>
              <a:t>11</a:t>
            </a:fld>
            <a:endParaRPr lang="en-GB"/>
          </a:p>
        </p:txBody>
      </p:sp>
      <p:sp>
        <p:nvSpPr>
          <p:cNvPr id="2" name="Title 1">
            <a:extLst>
              <a:ext uri="{FF2B5EF4-FFF2-40B4-BE49-F238E27FC236}">
                <a16:creationId xmlns:a16="http://schemas.microsoft.com/office/drawing/2014/main" id="{B77F366C-FFA1-A80E-E31D-8CCBB6C3F5AE}"/>
              </a:ext>
            </a:extLst>
          </p:cNvPr>
          <p:cNvSpPr>
            <a:spLocks noGrp="1"/>
          </p:cNvSpPr>
          <p:nvPr>
            <p:ph type="title"/>
          </p:nvPr>
        </p:nvSpPr>
        <p:spPr>
          <a:xfrm>
            <a:off x="3162514" y="877582"/>
            <a:ext cx="8457372" cy="782357"/>
          </a:xfrm>
        </p:spPr>
        <p:txBody>
          <a:bodyPr/>
          <a:lstStyle/>
          <a:p>
            <a:r>
              <a:rPr lang="de-DE" b="1" kern="0" dirty="0">
                <a:solidFill>
                  <a:srgbClr val="F47B22"/>
                </a:solidFill>
              </a:rPr>
              <a:t>OECD BioTrack Product Database</a:t>
            </a:r>
            <a:br>
              <a:rPr lang="de-DE" b="1" kern="0" dirty="0">
                <a:solidFill>
                  <a:srgbClr val="F47B22"/>
                </a:solidFill>
              </a:rPr>
            </a:br>
            <a:endParaRPr lang="en-US" dirty="0"/>
          </a:p>
        </p:txBody>
      </p:sp>
      <p:pic>
        <p:nvPicPr>
          <p:cNvPr id="4" name="Grafik 3"/>
          <p:cNvPicPr>
            <a:picLocks noChangeAspect="1"/>
          </p:cNvPicPr>
          <p:nvPr/>
        </p:nvPicPr>
        <p:blipFill>
          <a:blip r:embed="rId2"/>
          <a:stretch>
            <a:fillRect/>
          </a:stretch>
        </p:blipFill>
        <p:spPr>
          <a:xfrm>
            <a:off x="1703512" y="1268761"/>
            <a:ext cx="3672408" cy="5381685"/>
          </a:xfrm>
          <a:prstGeom prst="rect">
            <a:avLst/>
          </a:prstGeom>
        </p:spPr>
      </p:pic>
      <p:sp>
        <p:nvSpPr>
          <p:cNvPr id="5" name="Text Placeholder 6"/>
          <p:cNvSpPr txBox="1">
            <a:spLocks/>
          </p:cNvSpPr>
          <p:nvPr/>
        </p:nvSpPr>
        <p:spPr>
          <a:xfrm>
            <a:off x="5512189" y="1484784"/>
            <a:ext cx="4968552" cy="2880320"/>
          </a:xfrm>
          <a:prstGeom prst="rect">
            <a:avLst/>
          </a:prstGeom>
        </p:spPr>
        <p:txBody>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r>
              <a:rPr lang="de-DE" u="sng" kern="0" dirty="0">
                <a:hlinkClick r:id="rId3"/>
              </a:rPr>
              <a:t>https://biotrackproductdatabase.oecd.org/</a:t>
            </a:r>
          </a:p>
          <a:p>
            <a:pPr marL="0" indent="0">
              <a:buNone/>
            </a:pPr>
            <a:endParaRPr lang="en-GB" dirty="0">
              <a:solidFill>
                <a:schemeClr val="accent1">
                  <a:lumMod val="50000"/>
                </a:schemeClr>
              </a:solidFill>
            </a:endParaRPr>
          </a:p>
        </p:txBody>
      </p:sp>
      <p:sp>
        <p:nvSpPr>
          <p:cNvPr id="7" name="Rechteck 6"/>
          <p:cNvSpPr/>
          <p:nvPr/>
        </p:nvSpPr>
        <p:spPr>
          <a:xfrm>
            <a:off x="4943872" y="2564904"/>
            <a:ext cx="648072" cy="417646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de-DE"/>
          </a:p>
        </p:txBody>
      </p:sp>
      <p:sp>
        <p:nvSpPr>
          <p:cNvPr id="8" name="Text Placeholder 6"/>
          <p:cNvSpPr txBox="1">
            <a:spLocks/>
          </p:cNvSpPr>
          <p:nvPr/>
        </p:nvSpPr>
        <p:spPr>
          <a:xfrm>
            <a:off x="5951984" y="3356992"/>
            <a:ext cx="4665026" cy="2880320"/>
          </a:xfrm>
          <a:prstGeom prst="rect">
            <a:avLst/>
          </a:prstGeom>
          <a:noFill/>
          <a:ln>
            <a:noFill/>
          </a:ln>
        </p:spPr>
        <p:txBody>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buClrTx/>
              <a:buNone/>
            </a:pPr>
            <a:r>
              <a:rPr lang="en-GB" dirty="0">
                <a:solidFill>
                  <a:schemeClr val="tx1"/>
                </a:solidFill>
              </a:rPr>
              <a:t>contains information on:</a:t>
            </a:r>
          </a:p>
          <a:p>
            <a:pPr>
              <a:buClrTx/>
              <a:buFont typeface="Wingdings" panose="05000000000000000000" pitchFamily="2" charset="2"/>
              <a:buChar char="Ø"/>
            </a:pPr>
            <a:r>
              <a:rPr lang="en-GB" dirty="0">
                <a:solidFill>
                  <a:schemeClr val="tx1"/>
                </a:solidFill>
              </a:rPr>
              <a:t>a total of 390 approved products, </a:t>
            </a:r>
          </a:p>
          <a:p>
            <a:pPr>
              <a:buClrTx/>
              <a:buFont typeface="Wingdings" panose="05000000000000000000" pitchFamily="2" charset="2"/>
              <a:buChar char="Ø"/>
            </a:pPr>
            <a:r>
              <a:rPr lang="en-GB" dirty="0">
                <a:solidFill>
                  <a:schemeClr val="tx1"/>
                </a:solidFill>
              </a:rPr>
              <a:t>from 24 plant species, </a:t>
            </a:r>
          </a:p>
          <a:p>
            <a:pPr>
              <a:buClrTx/>
              <a:buFont typeface="Wingdings" panose="05000000000000000000" pitchFamily="2" charset="2"/>
              <a:buChar char="Ø"/>
            </a:pPr>
            <a:r>
              <a:rPr lang="en-GB" dirty="0">
                <a:solidFill>
                  <a:schemeClr val="tx1"/>
                </a:solidFill>
              </a:rPr>
              <a:t>provided by authorities of 17 countries and the European Union</a:t>
            </a:r>
            <a:endParaRPr lang="en-GB" kern="0" dirty="0">
              <a:solidFill>
                <a:schemeClr val="tx1"/>
              </a:solidFill>
            </a:endParaRPr>
          </a:p>
        </p:txBody>
      </p:sp>
      <p:sp>
        <p:nvSpPr>
          <p:cNvPr id="9" name="Textfeld 8"/>
          <p:cNvSpPr txBox="1"/>
          <p:nvPr/>
        </p:nvSpPr>
        <p:spPr>
          <a:xfrm>
            <a:off x="6015144" y="2987660"/>
            <a:ext cx="1805174" cy="369332"/>
          </a:xfrm>
          <a:prstGeom prst="rect">
            <a:avLst/>
          </a:prstGeom>
          <a:noFill/>
        </p:spPr>
        <p:txBody>
          <a:bodyPr wrap="none" rtlCol="0">
            <a:spAutoFit/>
          </a:bodyPr>
          <a:lstStyle/>
          <a:p>
            <a:r>
              <a:rPr lang="de-DE" dirty="0">
                <a:latin typeface="Bodoni MT" panose="02070603080606020203" pitchFamily="18" charset="0"/>
              </a:rPr>
              <a:t>As </a:t>
            </a:r>
            <a:r>
              <a:rPr lang="de-DE" dirty="0" err="1">
                <a:latin typeface="Bodoni MT" panose="02070603080606020203" pitchFamily="18" charset="0"/>
              </a:rPr>
              <a:t>of</a:t>
            </a:r>
            <a:r>
              <a:rPr lang="de-DE" dirty="0">
                <a:latin typeface="Bodoni MT" panose="02070603080606020203" pitchFamily="18" charset="0"/>
              </a:rPr>
              <a:t> June 2023</a:t>
            </a:r>
          </a:p>
        </p:txBody>
      </p:sp>
    </p:spTree>
    <p:extLst>
      <p:ext uri="{BB962C8B-B14F-4D97-AF65-F5344CB8AC3E}">
        <p14:creationId xmlns:p14="http://schemas.microsoft.com/office/powerpoint/2010/main" val="31050202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pPr>
                <a:defRPr/>
              </a:pPr>
              <a:t>12</a:t>
            </a:fld>
            <a:endParaRPr lang="en-GB"/>
          </a:p>
        </p:txBody>
      </p:sp>
      <p:sp>
        <p:nvSpPr>
          <p:cNvPr id="6" name="Title 5"/>
          <p:cNvSpPr>
            <a:spLocks noGrp="1"/>
          </p:cNvSpPr>
          <p:nvPr>
            <p:ph type="title"/>
          </p:nvPr>
        </p:nvSpPr>
        <p:spPr>
          <a:xfrm>
            <a:off x="3111143" y="733566"/>
            <a:ext cx="8457372" cy="782357"/>
          </a:xfrm>
        </p:spPr>
        <p:txBody>
          <a:bodyPr/>
          <a:lstStyle/>
          <a:p>
            <a:pPr algn="l"/>
            <a:r>
              <a:rPr lang="en-GB" dirty="0"/>
              <a:t>The European GMO database</a:t>
            </a:r>
            <a:br>
              <a:rPr lang="en-GB" dirty="0"/>
            </a:br>
            <a:r>
              <a:rPr lang="en-GB" dirty="0">
                <a:hlinkClick r:id="rId2"/>
              </a:rPr>
              <a:t>https://euginius.eu/</a:t>
            </a:r>
            <a:r>
              <a:rPr lang="en-GB" dirty="0"/>
              <a:t> </a:t>
            </a:r>
          </a:p>
        </p:txBody>
      </p:sp>
      <p:sp>
        <p:nvSpPr>
          <p:cNvPr id="12" name="Text Placeholder 6"/>
          <p:cNvSpPr>
            <a:spLocks noGrp="1"/>
          </p:cNvSpPr>
          <p:nvPr>
            <p:ph type="body" sz="quarter" idx="4294967295"/>
          </p:nvPr>
        </p:nvSpPr>
        <p:spPr>
          <a:xfrm>
            <a:off x="221977" y="2707224"/>
            <a:ext cx="2700338" cy="4941887"/>
          </a:xfrm>
          <a:solidFill>
            <a:schemeClr val="bg1"/>
          </a:solidFill>
        </p:spPr>
        <p:txBody>
          <a:bodyPr/>
          <a:lstStyle/>
          <a:p>
            <a:pPr marL="0" indent="0">
              <a:spcBef>
                <a:spcPct val="0"/>
              </a:spcBef>
              <a:buClrTx/>
              <a:buNone/>
            </a:pPr>
            <a:r>
              <a:rPr lang="de-DE" altLang="de-DE" dirty="0" err="1">
                <a:solidFill>
                  <a:schemeClr val="tx1"/>
                </a:solidFill>
              </a:rPr>
              <a:t>provides</a:t>
            </a:r>
            <a:r>
              <a:rPr lang="de-DE" altLang="de-DE" dirty="0">
                <a:solidFill>
                  <a:schemeClr val="tx1"/>
                </a:solidFill>
              </a:rPr>
              <a:t> </a:t>
            </a:r>
            <a:r>
              <a:rPr lang="de-DE" altLang="de-DE" dirty="0" err="1">
                <a:solidFill>
                  <a:schemeClr val="tx1"/>
                </a:solidFill>
              </a:rPr>
              <a:t>detailed</a:t>
            </a:r>
            <a:r>
              <a:rPr lang="de-DE" altLang="de-DE" dirty="0">
                <a:solidFill>
                  <a:schemeClr val="tx1"/>
                </a:solidFill>
              </a:rPr>
              <a:t> </a:t>
            </a:r>
            <a:r>
              <a:rPr lang="de-DE" altLang="de-DE" dirty="0" err="1">
                <a:solidFill>
                  <a:schemeClr val="tx1"/>
                </a:solidFill>
              </a:rPr>
              <a:t>information</a:t>
            </a:r>
            <a:r>
              <a:rPr lang="de-DE" altLang="de-DE" dirty="0">
                <a:solidFill>
                  <a:schemeClr val="tx1"/>
                </a:solidFill>
              </a:rPr>
              <a:t> </a:t>
            </a:r>
            <a:r>
              <a:rPr lang="de-DE" altLang="de-DE" dirty="0" err="1">
                <a:solidFill>
                  <a:schemeClr val="tx1"/>
                </a:solidFill>
              </a:rPr>
              <a:t>of</a:t>
            </a:r>
            <a:r>
              <a:rPr lang="de-DE" altLang="de-DE" dirty="0">
                <a:solidFill>
                  <a:schemeClr val="tx1"/>
                </a:solidFill>
              </a:rPr>
              <a:t> </a:t>
            </a:r>
            <a:r>
              <a:rPr lang="de-DE" altLang="de-DE" dirty="0" err="1">
                <a:solidFill>
                  <a:schemeClr val="tx1"/>
                </a:solidFill>
              </a:rPr>
              <a:t>major</a:t>
            </a:r>
            <a:r>
              <a:rPr lang="de-DE" altLang="de-DE" dirty="0">
                <a:solidFill>
                  <a:schemeClr val="tx1"/>
                </a:solidFill>
              </a:rPr>
              <a:t> </a:t>
            </a:r>
            <a:r>
              <a:rPr lang="de-DE" altLang="de-DE" dirty="0" err="1">
                <a:solidFill>
                  <a:schemeClr val="tx1"/>
                </a:solidFill>
              </a:rPr>
              <a:t>and</a:t>
            </a:r>
            <a:r>
              <a:rPr lang="de-DE" altLang="de-DE" dirty="0">
                <a:solidFill>
                  <a:schemeClr val="tx1"/>
                </a:solidFill>
              </a:rPr>
              <a:t> relevant </a:t>
            </a:r>
            <a:r>
              <a:rPr lang="de-DE" altLang="de-DE" dirty="0" err="1">
                <a:solidFill>
                  <a:schemeClr val="tx1"/>
                </a:solidFill>
              </a:rPr>
              <a:t>issues</a:t>
            </a:r>
            <a:r>
              <a:rPr lang="de-DE" altLang="de-DE" dirty="0">
                <a:solidFill>
                  <a:schemeClr val="tx1"/>
                </a:solidFill>
              </a:rPr>
              <a:t> </a:t>
            </a:r>
            <a:r>
              <a:rPr lang="de-DE" altLang="de-DE" dirty="0" err="1">
                <a:solidFill>
                  <a:schemeClr val="tx1"/>
                </a:solidFill>
              </a:rPr>
              <a:t>regarding</a:t>
            </a:r>
            <a:r>
              <a:rPr lang="de-DE" altLang="de-DE" dirty="0">
                <a:solidFill>
                  <a:schemeClr val="tx1"/>
                </a:solidFill>
              </a:rPr>
              <a:t> </a:t>
            </a:r>
            <a:r>
              <a:rPr lang="de-DE" altLang="de-DE" dirty="0" err="1">
                <a:solidFill>
                  <a:schemeClr val="tx1"/>
                </a:solidFill>
              </a:rPr>
              <a:t>the</a:t>
            </a:r>
            <a:r>
              <a:rPr lang="de-DE" altLang="de-DE" dirty="0">
                <a:solidFill>
                  <a:schemeClr val="tx1"/>
                </a:solidFill>
              </a:rPr>
              <a:t> </a:t>
            </a:r>
            <a:r>
              <a:rPr lang="de-DE" altLang="de-DE" dirty="0" err="1">
                <a:solidFill>
                  <a:schemeClr val="tx1"/>
                </a:solidFill>
              </a:rPr>
              <a:t>presence</a:t>
            </a:r>
            <a:r>
              <a:rPr lang="de-DE" altLang="de-DE" dirty="0">
                <a:solidFill>
                  <a:schemeClr val="tx1"/>
                </a:solidFill>
              </a:rPr>
              <a:t>, </a:t>
            </a:r>
            <a:r>
              <a:rPr lang="de-DE" altLang="de-DE" dirty="0" err="1">
                <a:solidFill>
                  <a:schemeClr val="tx1"/>
                </a:solidFill>
              </a:rPr>
              <a:t>detection</a:t>
            </a:r>
            <a:r>
              <a:rPr lang="de-DE" altLang="de-DE" dirty="0">
                <a:solidFill>
                  <a:schemeClr val="tx1"/>
                </a:solidFill>
              </a:rPr>
              <a:t> </a:t>
            </a:r>
            <a:r>
              <a:rPr lang="de-DE" altLang="de-DE" dirty="0" err="1">
                <a:solidFill>
                  <a:schemeClr val="tx1"/>
                </a:solidFill>
              </a:rPr>
              <a:t>and</a:t>
            </a:r>
            <a:r>
              <a:rPr lang="de-DE" altLang="de-DE" dirty="0">
                <a:solidFill>
                  <a:schemeClr val="tx1"/>
                </a:solidFill>
              </a:rPr>
              <a:t> </a:t>
            </a:r>
            <a:r>
              <a:rPr lang="de-DE" altLang="de-DE" dirty="0" err="1">
                <a:solidFill>
                  <a:schemeClr val="tx1"/>
                </a:solidFill>
              </a:rPr>
              <a:t>identification</a:t>
            </a:r>
            <a:r>
              <a:rPr lang="de-DE" altLang="de-DE" dirty="0">
                <a:solidFill>
                  <a:schemeClr val="tx1"/>
                </a:solidFill>
              </a:rPr>
              <a:t> </a:t>
            </a:r>
            <a:r>
              <a:rPr lang="de-DE" altLang="de-DE" dirty="0" err="1">
                <a:solidFill>
                  <a:schemeClr val="tx1"/>
                </a:solidFill>
              </a:rPr>
              <a:t>of</a:t>
            </a:r>
            <a:r>
              <a:rPr lang="de-DE" altLang="de-DE" dirty="0">
                <a:solidFill>
                  <a:schemeClr val="tx1"/>
                </a:solidFill>
              </a:rPr>
              <a:t> GMOs</a:t>
            </a:r>
            <a:endParaRPr lang="en-GB" dirty="0"/>
          </a:p>
        </p:txBody>
      </p:sp>
      <p:pic>
        <p:nvPicPr>
          <p:cNvPr id="10" name="Grafik 9"/>
          <p:cNvPicPr>
            <a:picLocks noChangeAspect="1"/>
          </p:cNvPicPr>
          <p:nvPr/>
        </p:nvPicPr>
        <p:blipFill>
          <a:blip r:embed="rId3"/>
          <a:stretch>
            <a:fillRect/>
          </a:stretch>
        </p:blipFill>
        <p:spPr>
          <a:xfrm>
            <a:off x="4363654" y="2432040"/>
            <a:ext cx="5694257" cy="2123573"/>
          </a:xfrm>
          <a:prstGeom prst="rect">
            <a:avLst/>
          </a:prstGeom>
        </p:spPr>
      </p:pic>
      <p:pic>
        <p:nvPicPr>
          <p:cNvPr id="11" name="Grafik 10"/>
          <p:cNvPicPr>
            <a:picLocks noChangeAspect="1"/>
          </p:cNvPicPr>
          <p:nvPr/>
        </p:nvPicPr>
        <p:blipFill>
          <a:blip r:embed="rId4"/>
          <a:stretch>
            <a:fillRect/>
          </a:stretch>
        </p:blipFill>
        <p:spPr>
          <a:xfrm>
            <a:off x="4442066" y="4554577"/>
            <a:ext cx="5615844" cy="2302838"/>
          </a:xfrm>
          <a:prstGeom prst="rect">
            <a:avLst/>
          </a:prstGeom>
        </p:spPr>
      </p:pic>
      <p:sp>
        <p:nvSpPr>
          <p:cNvPr id="5" name="Textfeld 4"/>
          <p:cNvSpPr txBox="1"/>
          <p:nvPr/>
        </p:nvSpPr>
        <p:spPr>
          <a:xfrm>
            <a:off x="1628303" y="1124745"/>
            <a:ext cx="184731" cy="461665"/>
          </a:xfrm>
          <a:prstGeom prst="rect">
            <a:avLst/>
          </a:prstGeom>
          <a:noFill/>
        </p:spPr>
        <p:txBody>
          <a:bodyPr wrap="none" rtlCol="0">
            <a:spAutoFit/>
          </a:bodyPr>
          <a:lstStyle/>
          <a:p>
            <a:endParaRPr lang="de-DE" sz="2400" dirty="0" err="1">
              <a:solidFill>
                <a:srgbClr val="0F5494"/>
              </a:solidFill>
            </a:endParaRPr>
          </a:p>
        </p:txBody>
      </p:sp>
      <p:sp>
        <p:nvSpPr>
          <p:cNvPr id="13" name="Rectangle 3"/>
          <p:cNvSpPr>
            <a:spLocks noChangeArrowheads="1"/>
          </p:cNvSpPr>
          <p:nvPr/>
        </p:nvSpPr>
        <p:spPr bwMode="auto">
          <a:xfrm>
            <a:off x="1524000" y="-184666"/>
            <a:ext cx="24878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de-DE" altLang="de-DE" dirty="0">
                <a:latin typeface="Arial" panose="020B0604020202020204" pitchFamily="34" charset="0"/>
              </a:rPr>
              <a:t> </a:t>
            </a:r>
          </a:p>
        </p:txBody>
      </p:sp>
      <p:pic>
        <p:nvPicPr>
          <p:cNvPr id="14" name="Grafik 13"/>
          <p:cNvPicPr>
            <a:picLocks noChangeAspect="1"/>
          </p:cNvPicPr>
          <p:nvPr/>
        </p:nvPicPr>
        <p:blipFill>
          <a:blip r:embed="rId5"/>
          <a:stretch>
            <a:fillRect/>
          </a:stretch>
        </p:blipFill>
        <p:spPr>
          <a:xfrm>
            <a:off x="300037" y="1730323"/>
            <a:ext cx="3819525" cy="723900"/>
          </a:xfrm>
          <a:prstGeom prst="rect">
            <a:avLst/>
          </a:prstGeom>
        </p:spPr>
      </p:pic>
    </p:spTree>
    <p:extLst>
      <p:ext uri="{BB962C8B-B14F-4D97-AF65-F5344CB8AC3E}">
        <p14:creationId xmlns:p14="http://schemas.microsoft.com/office/powerpoint/2010/main" val="25055247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pPr>
              <a:defRPr/>
            </a:pPr>
            <a:fld id="{86133261-F426-4E3C-B2AF-F6E5B7E61F25}" type="slidenum">
              <a:rPr lang="en-GB" smtClean="0"/>
              <a:pPr>
                <a:defRPr/>
              </a:pPr>
              <a:t>13</a:t>
            </a:fld>
            <a:endParaRPr lang="en-GB"/>
          </a:p>
        </p:txBody>
      </p:sp>
      <p:sp>
        <p:nvSpPr>
          <p:cNvPr id="2" name="Title 1">
            <a:extLst>
              <a:ext uri="{FF2B5EF4-FFF2-40B4-BE49-F238E27FC236}">
                <a16:creationId xmlns:a16="http://schemas.microsoft.com/office/drawing/2014/main" id="{9853A49D-D33A-004C-3394-DDDF4641C09F}"/>
              </a:ext>
            </a:extLst>
          </p:cNvPr>
          <p:cNvSpPr>
            <a:spLocks noGrp="1"/>
          </p:cNvSpPr>
          <p:nvPr>
            <p:ph type="title"/>
          </p:nvPr>
        </p:nvSpPr>
        <p:spPr>
          <a:xfrm>
            <a:off x="3183063" y="412547"/>
            <a:ext cx="8457372" cy="782357"/>
          </a:xfrm>
        </p:spPr>
        <p:txBody>
          <a:bodyPr/>
          <a:lstStyle/>
          <a:p>
            <a:r>
              <a:rPr lang="en-GB" kern="0" dirty="0"/>
              <a:t>The European GMO database</a:t>
            </a:r>
            <a:endParaRPr lang="en-US" dirty="0"/>
          </a:p>
        </p:txBody>
      </p:sp>
      <p:sp>
        <p:nvSpPr>
          <p:cNvPr id="4" name="Title 5"/>
          <p:cNvSpPr txBox="1">
            <a:spLocks/>
          </p:cNvSpPr>
          <p:nvPr/>
        </p:nvSpPr>
        <p:spPr bwMode="auto">
          <a:xfrm>
            <a:off x="5040732" y="1083712"/>
            <a:ext cx="5832649" cy="168210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58775" indent="-358775" algn="ctr" rtl="0" eaLnBrk="0" fontAlgn="base" hangingPunct="0">
              <a:spcBef>
                <a:spcPct val="0"/>
              </a:spcBef>
              <a:spcAft>
                <a:spcPct val="0"/>
              </a:spcAft>
              <a:defRPr sz="3000" b="1">
                <a:solidFill>
                  <a:schemeClr val="bg2">
                    <a:lumMod val="50000"/>
                  </a:schemeClr>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indent="0" algn="l"/>
            <a:br>
              <a:rPr lang="en-GB" kern="0" dirty="0"/>
            </a:br>
            <a:r>
              <a:rPr lang="en-GB" kern="0" dirty="0">
                <a:hlinkClick r:id="rId2"/>
              </a:rPr>
              <a:t>https://euginius.eu/</a:t>
            </a:r>
            <a:r>
              <a:rPr lang="en-GB" kern="0" dirty="0"/>
              <a:t> </a:t>
            </a:r>
          </a:p>
        </p:txBody>
      </p:sp>
      <p:pic>
        <p:nvPicPr>
          <p:cNvPr id="5" name="Grafik 4"/>
          <p:cNvPicPr>
            <a:picLocks noChangeAspect="1"/>
          </p:cNvPicPr>
          <p:nvPr/>
        </p:nvPicPr>
        <p:blipFill>
          <a:blip r:embed="rId3"/>
          <a:stretch>
            <a:fillRect/>
          </a:stretch>
        </p:blipFill>
        <p:spPr>
          <a:xfrm>
            <a:off x="828074" y="1485043"/>
            <a:ext cx="3819525" cy="723900"/>
          </a:xfrm>
          <a:prstGeom prst="rect">
            <a:avLst/>
          </a:prstGeom>
        </p:spPr>
      </p:pic>
      <p:sp>
        <p:nvSpPr>
          <p:cNvPr id="8" name="Text Placeholder 6"/>
          <p:cNvSpPr txBox="1">
            <a:spLocks/>
          </p:cNvSpPr>
          <p:nvPr/>
        </p:nvSpPr>
        <p:spPr>
          <a:xfrm>
            <a:off x="517387" y="2208943"/>
            <a:ext cx="4130212" cy="4479533"/>
          </a:xfrm>
          <a:prstGeom prst="rect">
            <a:avLst/>
          </a:prstGeom>
          <a:solidFill>
            <a:schemeClr val="bg1"/>
          </a:solidFill>
        </p:spPr>
        <p:txBody>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spcBef>
                <a:spcPct val="0"/>
              </a:spcBef>
              <a:buClrTx/>
            </a:pPr>
            <a:r>
              <a:rPr lang="de-DE" altLang="de-DE" i="0" dirty="0" err="1">
                <a:solidFill>
                  <a:schemeClr val="tx1"/>
                </a:solidFill>
                <a:latin typeface="Arial" panose="020B0604020202020204" pitchFamily="34" charset="0"/>
              </a:rPr>
              <a:t>supports</a:t>
            </a:r>
            <a:r>
              <a:rPr lang="de-DE" altLang="de-DE" i="0" dirty="0">
                <a:solidFill>
                  <a:schemeClr val="tx1"/>
                </a:solidFill>
                <a:latin typeface="Arial" panose="020B0604020202020204" pitchFamily="34" charset="0"/>
              </a:rPr>
              <a:t> </a:t>
            </a:r>
            <a:r>
              <a:rPr lang="de-DE" altLang="de-DE" i="0" dirty="0" err="1">
                <a:solidFill>
                  <a:schemeClr val="tx1"/>
                </a:solidFill>
                <a:latin typeface="Arial" panose="020B0604020202020204" pitchFamily="34" charset="0"/>
              </a:rPr>
              <a:t>competent</a:t>
            </a:r>
            <a:r>
              <a:rPr lang="de-DE" altLang="de-DE" i="0" dirty="0">
                <a:solidFill>
                  <a:schemeClr val="tx1"/>
                </a:solidFill>
                <a:latin typeface="Arial" panose="020B0604020202020204" pitchFamily="34" charset="0"/>
              </a:rPr>
              <a:t> </a:t>
            </a:r>
            <a:r>
              <a:rPr lang="de-DE" altLang="de-DE" i="0" dirty="0" err="1">
                <a:solidFill>
                  <a:schemeClr val="tx1"/>
                </a:solidFill>
                <a:latin typeface="Arial" panose="020B0604020202020204" pitchFamily="34" charset="0"/>
              </a:rPr>
              <a:t>authorities</a:t>
            </a:r>
            <a:r>
              <a:rPr lang="de-DE" altLang="de-DE" i="0" dirty="0">
                <a:solidFill>
                  <a:schemeClr val="tx1"/>
                </a:solidFill>
                <a:latin typeface="Arial" panose="020B0604020202020204" pitchFamily="34" charset="0"/>
              </a:rPr>
              <a:t> </a:t>
            </a:r>
            <a:r>
              <a:rPr lang="de-DE" altLang="de-DE" i="0" dirty="0" err="1">
                <a:solidFill>
                  <a:schemeClr val="tx1"/>
                </a:solidFill>
                <a:latin typeface="Arial" panose="020B0604020202020204" pitchFamily="34" charset="0"/>
              </a:rPr>
              <a:t>and</a:t>
            </a:r>
            <a:r>
              <a:rPr lang="de-DE" altLang="de-DE" i="0" dirty="0">
                <a:solidFill>
                  <a:schemeClr val="tx1"/>
                </a:solidFill>
                <a:latin typeface="Arial" panose="020B0604020202020204" pitchFamily="34" charset="0"/>
              </a:rPr>
              <a:t> private </a:t>
            </a:r>
            <a:r>
              <a:rPr lang="de-DE" altLang="de-DE" i="0" dirty="0" err="1">
                <a:solidFill>
                  <a:schemeClr val="tx1"/>
                </a:solidFill>
                <a:latin typeface="Arial" panose="020B0604020202020204" pitchFamily="34" charset="0"/>
              </a:rPr>
              <a:t>users</a:t>
            </a:r>
            <a:endParaRPr lang="de-DE" altLang="de-DE" i="0" dirty="0">
              <a:solidFill>
                <a:schemeClr val="tx1"/>
              </a:solidFill>
              <a:latin typeface="Arial" panose="020B0604020202020204" pitchFamily="34" charset="0"/>
            </a:endParaRPr>
          </a:p>
          <a:p>
            <a:pPr>
              <a:spcBef>
                <a:spcPct val="0"/>
              </a:spcBef>
              <a:buClrTx/>
            </a:pPr>
            <a:r>
              <a:rPr lang="de-DE" altLang="de-DE" i="0" dirty="0" err="1">
                <a:solidFill>
                  <a:schemeClr val="tx1"/>
                </a:solidFill>
                <a:latin typeface="Arial" panose="020B0604020202020204" pitchFamily="34" charset="0"/>
              </a:rPr>
              <a:t>focus</a:t>
            </a:r>
            <a:r>
              <a:rPr lang="de-DE" altLang="de-DE" i="0" dirty="0">
                <a:solidFill>
                  <a:schemeClr val="tx1"/>
                </a:solidFill>
                <a:latin typeface="Arial" panose="020B0604020202020204" pitchFamily="34" charset="0"/>
              </a:rPr>
              <a:t> on </a:t>
            </a:r>
            <a:r>
              <a:rPr lang="de-DE" altLang="de-DE" i="0" dirty="0" err="1">
                <a:solidFill>
                  <a:schemeClr val="tx1"/>
                </a:solidFill>
                <a:latin typeface="Arial" panose="020B0604020202020204" pitchFamily="34" charset="0"/>
              </a:rPr>
              <a:t>the</a:t>
            </a:r>
            <a:r>
              <a:rPr lang="de-DE" altLang="de-DE" i="0" dirty="0">
                <a:solidFill>
                  <a:schemeClr val="tx1"/>
                </a:solidFill>
                <a:latin typeface="Arial" panose="020B0604020202020204" pitchFamily="34" charset="0"/>
              </a:rPr>
              <a:t> </a:t>
            </a:r>
            <a:r>
              <a:rPr lang="de-DE" altLang="de-DE" i="0" dirty="0" err="1">
                <a:solidFill>
                  <a:schemeClr val="tx1"/>
                </a:solidFill>
                <a:latin typeface="Arial" panose="020B0604020202020204" pitchFamily="34" charset="0"/>
              </a:rPr>
              <a:t>situation</a:t>
            </a:r>
            <a:r>
              <a:rPr lang="de-DE" altLang="de-DE" i="0" dirty="0">
                <a:solidFill>
                  <a:schemeClr val="tx1"/>
                </a:solidFill>
                <a:latin typeface="Arial" panose="020B0604020202020204" pitchFamily="34" charset="0"/>
              </a:rPr>
              <a:t> in EU </a:t>
            </a:r>
            <a:r>
              <a:rPr lang="de-DE" altLang="de-DE" i="0" dirty="0" err="1">
                <a:solidFill>
                  <a:schemeClr val="tx1"/>
                </a:solidFill>
                <a:latin typeface="Arial" panose="020B0604020202020204" pitchFamily="34" charset="0"/>
              </a:rPr>
              <a:t>as</a:t>
            </a:r>
            <a:r>
              <a:rPr lang="de-DE" altLang="de-DE" i="0" dirty="0">
                <a:solidFill>
                  <a:schemeClr val="tx1"/>
                </a:solidFill>
                <a:latin typeface="Arial" panose="020B0604020202020204" pitchFamily="34" charset="0"/>
              </a:rPr>
              <a:t> </a:t>
            </a:r>
            <a:r>
              <a:rPr lang="de-DE" altLang="de-DE" i="0" dirty="0" err="1">
                <a:solidFill>
                  <a:schemeClr val="tx1"/>
                </a:solidFill>
                <a:latin typeface="Arial" panose="020B0604020202020204" pitchFamily="34" charset="0"/>
              </a:rPr>
              <a:t>well</a:t>
            </a:r>
            <a:r>
              <a:rPr lang="de-DE" altLang="de-DE" i="0" dirty="0">
                <a:solidFill>
                  <a:schemeClr val="tx1"/>
                </a:solidFill>
                <a:latin typeface="Arial" panose="020B0604020202020204" pitchFamily="34" charset="0"/>
              </a:rPr>
              <a:t> </a:t>
            </a:r>
            <a:r>
              <a:rPr lang="de-DE" altLang="de-DE" i="0" dirty="0" err="1">
                <a:solidFill>
                  <a:schemeClr val="tx1"/>
                </a:solidFill>
                <a:latin typeface="Arial" panose="020B0604020202020204" pitchFamily="34" charset="0"/>
              </a:rPr>
              <a:t>as</a:t>
            </a:r>
            <a:r>
              <a:rPr lang="de-DE" altLang="de-DE" i="0" dirty="0">
                <a:solidFill>
                  <a:schemeClr val="tx1"/>
                </a:solidFill>
                <a:latin typeface="Arial" panose="020B0604020202020204" pitchFamily="34" charset="0"/>
              </a:rPr>
              <a:t> </a:t>
            </a:r>
            <a:r>
              <a:rPr lang="de-DE" altLang="de-DE" i="0" dirty="0" err="1">
                <a:solidFill>
                  <a:schemeClr val="tx1"/>
                </a:solidFill>
                <a:latin typeface="Arial" panose="020B0604020202020204" pitchFamily="34" charset="0"/>
              </a:rPr>
              <a:t>world-wide</a:t>
            </a:r>
            <a:endParaRPr lang="de-DE" altLang="de-DE" i="0" dirty="0">
              <a:solidFill>
                <a:schemeClr val="tx1"/>
              </a:solidFill>
              <a:latin typeface="Arial" panose="020B0604020202020204" pitchFamily="34" charset="0"/>
            </a:endParaRPr>
          </a:p>
          <a:p>
            <a:pPr>
              <a:spcBef>
                <a:spcPct val="0"/>
              </a:spcBef>
              <a:buClrTx/>
            </a:pPr>
            <a:r>
              <a:rPr lang="de-DE" altLang="de-DE" i="0" dirty="0" err="1">
                <a:solidFill>
                  <a:schemeClr val="tx1"/>
                </a:solidFill>
                <a:latin typeface="Arial" panose="020B0604020202020204" pitchFamily="34" charset="0"/>
              </a:rPr>
              <a:t>classifies</a:t>
            </a:r>
            <a:r>
              <a:rPr lang="de-DE" altLang="de-DE" i="0" dirty="0">
                <a:solidFill>
                  <a:schemeClr val="tx1"/>
                </a:solidFill>
                <a:latin typeface="Arial" panose="020B0604020202020204" pitchFamily="34" charset="0"/>
              </a:rPr>
              <a:t> </a:t>
            </a:r>
            <a:r>
              <a:rPr lang="de-DE" altLang="de-DE" i="0" dirty="0" err="1">
                <a:solidFill>
                  <a:schemeClr val="tx1"/>
                </a:solidFill>
                <a:latin typeface="Arial" panose="020B0604020202020204" pitchFamily="34" charset="0"/>
              </a:rPr>
              <a:t>organisms</a:t>
            </a:r>
            <a:r>
              <a:rPr lang="de-DE" altLang="de-DE" i="0" dirty="0">
                <a:solidFill>
                  <a:schemeClr val="tx1"/>
                </a:solidFill>
                <a:latin typeface="Arial" panose="020B0604020202020204" pitchFamily="34" charset="0"/>
              </a:rPr>
              <a:t> </a:t>
            </a:r>
            <a:r>
              <a:rPr lang="de-DE" altLang="de-DE" i="0" dirty="0" err="1">
                <a:solidFill>
                  <a:schemeClr val="tx1"/>
                </a:solidFill>
                <a:latin typeface="Arial" panose="020B0604020202020204" pitchFamily="34" charset="0"/>
              </a:rPr>
              <a:t>developed</a:t>
            </a:r>
            <a:r>
              <a:rPr lang="de-DE" altLang="de-DE" i="0" dirty="0">
                <a:solidFill>
                  <a:schemeClr val="tx1"/>
                </a:solidFill>
                <a:latin typeface="Arial" panose="020B0604020202020204" pitchFamily="34" charset="0"/>
              </a:rPr>
              <a:t> </a:t>
            </a:r>
            <a:r>
              <a:rPr lang="de-DE" altLang="de-DE" i="0" dirty="0" err="1">
                <a:solidFill>
                  <a:schemeClr val="tx1"/>
                </a:solidFill>
                <a:latin typeface="Arial" panose="020B0604020202020204" pitchFamily="34" charset="0"/>
              </a:rPr>
              <a:t>using</a:t>
            </a:r>
            <a:r>
              <a:rPr lang="de-DE" altLang="de-DE" i="0" dirty="0">
                <a:solidFill>
                  <a:schemeClr val="tx1"/>
                </a:solidFill>
                <a:latin typeface="Arial" panose="020B0604020202020204" pitchFamily="34" charset="0"/>
              </a:rPr>
              <a:t> ‘</a:t>
            </a:r>
            <a:r>
              <a:rPr lang="de-DE" altLang="de-DE" i="0" dirty="0" err="1">
                <a:solidFill>
                  <a:schemeClr val="tx1"/>
                </a:solidFill>
                <a:latin typeface="Arial" panose="020B0604020202020204" pitchFamily="34" charset="0"/>
              </a:rPr>
              <a:t>new</a:t>
            </a:r>
            <a:r>
              <a:rPr lang="de-DE" altLang="de-DE" i="0" dirty="0">
                <a:solidFill>
                  <a:schemeClr val="tx1"/>
                </a:solidFill>
                <a:latin typeface="Arial" panose="020B0604020202020204" pitchFamily="34" charset="0"/>
              </a:rPr>
              <a:t> </a:t>
            </a:r>
            <a:r>
              <a:rPr lang="de-DE" altLang="de-DE" i="0" dirty="0" err="1">
                <a:solidFill>
                  <a:schemeClr val="tx1"/>
                </a:solidFill>
                <a:latin typeface="Arial" panose="020B0604020202020204" pitchFamily="34" charset="0"/>
              </a:rPr>
              <a:t>genomic</a:t>
            </a:r>
            <a:r>
              <a:rPr lang="de-DE" altLang="de-DE" i="0" dirty="0">
                <a:solidFill>
                  <a:schemeClr val="tx1"/>
                </a:solidFill>
                <a:latin typeface="Arial" panose="020B0604020202020204" pitchFamily="34" charset="0"/>
              </a:rPr>
              <a:t> </a:t>
            </a:r>
            <a:r>
              <a:rPr lang="de-DE" altLang="de-DE" i="0" dirty="0" err="1">
                <a:solidFill>
                  <a:schemeClr val="tx1"/>
                </a:solidFill>
                <a:latin typeface="Arial" panose="020B0604020202020204" pitchFamily="34" charset="0"/>
              </a:rPr>
              <a:t>techniques</a:t>
            </a:r>
            <a:r>
              <a:rPr lang="de-DE" altLang="de-DE" i="0" dirty="0">
                <a:solidFill>
                  <a:schemeClr val="tx1"/>
                </a:solidFill>
                <a:latin typeface="Arial" panose="020B0604020202020204" pitchFamily="34" charset="0"/>
              </a:rPr>
              <a:t>’ (NGTs) </a:t>
            </a:r>
            <a:r>
              <a:rPr lang="de-DE" altLang="de-DE" i="0" dirty="0" err="1">
                <a:solidFill>
                  <a:schemeClr val="tx1"/>
                </a:solidFill>
                <a:latin typeface="Arial" panose="020B0604020202020204" pitchFamily="34" charset="0"/>
              </a:rPr>
              <a:t>into</a:t>
            </a:r>
            <a:r>
              <a:rPr lang="de-DE" altLang="de-DE" i="0" dirty="0">
                <a:solidFill>
                  <a:schemeClr val="tx1"/>
                </a:solidFill>
                <a:latin typeface="Arial" panose="020B0604020202020204" pitchFamily="34" charset="0"/>
              </a:rPr>
              <a:t> </a:t>
            </a:r>
            <a:r>
              <a:rPr lang="de-DE" altLang="de-DE" i="0" dirty="0" err="1">
                <a:solidFill>
                  <a:schemeClr val="tx1"/>
                </a:solidFill>
                <a:latin typeface="Arial" panose="020B0604020202020204" pitchFamily="34" charset="0"/>
              </a:rPr>
              <a:t>the</a:t>
            </a:r>
            <a:r>
              <a:rPr lang="de-DE" altLang="de-DE" i="0" dirty="0">
                <a:solidFill>
                  <a:schemeClr val="tx1"/>
                </a:solidFill>
                <a:latin typeface="Arial" panose="020B0604020202020204" pitchFamily="34" charset="0"/>
              </a:rPr>
              <a:t> GMOs</a:t>
            </a:r>
          </a:p>
          <a:p>
            <a:pPr>
              <a:spcBef>
                <a:spcPct val="0"/>
              </a:spcBef>
              <a:buClrTx/>
            </a:pPr>
            <a:r>
              <a:rPr lang="de-DE" altLang="de-DE" i="0" dirty="0" err="1">
                <a:solidFill>
                  <a:schemeClr val="tx1"/>
                </a:solidFill>
                <a:latin typeface="Arial" panose="020B0604020202020204" pitchFamily="34" charset="0"/>
              </a:rPr>
              <a:t>commercialised</a:t>
            </a:r>
            <a:r>
              <a:rPr lang="de-DE" altLang="de-DE" i="0" dirty="0">
                <a:solidFill>
                  <a:schemeClr val="tx1"/>
                </a:solidFill>
                <a:latin typeface="Arial" panose="020B0604020202020204" pitchFamily="34" charset="0"/>
              </a:rPr>
              <a:t> </a:t>
            </a:r>
            <a:r>
              <a:rPr lang="de-DE" altLang="de-DE" i="0" dirty="0" err="1">
                <a:solidFill>
                  <a:schemeClr val="tx1"/>
                </a:solidFill>
                <a:latin typeface="Arial" panose="020B0604020202020204" pitchFamily="34" charset="0"/>
              </a:rPr>
              <a:t>organisms</a:t>
            </a:r>
            <a:r>
              <a:rPr lang="de-DE" altLang="de-DE" i="0" dirty="0">
                <a:solidFill>
                  <a:schemeClr val="tx1"/>
                </a:solidFill>
                <a:latin typeface="Arial" panose="020B0604020202020204" pitchFamily="34" charset="0"/>
              </a:rPr>
              <a:t> </a:t>
            </a:r>
            <a:r>
              <a:rPr lang="de-DE" altLang="de-DE" i="0" dirty="0" err="1">
                <a:solidFill>
                  <a:schemeClr val="tx1"/>
                </a:solidFill>
                <a:latin typeface="Arial" panose="020B0604020202020204" pitchFamily="34" charset="0"/>
              </a:rPr>
              <a:t>and</a:t>
            </a:r>
            <a:r>
              <a:rPr lang="de-DE" altLang="de-DE" i="0" dirty="0">
                <a:solidFill>
                  <a:schemeClr val="tx1"/>
                </a:solidFill>
                <a:latin typeface="Arial" panose="020B0604020202020204" pitchFamily="34" charset="0"/>
              </a:rPr>
              <a:t> </a:t>
            </a:r>
            <a:r>
              <a:rPr lang="de-DE" altLang="de-DE" i="0" dirty="0" err="1">
                <a:solidFill>
                  <a:schemeClr val="tx1"/>
                </a:solidFill>
                <a:latin typeface="Arial" panose="020B0604020202020204" pitchFamily="34" charset="0"/>
              </a:rPr>
              <a:t>market</a:t>
            </a:r>
            <a:r>
              <a:rPr lang="de-DE" altLang="de-DE" i="0" dirty="0">
                <a:solidFill>
                  <a:schemeClr val="tx1"/>
                </a:solidFill>
                <a:latin typeface="Arial" panose="020B0604020202020204" pitchFamily="34" charset="0"/>
              </a:rPr>
              <a:t>-relevant </a:t>
            </a:r>
            <a:r>
              <a:rPr lang="de-DE" altLang="de-DE" i="0" dirty="0" err="1">
                <a:solidFill>
                  <a:schemeClr val="tx1"/>
                </a:solidFill>
                <a:latin typeface="Arial" panose="020B0604020202020204" pitchFamily="34" charset="0"/>
              </a:rPr>
              <a:t>traits</a:t>
            </a:r>
            <a:endParaRPr lang="de-DE" altLang="de-DE" i="0" dirty="0">
              <a:solidFill>
                <a:schemeClr val="tx1"/>
              </a:solidFill>
              <a:latin typeface="Arial" panose="020B0604020202020204" pitchFamily="34" charset="0"/>
            </a:endParaRPr>
          </a:p>
        </p:txBody>
      </p:sp>
      <p:sp>
        <p:nvSpPr>
          <p:cNvPr id="9" name="Text Placeholder 6"/>
          <p:cNvSpPr txBox="1">
            <a:spLocks/>
          </p:cNvSpPr>
          <p:nvPr/>
        </p:nvSpPr>
        <p:spPr>
          <a:xfrm>
            <a:off x="5231904" y="2928626"/>
            <a:ext cx="5256584" cy="2516599"/>
          </a:xfrm>
          <a:prstGeom prst="rect">
            <a:avLst/>
          </a:prstGeom>
          <a:solidFill>
            <a:schemeClr val="bg1"/>
          </a:solidFill>
        </p:spPr>
        <p:txBody>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r>
              <a:rPr lang="en-US" dirty="0">
                <a:hlinkClick r:id="rId4"/>
              </a:rPr>
              <a:t>870 GMOs (stacks included)</a:t>
            </a:r>
            <a:r>
              <a:rPr lang="en-US" dirty="0"/>
              <a:t> </a:t>
            </a:r>
          </a:p>
          <a:p>
            <a:r>
              <a:rPr lang="en-US" dirty="0">
                <a:hlinkClick r:id="rId5"/>
              </a:rPr>
              <a:t>262 detection methods</a:t>
            </a:r>
            <a:r>
              <a:rPr lang="en-US" dirty="0"/>
              <a:t> </a:t>
            </a:r>
          </a:p>
          <a:p>
            <a:r>
              <a:rPr lang="en-US" dirty="0">
                <a:hlinkClick r:id="rId6"/>
              </a:rPr>
              <a:t>443 reference materials</a:t>
            </a:r>
            <a:r>
              <a:rPr lang="en-US" dirty="0"/>
              <a:t> </a:t>
            </a:r>
          </a:p>
          <a:p>
            <a:r>
              <a:rPr lang="en-US" dirty="0">
                <a:hlinkClick r:id="rId7"/>
              </a:rPr>
              <a:t>403 genetic elements</a:t>
            </a:r>
            <a:r>
              <a:rPr lang="en-US" dirty="0"/>
              <a:t> </a:t>
            </a:r>
          </a:p>
          <a:p>
            <a:r>
              <a:rPr lang="en-US" dirty="0">
                <a:hlinkClick r:id="rId8"/>
              </a:rPr>
              <a:t>Links to GMO-related websites</a:t>
            </a:r>
            <a:r>
              <a:rPr lang="en-US" dirty="0"/>
              <a:t> </a:t>
            </a:r>
          </a:p>
          <a:p>
            <a:pPr>
              <a:spcBef>
                <a:spcPct val="0"/>
              </a:spcBef>
              <a:buClrTx/>
            </a:pPr>
            <a:endParaRPr lang="en-GB" kern="0" dirty="0"/>
          </a:p>
        </p:txBody>
      </p:sp>
      <p:sp>
        <p:nvSpPr>
          <p:cNvPr id="6" name="Textfeld 5"/>
          <p:cNvSpPr txBox="1"/>
          <p:nvPr/>
        </p:nvSpPr>
        <p:spPr>
          <a:xfrm>
            <a:off x="5231904" y="2559294"/>
            <a:ext cx="1805174" cy="369332"/>
          </a:xfrm>
          <a:prstGeom prst="rect">
            <a:avLst/>
          </a:prstGeom>
          <a:noFill/>
        </p:spPr>
        <p:txBody>
          <a:bodyPr wrap="none" rtlCol="0">
            <a:spAutoFit/>
          </a:bodyPr>
          <a:lstStyle/>
          <a:p>
            <a:r>
              <a:rPr lang="de-DE" dirty="0">
                <a:latin typeface="Bodoni MT" panose="02070603080606020203" pitchFamily="18" charset="0"/>
              </a:rPr>
              <a:t>As </a:t>
            </a:r>
            <a:r>
              <a:rPr lang="de-DE" dirty="0" err="1">
                <a:latin typeface="Bodoni MT" panose="02070603080606020203" pitchFamily="18" charset="0"/>
              </a:rPr>
              <a:t>of</a:t>
            </a:r>
            <a:r>
              <a:rPr lang="de-DE" dirty="0">
                <a:latin typeface="Bodoni MT" panose="02070603080606020203" pitchFamily="18" charset="0"/>
              </a:rPr>
              <a:t> June 2023:</a:t>
            </a:r>
          </a:p>
        </p:txBody>
      </p:sp>
    </p:spTree>
    <p:extLst>
      <p:ext uri="{BB962C8B-B14F-4D97-AF65-F5344CB8AC3E}">
        <p14:creationId xmlns:p14="http://schemas.microsoft.com/office/powerpoint/2010/main" val="12648078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feld 9"/>
          <p:cNvSpPr txBox="1"/>
          <p:nvPr/>
        </p:nvSpPr>
        <p:spPr>
          <a:xfrm rot="20999246">
            <a:off x="5488291" y="1445848"/>
            <a:ext cx="5570011" cy="2308324"/>
          </a:xfrm>
          <a:prstGeom prst="rect">
            <a:avLst/>
          </a:prstGeom>
          <a:noFill/>
        </p:spPr>
        <p:txBody>
          <a:bodyPr wrap="square" rtlCol="0">
            <a:spAutoFit/>
          </a:bodyPr>
          <a:lstStyle/>
          <a:p>
            <a:r>
              <a:rPr lang="de-DE" dirty="0" err="1"/>
              <a:t>Allergenicity</a:t>
            </a:r>
            <a:r>
              <a:rPr lang="de-DE" dirty="0"/>
              <a:t> Assessment </a:t>
            </a:r>
            <a:r>
              <a:rPr lang="de-DE" dirty="0" err="1"/>
              <a:t>of</a:t>
            </a:r>
            <a:r>
              <a:rPr lang="de-DE" dirty="0"/>
              <a:t> </a:t>
            </a:r>
            <a:r>
              <a:rPr lang="de-DE" dirty="0" err="1"/>
              <a:t>the</a:t>
            </a:r>
            <a:r>
              <a:rPr lang="de-DE" dirty="0"/>
              <a:t> Papaya </a:t>
            </a:r>
            <a:r>
              <a:rPr lang="de-DE" dirty="0" err="1"/>
              <a:t>Ringspot</a:t>
            </a:r>
            <a:r>
              <a:rPr lang="de-DE" dirty="0"/>
              <a:t> Virus </a:t>
            </a:r>
            <a:r>
              <a:rPr lang="de-DE" dirty="0" err="1"/>
              <a:t>Coat</a:t>
            </a:r>
            <a:r>
              <a:rPr lang="de-DE" dirty="0"/>
              <a:t> Protein </a:t>
            </a:r>
            <a:r>
              <a:rPr lang="de-DE" dirty="0" err="1"/>
              <a:t>Expressed</a:t>
            </a:r>
            <a:r>
              <a:rPr lang="de-DE" dirty="0"/>
              <a:t> in </a:t>
            </a:r>
            <a:r>
              <a:rPr lang="de-DE" dirty="0" err="1"/>
              <a:t>Transgenic</a:t>
            </a:r>
            <a:r>
              <a:rPr lang="de-DE" dirty="0"/>
              <a:t> Rainbow Papaya</a:t>
            </a:r>
          </a:p>
          <a:p>
            <a:r>
              <a:rPr lang="de-DE" dirty="0"/>
              <a:t>Fermín</a:t>
            </a:r>
            <a:r>
              <a:rPr lang="de-DE" baseline="30000" dirty="0"/>
              <a:t> </a:t>
            </a:r>
            <a:r>
              <a:rPr lang="de-DE" dirty="0"/>
              <a:t>et al. (2011)</a:t>
            </a:r>
          </a:p>
          <a:p>
            <a:r>
              <a:rPr lang="en-US" dirty="0">
                <a:solidFill>
                  <a:srgbClr val="F47B22"/>
                </a:solidFill>
              </a:rPr>
              <a:t>The virus-resistant, transgenic commercial papaya Rainbow and </a:t>
            </a:r>
            <a:r>
              <a:rPr lang="en-US" dirty="0" err="1">
                <a:solidFill>
                  <a:srgbClr val="F47B22"/>
                </a:solidFill>
              </a:rPr>
              <a:t>SunUp</a:t>
            </a:r>
            <a:r>
              <a:rPr lang="en-US" dirty="0">
                <a:solidFill>
                  <a:srgbClr val="F47B22"/>
                </a:solidFill>
              </a:rPr>
              <a:t> (</a:t>
            </a:r>
            <a:r>
              <a:rPr lang="en-US" i="1" dirty="0" err="1">
                <a:solidFill>
                  <a:srgbClr val="F47B22"/>
                </a:solidFill>
              </a:rPr>
              <a:t>Carica</a:t>
            </a:r>
            <a:r>
              <a:rPr lang="en-US" i="1" dirty="0">
                <a:solidFill>
                  <a:srgbClr val="F47B22"/>
                </a:solidFill>
              </a:rPr>
              <a:t> papaya</a:t>
            </a:r>
            <a:r>
              <a:rPr lang="en-US" dirty="0">
                <a:solidFill>
                  <a:srgbClr val="F47B22"/>
                </a:solidFill>
              </a:rPr>
              <a:t> L.) have been consumed locally in Hawaii since their release to planters in Hawaii in 1998.</a:t>
            </a:r>
            <a:endParaRPr lang="de-DE" dirty="0">
              <a:solidFill>
                <a:srgbClr val="F47B22"/>
              </a:solidFill>
            </a:endParaRPr>
          </a:p>
        </p:txBody>
      </p:sp>
      <p:pic>
        <p:nvPicPr>
          <p:cNvPr id="5" name="Grafik 4"/>
          <p:cNvPicPr>
            <a:picLocks noChangeAspect="1"/>
          </p:cNvPicPr>
          <p:nvPr/>
        </p:nvPicPr>
        <p:blipFill>
          <a:blip r:embed="rId2"/>
          <a:stretch>
            <a:fillRect/>
          </a:stretch>
        </p:blipFill>
        <p:spPr>
          <a:xfrm rot="480455">
            <a:off x="4795855" y="4684826"/>
            <a:ext cx="5323677" cy="1582074"/>
          </a:xfrm>
          <a:prstGeom prst="rect">
            <a:avLst/>
          </a:prstGeom>
          <a:solidFill>
            <a:schemeClr val="bg1"/>
          </a:solidFill>
        </p:spPr>
      </p:pic>
      <p:sp>
        <p:nvSpPr>
          <p:cNvPr id="3" name="Slide Number Placeholder 2"/>
          <p:cNvSpPr>
            <a:spLocks noGrp="1"/>
          </p:cNvSpPr>
          <p:nvPr>
            <p:ph type="sldNum" sz="quarter" idx="12"/>
          </p:nvPr>
        </p:nvSpPr>
        <p:spPr/>
        <p:txBody>
          <a:bodyPr/>
          <a:lstStyle/>
          <a:p>
            <a:pPr>
              <a:defRPr/>
            </a:pPr>
            <a:fld id="{86133261-F426-4E3C-B2AF-F6E5B7E61F25}" type="slidenum">
              <a:rPr lang="en-GB" smtClean="0"/>
              <a:pPr>
                <a:defRPr/>
              </a:pPr>
              <a:t>14</a:t>
            </a:fld>
            <a:endParaRPr lang="en-GB"/>
          </a:p>
        </p:txBody>
      </p:sp>
      <p:sp>
        <p:nvSpPr>
          <p:cNvPr id="6" name="Title 5"/>
          <p:cNvSpPr>
            <a:spLocks noGrp="1"/>
          </p:cNvSpPr>
          <p:nvPr>
            <p:ph type="title"/>
          </p:nvPr>
        </p:nvSpPr>
        <p:spPr/>
        <p:txBody>
          <a:bodyPr/>
          <a:lstStyle/>
          <a:p>
            <a:r>
              <a:rPr lang="en-GB" dirty="0"/>
              <a:t>Learn from each other</a:t>
            </a:r>
          </a:p>
        </p:txBody>
      </p:sp>
      <p:sp>
        <p:nvSpPr>
          <p:cNvPr id="7" name="Text Placeholder 6"/>
          <p:cNvSpPr>
            <a:spLocks noGrp="1"/>
          </p:cNvSpPr>
          <p:nvPr>
            <p:ph type="body" sz="quarter" idx="4294967295"/>
          </p:nvPr>
        </p:nvSpPr>
        <p:spPr>
          <a:xfrm>
            <a:off x="698683" y="1808734"/>
            <a:ext cx="3978275" cy="3925887"/>
          </a:xfrm>
        </p:spPr>
        <p:txBody>
          <a:bodyPr/>
          <a:lstStyle/>
          <a:p>
            <a:pPr marL="0" indent="0">
              <a:buNone/>
            </a:pPr>
            <a:r>
              <a:rPr lang="en-GB" dirty="0"/>
              <a:t>… progress in risk assessment</a:t>
            </a:r>
            <a:endParaRPr lang="de-DE" dirty="0"/>
          </a:p>
          <a:p>
            <a:pPr marL="0" indent="0">
              <a:buNone/>
            </a:pPr>
            <a:r>
              <a:rPr lang="en-GB" dirty="0"/>
              <a:t>… new information</a:t>
            </a:r>
            <a:endParaRPr lang="de-DE" dirty="0"/>
          </a:p>
          <a:p>
            <a:pPr marL="0" indent="0">
              <a:buNone/>
            </a:pPr>
            <a:r>
              <a:rPr lang="en-GB" dirty="0"/>
              <a:t>… non-crop GMO (plants, animals, insects, micro-organisms)</a:t>
            </a:r>
          </a:p>
          <a:p>
            <a:pPr marL="0" indent="0">
              <a:buNone/>
            </a:pPr>
            <a:r>
              <a:rPr lang="en-GB" dirty="0"/>
              <a:t>... new traits</a:t>
            </a:r>
          </a:p>
        </p:txBody>
      </p:sp>
    </p:spTree>
    <p:extLst>
      <p:ext uri="{BB962C8B-B14F-4D97-AF65-F5344CB8AC3E}">
        <p14:creationId xmlns:p14="http://schemas.microsoft.com/office/powerpoint/2010/main" val="6404045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kales Scrollen 1"/>
          <p:cNvSpPr/>
          <p:nvPr/>
        </p:nvSpPr>
        <p:spPr>
          <a:xfrm rot="20409961">
            <a:off x="5703359" y="1879437"/>
            <a:ext cx="4927007" cy="3640425"/>
          </a:xfrm>
          <a:prstGeom prst="verticalScroll">
            <a:avLst>
              <a:gd name="adj" fmla="val 21656"/>
            </a:avLst>
          </a:prstGeom>
          <a:solidFill>
            <a:srgbClr val="FEF2E8"/>
          </a:solidFill>
          <a:ln>
            <a:solidFill>
              <a:schemeClr val="accent6">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lnSpc>
                <a:spcPct val="120000"/>
              </a:lnSpc>
            </a:pPr>
            <a:r>
              <a:rPr lang="de-DE" sz="2400" dirty="0">
                <a:solidFill>
                  <a:srgbClr val="C00000"/>
                </a:solidFill>
              </a:rPr>
              <a:t> </a:t>
            </a:r>
            <a:r>
              <a:rPr lang="de-DE" sz="2800" i="1" dirty="0">
                <a:solidFill>
                  <a:srgbClr val="002060"/>
                </a:solidFill>
                <a:latin typeface="Bodoni MT" panose="02070603080606020203" pitchFamily="18" charset="0"/>
              </a:rPr>
              <a:t>General </a:t>
            </a:r>
            <a:r>
              <a:rPr lang="de-DE" sz="2800" i="1" dirty="0" err="1">
                <a:solidFill>
                  <a:srgbClr val="002060"/>
                </a:solidFill>
                <a:latin typeface="Bodoni MT" panose="02070603080606020203" pitchFamily="18" charset="0"/>
              </a:rPr>
              <a:t>principles</a:t>
            </a:r>
            <a:r>
              <a:rPr lang="de-DE" sz="2800" i="1" dirty="0">
                <a:solidFill>
                  <a:srgbClr val="002060"/>
                </a:solidFill>
                <a:latin typeface="Bodoni MT" panose="02070603080606020203" pitchFamily="18" charset="0"/>
              </a:rPr>
              <a:t> </a:t>
            </a:r>
            <a:r>
              <a:rPr lang="de-DE" sz="2800" i="1" dirty="0" err="1">
                <a:solidFill>
                  <a:srgbClr val="002060"/>
                </a:solidFill>
                <a:latin typeface="Bodoni MT" panose="02070603080606020203" pitchFamily="18" charset="0"/>
              </a:rPr>
              <a:t>of</a:t>
            </a:r>
            <a:r>
              <a:rPr lang="de-DE" sz="2800" i="1" dirty="0">
                <a:solidFill>
                  <a:srgbClr val="002060"/>
                </a:solidFill>
                <a:latin typeface="Bodoni MT" panose="02070603080606020203" pitchFamily="18" charset="0"/>
              </a:rPr>
              <a:t> </a:t>
            </a:r>
            <a:r>
              <a:rPr lang="de-DE" sz="2800" i="1" dirty="0" err="1">
                <a:solidFill>
                  <a:srgbClr val="002060"/>
                </a:solidFill>
                <a:latin typeface="Bodoni MT" panose="02070603080606020203" pitchFamily="18" charset="0"/>
              </a:rPr>
              <a:t>transparency</a:t>
            </a:r>
            <a:r>
              <a:rPr lang="de-DE" sz="2800" i="1" dirty="0">
                <a:solidFill>
                  <a:srgbClr val="002060"/>
                </a:solidFill>
                <a:latin typeface="Bodoni MT" panose="02070603080606020203" pitchFamily="18" charset="0"/>
              </a:rPr>
              <a:t> in  </a:t>
            </a:r>
            <a:r>
              <a:rPr lang="de-DE" sz="2800" i="1" dirty="0" err="1">
                <a:solidFill>
                  <a:srgbClr val="002060"/>
                </a:solidFill>
                <a:latin typeface="Bodoni MT" panose="02070603080606020203" pitchFamily="18" charset="0"/>
              </a:rPr>
              <a:t>the</a:t>
            </a:r>
            <a:r>
              <a:rPr lang="de-DE" sz="2800" i="1" dirty="0">
                <a:solidFill>
                  <a:srgbClr val="002060"/>
                </a:solidFill>
                <a:latin typeface="Bodoni MT" panose="02070603080606020203" pitchFamily="18" charset="0"/>
              </a:rPr>
              <a:t> </a:t>
            </a:r>
            <a:r>
              <a:rPr lang="de-DE" sz="2800" i="1" dirty="0" err="1">
                <a:solidFill>
                  <a:srgbClr val="002060"/>
                </a:solidFill>
                <a:latin typeface="Bodoni MT" panose="02070603080606020203" pitchFamily="18" charset="0"/>
              </a:rPr>
              <a:t>scientific</a:t>
            </a:r>
            <a:r>
              <a:rPr lang="de-DE" sz="2800" i="1" dirty="0">
                <a:solidFill>
                  <a:srgbClr val="002060"/>
                </a:solidFill>
                <a:latin typeface="Bodoni MT" panose="02070603080606020203" pitchFamily="18" charset="0"/>
              </a:rPr>
              <a:t> </a:t>
            </a:r>
            <a:r>
              <a:rPr lang="de-DE" sz="2800" i="1" dirty="0" err="1">
                <a:solidFill>
                  <a:srgbClr val="002060"/>
                </a:solidFill>
                <a:latin typeface="Bodoni MT" panose="02070603080606020203" pitchFamily="18" charset="0"/>
              </a:rPr>
              <a:t>aspects</a:t>
            </a:r>
            <a:r>
              <a:rPr lang="de-DE" sz="2800" i="1" dirty="0">
                <a:solidFill>
                  <a:srgbClr val="002060"/>
                </a:solidFill>
                <a:latin typeface="Bodoni MT" panose="02070603080606020203" pitchFamily="18" charset="0"/>
              </a:rPr>
              <a:t> </a:t>
            </a:r>
            <a:r>
              <a:rPr lang="de-DE" sz="2800" i="1" dirty="0" err="1">
                <a:solidFill>
                  <a:srgbClr val="002060"/>
                </a:solidFill>
                <a:latin typeface="Bodoni MT" panose="02070603080606020203" pitchFamily="18" charset="0"/>
              </a:rPr>
              <a:t>of</a:t>
            </a:r>
            <a:r>
              <a:rPr lang="de-DE" sz="2800" i="1" dirty="0">
                <a:solidFill>
                  <a:srgbClr val="002060"/>
                </a:solidFill>
                <a:latin typeface="Bodoni MT" panose="02070603080606020203" pitchFamily="18" charset="0"/>
              </a:rPr>
              <a:t> </a:t>
            </a:r>
            <a:r>
              <a:rPr lang="de-DE" sz="2800" i="1" dirty="0" err="1">
                <a:solidFill>
                  <a:srgbClr val="002060"/>
                </a:solidFill>
                <a:latin typeface="Bodoni MT" panose="02070603080606020203" pitchFamily="18" charset="0"/>
              </a:rPr>
              <a:t>risk</a:t>
            </a:r>
            <a:r>
              <a:rPr lang="de-DE" sz="2800" i="1" dirty="0">
                <a:solidFill>
                  <a:srgbClr val="002060"/>
                </a:solidFill>
                <a:latin typeface="Bodoni MT" panose="02070603080606020203" pitchFamily="18" charset="0"/>
              </a:rPr>
              <a:t> </a:t>
            </a:r>
            <a:r>
              <a:rPr lang="de-DE" sz="2800" i="1" dirty="0" err="1">
                <a:solidFill>
                  <a:srgbClr val="002060"/>
                </a:solidFill>
                <a:latin typeface="Bodoni MT" panose="02070603080606020203" pitchFamily="18" charset="0"/>
              </a:rPr>
              <a:t>assessments</a:t>
            </a:r>
            <a:endParaRPr lang="de-DE" sz="2800" i="1" dirty="0">
              <a:solidFill>
                <a:srgbClr val="002060"/>
              </a:solidFill>
              <a:latin typeface="Bodoni MT" panose="02070603080606020203" pitchFamily="18" charset="0"/>
            </a:endParaRPr>
          </a:p>
        </p:txBody>
      </p:sp>
      <p:sp>
        <p:nvSpPr>
          <p:cNvPr id="3" name="Slide Number Placeholder 2"/>
          <p:cNvSpPr>
            <a:spLocks noGrp="1"/>
          </p:cNvSpPr>
          <p:nvPr>
            <p:ph type="sldNum" sz="quarter" idx="12"/>
          </p:nvPr>
        </p:nvSpPr>
        <p:spPr/>
        <p:txBody>
          <a:bodyPr/>
          <a:lstStyle/>
          <a:p>
            <a:pPr>
              <a:defRPr/>
            </a:pPr>
            <a:fld id="{86133261-F426-4E3C-B2AF-F6E5B7E61F25}" type="slidenum">
              <a:rPr lang="en-GB" smtClean="0"/>
              <a:pPr>
                <a:defRPr/>
              </a:pPr>
              <a:t>15</a:t>
            </a:fld>
            <a:endParaRPr lang="en-GB"/>
          </a:p>
        </p:txBody>
      </p:sp>
      <p:sp>
        <p:nvSpPr>
          <p:cNvPr id="6" name="Title 5"/>
          <p:cNvSpPr>
            <a:spLocks noGrp="1"/>
          </p:cNvSpPr>
          <p:nvPr>
            <p:ph type="title"/>
          </p:nvPr>
        </p:nvSpPr>
        <p:spPr/>
        <p:txBody>
          <a:bodyPr/>
          <a:lstStyle/>
          <a:p>
            <a:r>
              <a:rPr lang="en-GB" dirty="0"/>
              <a:t>learn from each other</a:t>
            </a:r>
          </a:p>
        </p:txBody>
      </p:sp>
      <p:sp>
        <p:nvSpPr>
          <p:cNvPr id="7" name="Text Placeholder 6"/>
          <p:cNvSpPr>
            <a:spLocks noGrp="1"/>
          </p:cNvSpPr>
          <p:nvPr>
            <p:ph type="body" sz="quarter" idx="4294967295"/>
          </p:nvPr>
        </p:nvSpPr>
        <p:spPr>
          <a:xfrm>
            <a:off x="838200" y="2317525"/>
            <a:ext cx="3978275" cy="2877910"/>
          </a:xfrm>
        </p:spPr>
        <p:txBody>
          <a:bodyPr/>
          <a:lstStyle/>
          <a:p>
            <a:pPr marL="0" indent="0" algn="just">
              <a:buNone/>
            </a:pPr>
            <a:r>
              <a:rPr lang="en-GB" dirty="0"/>
              <a:t>Access to risk assessments prepared in a scientifically sound and transparent manner</a:t>
            </a:r>
          </a:p>
          <a:p>
            <a:pPr marL="0" indent="0" algn="just">
              <a:buNone/>
            </a:pPr>
            <a:r>
              <a:rPr lang="en-GB" dirty="0">
                <a:sym typeface="Wingdings" panose="05000000000000000000" pitchFamily="2" charset="2"/>
              </a:rPr>
              <a:t> science community and public discussion</a:t>
            </a:r>
            <a:endParaRPr lang="en-GB" dirty="0"/>
          </a:p>
        </p:txBody>
      </p:sp>
    </p:spTree>
    <p:extLst>
      <p:ext uri="{BB962C8B-B14F-4D97-AF65-F5344CB8AC3E}">
        <p14:creationId xmlns:p14="http://schemas.microsoft.com/office/powerpoint/2010/main" val="6799444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12"/>
          </p:nvPr>
        </p:nvSpPr>
        <p:spPr/>
        <p:txBody>
          <a:bodyPr/>
          <a:lstStyle/>
          <a:p>
            <a:pPr>
              <a:defRPr/>
            </a:pPr>
            <a:fld id="{86133261-F426-4E3C-B2AF-F6E5B7E61F25}" type="slidenum">
              <a:rPr lang="en-GB" smtClean="0"/>
              <a:pPr>
                <a:defRPr/>
              </a:pPr>
              <a:t>16</a:t>
            </a:fld>
            <a:endParaRPr lang="en-GB"/>
          </a:p>
        </p:txBody>
      </p:sp>
      <p:sp>
        <p:nvSpPr>
          <p:cNvPr id="4" name="TextBox 4">
            <a:extLst>
              <a:ext uri="{FF2B5EF4-FFF2-40B4-BE49-F238E27FC236}">
                <a16:creationId xmlns:a16="http://schemas.microsoft.com/office/drawing/2014/main" id="{1DE18CC4-DE36-AF4F-ADFD-C9C801BA7375}"/>
              </a:ext>
            </a:extLst>
          </p:cNvPr>
          <p:cNvSpPr txBox="1"/>
          <p:nvPr/>
        </p:nvSpPr>
        <p:spPr>
          <a:xfrm>
            <a:off x="1583266" y="2080286"/>
            <a:ext cx="8695267" cy="830997"/>
          </a:xfrm>
          <a:prstGeom prst="rect">
            <a:avLst/>
          </a:prstGeom>
          <a:noFill/>
        </p:spPr>
        <p:txBody>
          <a:bodyPr wrap="square" rtlCol="0">
            <a:spAutoFit/>
          </a:bodyPr>
          <a:lstStyle/>
          <a:p>
            <a:pPr algn="ctr"/>
            <a:r>
              <a:rPr lang="en-IE" sz="4800" dirty="0">
                <a:solidFill>
                  <a:srgbClr val="034EA2"/>
                </a:solidFill>
                <a:latin typeface="+mj-lt"/>
                <a:ea typeface="+mj-ea"/>
                <a:cs typeface="+mj-cs"/>
              </a:rPr>
              <a:t>Thank you for your attention </a:t>
            </a:r>
            <a:r>
              <a:rPr lang="en-IE" sz="4800" dirty="0">
                <a:solidFill>
                  <a:srgbClr val="034EA2"/>
                </a:solidFill>
                <a:latin typeface="+mj-lt"/>
                <a:ea typeface="+mj-ea"/>
                <a:cs typeface="+mj-cs"/>
                <a:sym typeface="Wingdings" panose="05000000000000000000" pitchFamily="2" charset="2"/>
              </a:rPr>
              <a:t> </a:t>
            </a:r>
            <a:endParaRPr lang="en-IE" sz="4800" dirty="0">
              <a:solidFill>
                <a:srgbClr val="034EA2"/>
              </a:solidFill>
              <a:latin typeface="+mj-lt"/>
              <a:ea typeface="+mj-ea"/>
              <a:cs typeface="+mj-cs"/>
            </a:endParaRPr>
          </a:p>
        </p:txBody>
      </p:sp>
      <p:sp>
        <p:nvSpPr>
          <p:cNvPr id="5" name="Rectangle 5">
            <a:extLst>
              <a:ext uri="{FF2B5EF4-FFF2-40B4-BE49-F238E27FC236}">
                <a16:creationId xmlns:a16="http://schemas.microsoft.com/office/drawing/2014/main" id="{4AABDC21-2000-D74B-9192-19B1DDCFAEBE}"/>
              </a:ext>
            </a:extLst>
          </p:cNvPr>
          <p:cNvSpPr/>
          <p:nvPr/>
        </p:nvSpPr>
        <p:spPr>
          <a:xfrm>
            <a:off x="3122587" y="3946718"/>
            <a:ext cx="5616624" cy="830997"/>
          </a:xfrm>
          <a:prstGeom prst="rect">
            <a:avLst/>
          </a:prstGeom>
        </p:spPr>
        <p:txBody>
          <a:bodyPr wrap="square">
            <a:spAutoFit/>
          </a:bodyPr>
          <a:lstStyle/>
          <a:p>
            <a:pPr algn="ctr"/>
            <a:r>
              <a:rPr lang="en-IE" sz="4800" i="1" dirty="0">
                <a:solidFill>
                  <a:srgbClr val="FF0000"/>
                </a:solidFill>
                <a:latin typeface="+mj-lt"/>
                <a:ea typeface="+mj-ea"/>
                <a:cs typeface="+mj-cs"/>
              </a:rPr>
              <a:t>Any questions?</a:t>
            </a:r>
          </a:p>
        </p:txBody>
      </p:sp>
    </p:spTree>
    <p:extLst>
      <p:ext uri="{BB962C8B-B14F-4D97-AF65-F5344CB8AC3E}">
        <p14:creationId xmlns:p14="http://schemas.microsoft.com/office/powerpoint/2010/main" val="20096125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 11">
            <a:extLst>
              <a:ext uri="{FF2B5EF4-FFF2-40B4-BE49-F238E27FC236}">
                <a16:creationId xmlns:a16="http://schemas.microsoft.com/office/drawing/2014/main" id="{F30C8E1C-24FF-9044-BB09-DC601078C0E0}"/>
              </a:ext>
            </a:extLst>
          </p:cNvPr>
          <p:cNvSpPr/>
          <p:nvPr/>
        </p:nvSpPr>
        <p:spPr>
          <a:xfrm>
            <a:off x="7837250" y="713188"/>
            <a:ext cx="1787657" cy="178765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p:cNvSpPr>
            <a:spLocks noGrp="1"/>
          </p:cNvSpPr>
          <p:nvPr>
            <p:ph type="subTitle" idx="1"/>
          </p:nvPr>
        </p:nvSpPr>
        <p:spPr>
          <a:xfrm>
            <a:off x="759575" y="5256108"/>
            <a:ext cx="8941016" cy="1243846"/>
          </a:xfrm>
        </p:spPr>
        <p:txBody>
          <a:bodyPr wrap="square" anchor="b" anchorCtr="0"/>
          <a:lstStyle/>
          <a:p>
            <a:r>
              <a:rPr lang="en-GB" sz="1050" b="1" dirty="0"/>
              <a:t>© European Union 2020</a:t>
            </a:r>
          </a:p>
          <a:p>
            <a:r>
              <a:rPr lang="en-GB" sz="1050" dirty="0"/>
              <a:t>Unless otherwise noted the reuse of this presentation is not authorised. For any use or reproduction of elements that are owned by the EU, permission may need to be sought directly from the respective right holders. All statements and references in this presentation come from the Training coordinator and tutors and do not represent the official position of the European Commission.</a:t>
            </a:r>
          </a:p>
        </p:txBody>
      </p:sp>
      <p:sp>
        <p:nvSpPr>
          <p:cNvPr id="6" name="Text Placeholder 7"/>
          <p:cNvSpPr txBox="1">
            <a:spLocks/>
          </p:cNvSpPr>
          <p:nvPr/>
        </p:nvSpPr>
        <p:spPr>
          <a:xfrm>
            <a:off x="830524" y="3535087"/>
            <a:ext cx="4669944" cy="1111348"/>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a:spcAft>
                <a:spcPts val="0"/>
              </a:spcAft>
              <a:buNone/>
            </a:pPr>
            <a:r>
              <a:rPr lang="fr-FR" sz="1600" b="0" i="0" u="none" strike="noStrike" baseline="0" dirty="0" err="1">
                <a:solidFill>
                  <a:srgbClr val="4D4D4D"/>
                </a:solidFill>
                <a:latin typeface="Arial" panose="020B0604020202020204" pitchFamily="34" charset="0"/>
              </a:rPr>
              <a:t>European</a:t>
            </a:r>
            <a:r>
              <a:rPr lang="fr-FR" sz="1600" b="0" i="0" u="none" strike="noStrike" baseline="0" dirty="0">
                <a:solidFill>
                  <a:srgbClr val="4D4D4D"/>
                </a:solidFill>
                <a:latin typeface="Arial" panose="020B0604020202020204" pitchFamily="34" charset="0"/>
              </a:rPr>
              <a:t> Commission</a:t>
            </a:r>
          </a:p>
          <a:p>
            <a:pPr marL="0" indent="0" algn="l">
              <a:spcAft>
                <a:spcPts val="0"/>
              </a:spcAft>
              <a:buNone/>
            </a:pPr>
            <a:r>
              <a:rPr lang="en-US" sz="1600" b="0" i="0" u="none" strike="noStrike" baseline="0" dirty="0">
                <a:solidFill>
                  <a:srgbClr val="4D4D4D"/>
                </a:solidFill>
                <a:latin typeface="Arial" panose="020B0604020202020204" pitchFamily="34" charset="0"/>
              </a:rPr>
              <a:t>European Health and Digital Executive Agency</a:t>
            </a:r>
          </a:p>
          <a:p>
            <a:pPr marL="0" indent="0" algn="l">
              <a:spcAft>
                <a:spcPts val="0"/>
              </a:spcAft>
              <a:buNone/>
            </a:pPr>
            <a:r>
              <a:rPr lang="fr-FR" sz="1600" b="0" i="0" u="none" strike="noStrike" baseline="0" dirty="0" err="1">
                <a:solidFill>
                  <a:srgbClr val="4D4D4D"/>
                </a:solidFill>
                <a:latin typeface="Arial" panose="020B0604020202020204" pitchFamily="34" charset="0"/>
              </a:rPr>
              <a:t>Covent</a:t>
            </a:r>
            <a:r>
              <a:rPr lang="fr-FR" sz="1600" b="0" i="0" u="none" strike="noStrike" baseline="0" dirty="0">
                <a:solidFill>
                  <a:srgbClr val="4D4D4D"/>
                </a:solidFill>
                <a:latin typeface="Arial" panose="020B0604020202020204" pitchFamily="34" charset="0"/>
              </a:rPr>
              <a:t> Garden Building</a:t>
            </a:r>
          </a:p>
          <a:p>
            <a:pPr marL="0" indent="0" algn="l">
              <a:spcAft>
                <a:spcPts val="0"/>
              </a:spcAft>
              <a:buNone/>
            </a:pPr>
            <a:r>
              <a:rPr lang="fr-FR" sz="1600" b="0" i="0" u="none" strike="noStrike" baseline="0" dirty="0">
                <a:solidFill>
                  <a:srgbClr val="4D4D4D"/>
                </a:solidFill>
                <a:latin typeface="Arial" panose="020B0604020202020204" pitchFamily="34" charset="0"/>
              </a:rPr>
              <a:t>Place Charles Rogier, 16</a:t>
            </a:r>
          </a:p>
          <a:p>
            <a:pPr marL="0" indent="0" algn="l">
              <a:spcAft>
                <a:spcPts val="0"/>
              </a:spcAft>
              <a:buNone/>
            </a:pPr>
            <a:r>
              <a:rPr lang="fr-FR" sz="1600" b="0" i="0" u="none" strike="noStrike" baseline="0" dirty="0">
                <a:solidFill>
                  <a:srgbClr val="4D4D4D"/>
                </a:solidFill>
                <a:latin typeface="Arial" panose="020B0604020202020204" pitchFamily="34" charset="0"/>
              </a:rPr>
              <a:t>B-1210 Brussels - </a:t>
            </a:r>
            <a:r>
              <a:rPr lang="fr-FR" sz="1600" b="0" i="0" u="none" strike="noStrike" baseline="0" dirty="0" err="1">
                <a:solidFill>
                  <a:srgbClr val="4D4D4D"/>
                </a:solidFill>
                <a:latin typeface="Arial" panose="020B0604020202020204" pitchFamily="34" charset="0"/>
              </a:rPr>
              <a:t>Belgium</a:t>
            </a:r>
            <a:endParaRPr lang="en-GB" sz="1400" dirty="0"/>
          </a:p>
        </p:txBody>
      </p:sp>
      <p:sp>
        <p:nvSpPr>
          <p:cNvPr id="7" name="Text Placeholder 7"/>
          <p:cNvSpPr txBox="1">
            <a:spLocks/>
          </p:cNvSpPr>
          <p:nvPr/>
        </p:nvSpPr>
        <p:spPr>
          <a:xfrm flipH="1">
            <a:off x="6485205" y="3546499"/>
            <a:ext cx="5176910" cy="983298"/>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endParaRPr lang="en-GB" sz="1600" dirty="0"/>
          </a:p>
        </p:txBody>
      </p:sp>
      <p:sp>
        <p:nvSpPr>
          <p:cNvPr id="8" name="Text Placeholder 7"/>
          <p:cNvSpPr txBox="1">
            <a:spLocks/>
          </p:cNvSpPr>
          <p:nvPr/>
        </p:nvSpPr>
        <p:spPr>
          <a:xfrm flipH="1">
            <a:off x="6485205" y="3535087"/>
            <a:ext cx="5581104" cy="2198169"/>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None/>
            </a:pPr>
            <a:r>
              <a:rPr lang="en-US" sz="1400" dirty="0"/>
              <a:t>Contractor contact details: </a:t>
            </a:r>
          </a:p>
          <a:p>
            <a:pPr marL="0" indent="0">
              <a:spcAft>
                <a:spcPts val="1200"/>
              </a:spcAft>
              <a:buNone/>
            </a:pPr>
            <a:r>
              <a:rPr lang="en-US" sz="1400" dirty="0"/>
              <a:t>Name:</a:t>
            </a:r>
            <a:r>
              <a:rPr lang="en-US" sz="1400" b="1" dirty="0"/>
              <a:t> OPERA (in consortium with NSF </a:t>
            </a:r>
            <a:r>
              <a:rPr lang="en-US" sz="1400" b="1" dirty="0" err="1"/>
              <a:t>Euroconsultants</a:t>
            </a:r>
            <a:r>
              <a:rPr lang="en-US" sz="1400" b="1" dirty="0"/>
              <a:t>)</a:t>
            </a:r>
          </a:p>
          <a:p>
            <a:pPr marL="0" indent="0">
              <a:spcAft>
                <a:spcPts val="1200"/>
              </a:spcAft>
              <a:buNone/>
            </a:pPr>
            <a:r>
              <a:rPr lang="en-US" sz="1400" dirty="0"/>
              <a:t>Address : </a:t>
            </a:r>
            <a:r>
              <a:rPr lang="it-IT" sz="1400" b="1" dirty="0"/>
              <a:t>Viale Parioli 96 - 00197 Roma - </a:t>
            </a:r>
            <a:r>
              <a:rPr lang="it-IT" sz="1400" b="1" dirty="0" err="1"/>
              <a:t>Italy</a:t>
            </a:r>
            <a:endParaRPr lang="it-IT" sz="1400" b="1" dirty="0"/>
          </a:p>
          <a:p>
            <a:pPr marL="0" indent="0">
              <a:spcAft>
                <a:spcPts val="1200"/>
              </a:spcAft>
              <a:buNone/>
            </a:pPr>
            <a:r>
              <a:rPr lang="en-US" sz="1400" dirty="0"/>
              <a:t>Phone: </a:t>
            </a:r>
            <a:r>
              <a:rPr lang="it-IT" sz="1400" b="1" dirty="0"/>
              <a:t>Tel/Fax +39.06.8080111 </a:t>
            </a:r>
          </a:p>
          <a:p>
            <a:pPr marL="0" indent="0">
              <a:spcAft>
                <a:spcPts val="1200"/>
              </a:spcAft>
              <a:buNone/>
            </a:pPr>
            <a:r>
              <a:rPr lang="en-US" sz="1400" dirty="0"/>
              <a:t>Email: </a:t>
            </a:r>
            <a:r>
              <a:rPr lang="it-IT" sz="1400" b="1" dirty="0">
                <a:hlinkClick r:id="rId3"/>
              </a:rPr>
              <a:t>20189605riskassessment@btsftraining.com</a:t>
            </a:r>
            <a:r>
              <a:rPr lang="it-IT" sz="1400" b="1" dirty="0"/>
              <a:t>   </a:t>
            </a:r>
          </a:p>
          <a:p>
            <a:pPr marL="0" indent="0">
              <a:spcAft>
                <a:spcPts val="1200"/>
              </a:spcAft>
              <a:buNone/>
            </a:pPr>
            <a:r>
              <a:rPr lang="en-US" sz="1400" dirty="0"/>
              <a:t>Website: </a:t>
            </a:r>
            <a:r>
              <a:rPr lang="it-IT" sz="1400" b="1" dirty="0">
                <a:hlinkClick r:id="rId4"/>
              </a:rPr>
              <a:t>www.opera-italy.eu</a:t>
            </a:r>
            <a:endParaRPr lang="it-IT" sz="1400" b="1" dirty="0"/>
          </a:p>
          <a:p>
            <a:pPr marL="0" indent="0">
              <a:spcAft>
                <a:spcPts val="0"/>
              </a:spcAft>
              <a:buNone/>
              <a:defRPr/>
            </a:pPr>
            <a:endParaRPr lang="it-IT" sz="1400" dirty="0">
              <a:sym typeface="Helvetica" charset="0"/>
            </a:endParaRPr>
          </a:p>
        </p:txBody>
      </p:sp>
      <p:pic>
        <p:nvPicPr>
          <p:cNvPr id="3074" name="Picture 2">
            <a:extLst>
              <a:ext uri="{FF2B5EF4-FFF2-40B4-BE49-F238E27FC236}">
                <a16:creationId xmlns:a16="http://schemas.microsoft.com/office/drawing/2014/main" id="{F8A33FF2-4334-F1FD-8FA6-A5F450BCE25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11234" y="1301265"/>
            <a:ext cx="1537887" cy="6155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34437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6485206" y="2939702"/>
            <a:ext cx="5706794" cy="26875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4"/>
          <p:cNvSpPr>
            <a:spLocks noGrp="1"/>
          </p:cNvSpPr>
          <p:nvPr>
            <p:ph idx="1"/>
          </p:nvPr>
        </p:nvSpPr>
        <p:spPr>
          <a:xfrm>
            <a:off x="6270177" y="4714827"/>
            <a:ext cx="3617290" cy="361995"/>
          </a:xfrm>
        </p:spPr>
        <p:txBody>
          <a:bodyPr/>
          <a:lstStyle/>
          <a:p>
            <a:pPr marL="0" indent="0">
              <a:buNone/>
            </a:pPr>
            <a:r>
              <a:rPr lang="en-IE" sz="1600" dirty="0">
                <a:hlinkClick r:id="rId3"/>
              </a:rPr>
              <a:t>EU Spotify</a:t>
            </a:r>
            <a:endParaRPr lang="en-GB" sz="1600" dirty="0"/>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722" y="1630238"/>
            <a:ext cx="684199" cy="750146"/>
          </a:xfrm>
          <a:prstGeom prst="rect">
            <a:avLst/>
          </a:prstGeom>
        </p:spPr>
      </p:pic>
      <p:sp>
        <p:nvSpPr>
          <p:cNvPr id="2" name="Rectangle 1"/>
          <p:cNvSpPr/>
          <p:nvPr/>
        </p:nvSpPr>
        <p:spPr>
          <a:xfrm>
            <a:off x="1819504" y="1774881"/>
            <a:ext cx="1439818" cy="338554"/>
          </a:xfrm>
          <a:prstGeom prst="rect">
            <a:avLst/>
          </a:prstGeom>
        </p:spPr>
        <p:txBody>
          <a:bodyPr wrap="none">
            <a:spAutoFit/>
          </a:bodyPr>
          <a:lstStyle/>
          <a:p>
            <a:r>
              <a:rPr lang="en-GB" sz="1600" dirty="0">
                <a:hlinkClick r:id="rId5"/>
              </a:rPr>
              <a:t>ec.europa.eu/</a:t>
            </a:r>
            <a:endParaRPr lang="en-IE" sz="1200" dirty="0"/>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722" y="2635213"/>
            <a:ext cx="684199" cy="750146"/>
          </a:xfrm>
          <a:prstGeom prst="rect">
            <a:avLst/>
          </a:prstGeom>
        </p:spPr>
      </p:pic>
      <p:sp>
        <p:nvSpPr>
          <p:cNvPr id="7" name="Rectangle 6"/>
          <p:cNvSpPr/>
          <p:nvPr/>
        </p:nvSpPr>
        <p:spPr>
          <a:xfrm>
            <a:off x="1819504" y="2841009"/>
            <a:ext cx="1165704" cy="338554"/>
          </a:xfrm>
          <a:prstGeom prst="rect">
            <a:avLst/>
          </a:prstGeom>
        </p:spPr>
        <p:txBody>
          <a:bodyPr wrap="none">
            <a:spAutoFit/>
          </a:bodyPr>
          <a:lstStyle/>
          <a:p>
            <a:r>
              <a:rPr lang="en-GB" sz="1600" dirty="0">
                <a:hlinkClick r:id="rId6"/>
              </a:rPr>
              <a:t>europa.eu/</a:t>
            </a:r>
            <a:endParaRPr lang="en-GB" sz="1600" dirty="0"/>
          </a:p>
        </p:txBody>
      </p:sp>
      <p:pic>
        <p:nvPicPr>
          <p:cNvPr id="8" name="Pictur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70722" y="3587900"/>
            <a:ext cx="640631" cy="702230"/>
          </a:xfrm>
          <a:prstGeom prst="rect">
            <a:avLst/>
          </a:prstGeom>
        </p:spPr>
      </p:pic>
      <p:sp>
        <p:nvSpPr>
          <p:cNvPr id="9" name="Rectangle 8"/>
          <p:cNvSpPr/>
          <p:nvPr/>
        </p:nvSpPr>
        <p:spPr>
          <a:xfrm>
            <a:off x="1819504" y="3736212"/>
            <a:ext cx="1975221" cy="338554"/>
          </a:xfrm>
          <a:prstGeom prst="rect">
            <a:avLst/>
          </a:prstGeom>
        </p:spPr>
        <p:txBody>
          <a:bodyPr wrap="none">
            <a:spAutoFit/>
          </a:bodyPr>
          <a:lstStyle/>
          <a:p>
            <a:r>
              <a:rPr lang="en-IE" sz="1600" dirty="0">
                <a:hlinkClick r:id="rId8"/>
              </a:rPr>
              <a:t>@</a:t>
            </a:r>
            <a:r>
              <a:rPr lang="en-IE" sz="1600" dirty="0" err="1">
                <a:hlinkClick r:id="rId8"/>
              </a:rPr>
              <a:t>EU_Commission</a:t>
            </a:r>
            <a:r>
              <a:rPr lang="en-IE" sz="1600" dirty="0">
                <a:hlinkClick r:id="rId8"/>
              </a:rPr>
              <a:t> </a:t>
            </a:r>
            <a:endParaRPr lang="en-GB" sz="1200" dirty="0"/>
          </a:p>
        </p:txBody>
      </p:sp>
      <p:sp>
        <p:nvSpPr>
          <p:cNvPr id="10" name="Rectangle 9"/>
          <p:cNvSpPr/>
          <p:nvPr/>
        </p:nvSpPr>
        <p:spPr>
          <a:xfrm>
            <a:off x="1819504" y="4710652"/>
            <a:ext cx="6096000" cy="338554"/>
          </a:xfrm>
          <a:prstGeom prst="rect">
            <a:avLst/>
          </a:prstGeom>
        </p:spPr>
        <p:txBody>
          <a:bodyPr>
            <a:spAutoFit/>
          </a:bodyPr>
          <a:lstStyle/>
          <a:p>
            <a:r>
              <a:rPr lang="en-IE" sz="1600" dirty="0">
                <a:hlinkClick r:id="rId9"/>
              </a:rPr>
              <a:t>@</a:t>
            </a:r>
            <a:r>
              <a:rPr lang="en-IE" sz="1600" dirty="0" err="1">
                <a:hlinkClick r:id="rId9"/>
              </a:rPr>
              <a:t>EuropeanCommission</a:t>
            </a:r>
            <a:r>
              <a:rPr lang="en-IE" sz="1600" dirty="0">
                <a:hlinkClick r:id="rId9"/>
              </a:rPr>
              <a:t> </a:t>
            </a:r>
            <a:endParaRPr lang="en-GB" sz="1200" dirty="0"/>
          </a:p>
        </p:txBody>
      </p:sp>
      <p:pic>
        <p:nvPicPr>
          <p:cNvPr id="11" name="Picture 1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80922" y="4538287"/>
            <a:ext cx="620230" cy="681506"/>
          </a:xfrm>
          <a:prstGeom prst="rect">
            <a:avLst/>
          </a:prstGeom>
        </p:spPr>
      </p:pic>
      <p:sp>
        <p:nvSpPr>
          <p:cNvPr id="12" name="Rectangle 11"/>
          <p:cNvSpPr/>
          <p:nvPr/>
        </p:nvSpPr>
        <p:spPr>
          <a:xfrm>
            <a:off x="1819504" y="5661644"/>
            <a:ext cx="6096000" cy="338554"/>
          </a:xfrm>
          <a:prstGeom prst="rect">
            <a:avLst/>
          </a:prstGeom>
        </p:spPr>
        <p:txBody>
          <a:bodyPr>
            <a:spAutoFit/>
          </a:bodyPr>
          <a:lstStyle/>
          <a:p>
            <a:r>
              <a:rPr lang="en-IE" sz="1600" dirty="0">
                <a:hlinkClick r:id="rId11"/>
              </a:rPr>
              <a:t>European Commission</a:t>
            </a:r>
            <a:endParaRPr lang="en-GB" sz="1200" dirty="0">
              <a:hlinkClick r:id="rId11"/>
            </a:endParaRPr>
          </a:p>
        </p:txBody>
      </p:sp>
      <p:pic>
        <p:nvPicPr>
          <p:cNvPr id="13" name="Picture 12"/>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980922" y="5491270"/>
            <a:ext cx="620230" cy="681506"/>
          </a:xfrm>
          <a:prstGeom prst="rect">
            <a:avLst/>
          </a:prstGeom>
        </p:spPr>
      </p:pic>
      <p:pic>
        <p:nvPicPr>
          <p:cNvPr id="14" name="Picture 13"/>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363060" y="1661642"/>
            <a:ext cx="647562" cy="711537"/>
          </a:xfrm>
          <a:prstGeom prst="rect">
            <a:avLst/>
          </a:prstGeom>
        </p:spPr>
      </p:pic>
      <p:sp>
        <p:nvSpPr>
          <p:cNvPr id="15" name="Rectangle 14"/>
          <p:cNvSpPr/>
          <p:nvPr/>
        </p:nvSpPr>
        <p:spPr>
          <a:xfrm>
            <a:off x="6156397" y="1792054"/>
            <a:ext cx="3798073" cy="338554"/>
          </a:xfrm>
          <a:prstGeom prst="rect">
            <a:avLst/>
          </a:prstGeom>
        </p:spPr>
        <p:txBody>
          <a:bodyPr wrap="square">
            <a:spAutoFit/>
          </a:bodyPr>
          <a:lstStyle/>
          <a:p>
            <a:r>
              <a:rPr lang="en-IE" sz="1600" dirty="0">
                <a:hlinkClick r:id="rId14"/>
              </a:rPr>
              <a:t>europeancommission</a:t>
            </a:r>
            <a:r>
              <a:rPr lang="en-IE" sz="1600" dirty="0"/>
              <a:t> </a:t>
            </a:r>
            <a:endParaRPr lang="en-GB" sz="1200" dirty="0"/>
          </a:p>
        </p:txBody>
      </p:sp>
      <p:pic>
        <p:nvPicPr>
          <p:cNvPr id="16" name="Picture 15"/>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5402348" y="2611751"/>
            <a:ext cx="568985" cy="623695"/>
          </a:xfrm>
          <a:prstGeom prst="rect">
            <a:avLst/>
          </a:prstGeom>
        </p:spPr>
      </p:pic>
      <p:sp>
        <p:nvSpPr>
          <p:cNvPr id="17" name="Rectangle 16">
            <a:hlinkClick r:id="rId16"/>
          </p:cNvPr>
          <p:cNvSpPr/>
          <p:nvPr/>
        </p:nvSpPr>
        <p:spPr>
          <a:xfrm>
            <a:off x="6156397" y="2749321"/>
            <a:ext cx="2465740" cy="338554"/>
          </a:xfrm>
          <a:prstGeom prst="rect">
            <a:avLst/>
          </a:prstGeom>
        </p:spPr>
        <p:txBody>
          <a:bodyPr wrap="none">
            <a:spAutoFit/>
          </a:bodyPr>
          <a:lstStyle/>
          <a:p>
            <a:r>
              <a:rPr lang="en-GB" sz="1600" dirty="0">
                <a:hlinkClick r:id="rId16"/>
              </a:rPr>
              <a:t>@</a:t>
            </a:r>
            <a:r>
              <a:rPr lang="en-GB" sz="1600" dirty="0" err="1">
                <a:hlinkClick r:id="rId16"/>
              </a:rPr>
              <a:t>EuropeanCommission</a:t>
            </a:r>
            <a:endParaRPr lang="en-GB" sz="1200" dirty="0"/>
          </a:p>
        </p:txBody>
      </p:sp>
      <p:sp>
        <p:nvSpPr>
          <p:cNvPr id="18" name="Rectangle 17"/>
          <p:cNvSpPr/>
          <p:nvPr/>
        </p:nvSpPr>
        <p:spPr>
          <a:xfrm>
            <a:off x="6270177" y="3733427"/>
            <a:ext cx="927242" cy="338554"/>
          </a:xfrm>
          <a:prstGeom prst="rect">
            <a:avLst/>
          </a:prstGeom>
        </p:spPr>
        <p:txBody>
          <a:bodyPr wrap="none">
            <a:spAutoFit/>
          </a:bodyPr>
          <a:lstStyle/>
          <a:p>
            <a:r>
              <a:rPr lang="en-IE" sz="1600" dirty="0">
                <a:hlinkClick r:id="rId17"/>
              </a:rPr>
              <a:t>EUTube</a:t>
            </a:r>
            <a:endParaRPr lang="en-IE" sz="1200" dirty="0"/>
          </a:p>
        </p:txBody>
      </p:sp>
      <p:pic>
        <p:nvPicPr>
          <p:cNvPr id="19" name="Picture 18"/>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5399823" y="3542487"/>
            <a:ext cx="660728" cy="726004"/>
          </a:xfrm>
          <a:prstGeom prst="rect">
            <a:avLst/>
          </a:prstGeom>
        </p:spPr>
      </p:pic>
      <p:pic>
        <p:nvPicPr>
          <p:cNvPr id="20" name="Picture 19"/>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5381661" y="4514763"/>
            <a:ext cx="695271" cy="762124"/>
          </a:xfrm>
          <a:prstGeom prst="rect">
            <a:avLst/>
          </a:prstGeom>
        </p:spPr>
      </p:pic>
      <p:sp>
        <p:nvSpPr>
          <p:cNvPr id="21" name="Title 20"/>
          <p:cNvSpPr>
            <a:spLocks noGrp="1"/>
          </p:cNvSpPr>
          <p:nvPr>
            <p:ph type="title"/>
          </p:nvPr>
        </p:nvSpPr>
        <p:spPr/>
        <p:txBody>
          <a:bodyPr/>
          <a:lstStyle/>
          <a:p>
            <a:r>
              <a:rPr lang="en-US" dirty="0"/>
              <a:t>Keep in touch</a:t>
            </a:r>
          </a:p>
        </p:txBody>
      </p:sp>
    </p:spTree>
    <p:extLst>
      <p:ext uri="{BB962C8B-B14F-4D97-AF65-F5344CB8AC3E}">
        <p14:creationId xmlns:p14="http://schemas.microsoft.com/office/powerpoint/2010/main" val="12446399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Wolkenförmige Legende 6"/>
          <p:cNvSpPr/>
          <p:nvPr/>
        </p:nvSpPr>
        <p:spPr>
          <a:xfrm>
            <a:off x="6364941" y="1268760"/>
            <a:ext cx="4298586" cy="1836858"/>
          </a:xfrm>
          <a:prstGeom prst="cloudCallout">
            <a:avLst/>
          </a:prstGeom>
          <a:solidFill>
            <a:schemeClr val="accent6">
              <a:lumMod val="20000"/>
              <a:lumOff val="80000"/>
            </a:schemeClr>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r>
              <a:rPr lang="de-DE" dirty="0" err="1">
                <a:solidFill>
                  <a:srgbClr val="0F5494"/>
                </a:solidFill>
              </a:rPr>
              <a:t>protection</a:t>
            </a:r>
            <a:r>
              <a:rPr lang="de-DE" dirty="0">
                <a:solidFill>
                  <a:srgbClr val="0F5494"/>
                </a:solidFill>
              </a:rPr>
              <a:t> </a:t>
            </a:r>
            <a:r>
              <a:rPr lang="de-DE" dirty="0" err="1">
                <a:solidFill>
                  <a:srgbClr val="0F5494"/>
                </a:solidFill>
              </a:rPr>
              <a:t>goals</a:t>
            </a:r>
            <a:r>
              <a:rPr lang="de-DE" dirty="0">
                <a:solidFill>
                  <a:srgbClr val="0F5494"/>
                </a:solidFill>
              </a:rPr>
              <a:t>, </a:t>
            </a:r>
            <a:r>
              <a:rPr lang="de-DE" dirty="0" err="1">
                <a:solidFill>
                  <a:srgbClr val="0F5494"/>
                </a:solidFill>
              </a:rPr>
              <a:t>implementation</a:t>
            </a:r>
            <a:r>
              <a:rPr lang="de-DE" dirty="0">
                <a:solidFill>
                  <a:srgbClr val="0F5494"/>
                </a:solidFill>
              </a:rPr>
              <a:t> </a:t>
            </a:r>
            <a:r>
              <a:rPr lang="de-DE" dirty="0" err="1">
                <a:solidFill>
                  <a:srgbClr val="0F5494"/>
                </a:solidFill>
              </a:rPr>
              <a:t>of</a:t>
            </a:r>
            <a:r>
              <a:rPr lang="de-DE" dirty="0">
                <a:solidFill>
                  <a:srgbClr val="0F5494"/>
                </a:solidFill>
              </a:rPr>
              <a:t> ERA</a:t>
            </a:r>
            <a:endParaRPr lang="de-DE" dirty="0"/>
          </a:p>
        </p:txBody>
      </p:sp>
      <p:sp>
        <p:nvSpPr>
          <p:cNvPr id="3" name="Slide Number Placeholder 2"/>
          <p:cNvSpPr>
            <a:spLocks noGrp="1"/>
          </p:cNvSpPr>
          <p:nvPr>
            <p:ph type="sldNum" sz="quarter" idx="12"/>
          </p:nvPr>
        </p:nvSpPr>
        <p:spPr/>
        <p:txBody>
          <a:bodyPr/>
          <a:lstStyle/>
          <a:p>
            <a:pPr>
              <a:defRPr/>
            </a:pPr>
            <a:fld id="{86133261-F426-4E3C-B2AF-F6E5B7E61F25}" type="slidenum">
              <a:rPr lang="en-GB" smtClean="0"/>
              <a:pPr>
                <a:defRPr/>
              </a:pPr>
              <a:t>2</a:t>
            </a:fld>
            <a:endParaRPr lang="en-GB"/>
          </a:p>
        </p:txBody>
      </p:sp>
      <p:sp>
        <p:nvSpPr>
          <p:cNvPr id="2" name="Textplatzhalter 1"/>
          <p:cNvSpPr>
            <a:spLocks noGrp="1"/>
          </p:cNvSpPr>
          <p:nvPr>
            <p:ph type="body" sz="quarter" idx="4294967295"/>
          </p:nvPr>
        </p:nvSpPr>
        <p:spPr>
          <a:xfrm>
            <a:off x="838200" y="2043266"/>
            <a:ext cx="4892675" cy="3600450"/>
          </a:xfrm>
        </p:spPr>
        <p:txBody>
          <a:bodyPr/>
          <a:lstStyle/>
          <a:p>
            <a:pPr marL="0" indent="0">
              <a:buNone/>
            </a:pPr>
            <a:r>
              <a:rPr lang="en-GB" dirty="0"/>
              <a:t>… focus within topic 4: “ERA: selected aspects”?</a:t>
            </a:r>
          </a:p>
          <a:p>
            <a:endParaRPr lang="de-DE" sz="1800" dirty="0"/>
          </a:p>
          <a:p>
            <a:pPr marL="0" indent="0">
              <a:buNone/>
            </a:pPr>
            <a:r>
              <a:rPr lang="en-GB" b="1" dirty="0"/>
              <a:t>Learning from each other</a:t>
            </a:r>
            <a:endParaRPr lang="de-DE" dirty="0"/>
          </a:p>
          <a:p>
            <a:pPr marL="0" indent="0">
              <a:buNone/>
            </a:pPr>
            <a:r>
              <a:rPr lang="en-GB" sz="2000" dirty="0"/>
              <a:t>… links to previous topics?</a:t>
            </a:r>
            <a:endParaRPr lang="de-DE" sz="2000" dirty="0"/>
          </a:p>
          <a:p>
            <a:pPr marL="0" indent="0">
              <a:buNone/>
            </a:pPr>
            <a:r>
              <a:rPr lang="en-GB" sz="2000" dirty="0"/>
              <a:t>-  ERA as described in Directive 2001/18/EC</a:t>
            </a:r>
          </a:p>
          <a:p>
            <a:pPr marL="0" indent="0">
              <a:buNone/>
            </a:pPr>
            <a:r>
              <a:rPr lang="en-GB" sz="2000" dirty="0"/>
              <a:t>- EFSA ERA Guidance</a:t>
            </a:r>
            <a:endParaRPr lang="de-DE" sz="2000" dirty="0"/>
          </a:p>
        </p:txBody>
      </p:sp>
      <p:sp>
        <p:nvSpPr>
          <p:cNvPr id="8" name="Textfeld 7"/>
          <p:cNvSpPr txBox="1"/>
          <p:nvPr/>
        </p:nvSpPr>
        <p:spPr>
          <a:xfrm>
            <a:off x="7680177" y="5811475"/>
            <a:ext cx="1255472" cy="400110"/>
          </a:xfrm>
          <a:prstGeom prst="rect">
            <a:avLst/>
          </a:prstGeom>
          <a:noFill/>
        </p:spPr>
        <p:txBody>
          <a:bodyPr wrap="none" rtlCol="0">
            <a:spAutoFit/>
          </a:bodyPr>
          <a:lstStyle/>
          <a:p>
            <a:r>
              <a:rPr lang="de-DE" sz="2000" dirty="0" err="1">
                <a:solidFill>
                  <a:srgbClr val="0F5494"/>
                </a:solidFill>
              </a:rPr>
              <a:t>decisions</a:t>
            </a:r>
            <a:endParaRPr lang="de-DE" sz="2000" dirty="0">
              <a:solidFill>
                <a:srgbClr val="0F5494"/>
              </a:solidFill>
            </a:endParaRPr>
          </a:p>
        </p:txBody>
      </p:sp>
      <p:sp>
        <p:nvSpPr>
          <p:cNvPr id="10" name="Wolkenförmige Legende 9"/>
          <p:cNvSpPr/>
          <p:nvPr/>
        </p:nvSpPr>
        <p:spPr>
          <a:xfrm flipH="1">
            <a:off x="6700880" y="3998446"/>
            <a:ext cx="3893907" cy="1645270"/>
          </a:xfrm>
          <a:prstGeom prst="cloudCallout">
            <a:avLst/>
          </a:prstGeom>
          <a:solidFill>
            <a:schemeClr val="accent6">
              <a:lumMod val="20000"/>
              <a:lumOff val="80000"/>
            </a:schemeClr>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de-DE" dirty="0" err="1">
                <a:solidFill>
                  <a:srgbClr val="0F5494"/>
                </a:solidFill>
                <a:sym typeface="Wingdings" panose="05000000000000000000" pitchFamily="2" charset="2"/>
              </a:rPr>
              <a:t>policy</a:t>
            </a:r>
            <a:r>
              <a:rPr lang="de-DE" dirty="0">
                <a:solidFill>
                  <a:srgbClr val="0F5494"/>
                </a:solidFill>
                <a:sym typeface="Wingdings" panose="05000000000000000000" pitchFamily="2" charset="2"/>
              </a:rPr>
              <a:t> </a:t>
            </a:r>
            <a:r>
              <a:rPr lang="de-DE" dirty="0" err="1">
                <a:solidFill>
                  <a:srgbClr val="0F5494"/>
                </a:solidFill>
                <a:sym typeface="Wingdings" panose="05000000000000000000" pitchFamily="2" charset="2"/>
              </a:rPr>
              <a:t>guides</a:t>
            </a:r>
            <a:r>
              <a:rPr lang="de-DE" dirty="0">
                <a:solidFill>
                  <a:srgbClr val="0F5494"/>
                </a:solidFill>
                <a:sym typeface="Wingdings" panose="05000000000000000000" pitchFamily="2" charset="2"/>
              </a:rPr>
              <a:t>: </a:t>
            </a:r>
            <a:r>
              <a:rPr lang="de-DE" dirty="0" err="1">
                <a:solidFill>
                  <a:srgbClr val="0F5494"/>
                </a:solidFill>
                <a:sym typeface="Wingdings" panose="05000000000000000000" pitchFamily="2" charset="2"/>
              </a:rPr>
              <a:t>accepted</a:t>
            </a:r>
            <a:r>
              <a:rPr lang="de-DE" dirty="0">
                <a:solidFill>
                  <a:srgbClr val="0F5494"/>
                </a:solidFill>
                <a:sym typeface="Wingdings" panose="05000000000000000000" pitchFamily="2" charset="2"/>
              </a:rPr>
              <a:t> </a:t>
            </a:r>
            <a:r>
              <a:rPr lang="de-DE" dirty="0" err="1">
                <a:solidFill>
                  <a:srgbClr val="0F5494"/>
                </a:solidFill>
                <a:sym typeface="Wingdings" panose="05000000000000000000" pitchFamily="2" charset="2"/>
              </a:rPr>
              <a:t>risk</a:t>
            </a:r>
            <a:r>
              <a:rPr lang="de-DE" dirty="0">
                <a:solidFill>
                  <a:srgbClr val="0F5494"/>
                </a:solidFill>
                <a:sym typeface="Wingdings" panose="05000000000000000000" pitchFamily="2" charset="2"/>
              </a:rPr>
              <a:t> / </a:t>
            </a:r>
            <a:r>
              <a:rPr lang="de-DE" dirty="0" err="1">
                <a:solidFill>
                  <a:srgbClr val="0F5494"/>
                </a:solidFill>
                <a:sym typeface="Wingdings" panose="05000000000000000000" pitchFamily="2" charset="2"/>
              </a:rPr>
              <a:t>tolerated</a:t>
            </a:r>
            <a:r>
              <a:rPr lang="de-DE" dirty="0">
                <a:solidFill>
                  <a:srgbClr val="0F5494"/>
                </a:solidFill>
                <a:sym typeface="Wingdings" panose="05000000000000000000" pitchFamily="2" charset="2"/>
              </a:rPr>
              <a:t> </a:t>
            </a:r>
            <a:r>
              <a:rPr lang="de-DE" dirty="0" err="1">
                <a:solidFill>
                  <a:srgbClr val="0F5494"/>
                </a:solidFill>
                <a:sym typeface="Wingdings" panose="05000000000000000000" pitchFamily="2" charset="2"/>
              </a:rPr>
              <a:t>costs</a:t>
            </a:r>
            <a:endParaRPr lang="de-DE" dirty="0"/>
          </a:p>
        </p:txBody>
      </p:sp>
      <p:sp>
        <p:nvSpPr>
          <p:cNvPr id="11" name="Textfeld 10"/>
          <p:cNvSpPr txBox="1"/>
          <p:nvPr/>
        </p:nvSpPr>
        <p:spPr>
          <a:xfrm>
            <a:off x="6888089" y="3286022"/>
            <a:ext cx="1556836" cy="461665"/>
          </a:xfrm>
          <a:prstGeom prst="rect">
            <a:avLst/>
          </a:prstGeom>
          <a:noFill/>
        </p:spPr>
        <p:txBody>
          <a:bodyPr wrap="none" rtlCol="0">
            <a:spAutoFit/>
          </a:bodyPr>
          <a:lstStyle/>
          <a:p>
            <a:r>
              <a:rPr lang="de-DE" sz="2400" dirty="0" err="1">
                <a:solidFill>
                  <a:srgbClr val="0F5494"/>
                </a:solidFill>
              </a:rPr>
              <a:t>legislation</a:t>
            </a:r>
            <a:endParaRPr lang="de-DE" sz="2400" dirty="0">
              <a:solidFill>
                <a:srgbClr val="0F5494"/>
              </a:solidFill>
            </a:endParaRPr>
          </a:p>
        </p:txBody>
      </p:sp>
    </p:spTree>
    <p:extLst>
      <p:ext uri="{BB962C8B-B14F-4D97-AF65-F5344CB8AC3E}">
        <p14:creationId xmlns:p14="http://schemas.microsoft.com/office/powerpoint/2010/main" val="22579325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pPr>
                <a:defRPr/>
              </a:pPr>
              <a:t>3</a:t>
            </a:fld>
            <a:endParaRPr lang="en-GB"/>
          </a:p>
        </p:txBody>
      </p:sp>
      <p:sp>
        <p:nvSpPr>
          <p:cNvPr id="6" name="Title 5"/>
          <p:cNvSpPr>
            <a:spLocks noGrp="1"/>
          </p:cNvSpPr>
          <p:nvPr>
            <p:ph type="title"/>
          </p:nvPr>
        </p:nvSpPr>
        <p:spPr>
          <a:xfrm>
            <a:off x="2576887" y="419949"/>
            <a:ext cx="8457372" cy="782357"/>
          </a:xfrm>
        </p:spPr>
        <p:txBody>
          <a:bodyPr/>
          <a:lstStyle/>
          <a:p>
            <a:pPr algn="r"/>
            <a:r>
              <a:rPr lang="en-GB" dirty="0"/>
              <a:t>GMO legislation around the world</a:t>
            </a:r>
          </a:p>
        </p:txBody>
      </p:sp>
      <p:sp>
        <p:nvSpPr>
          <p:cNvPr id="4" name="Textplatzhalter 1"/>
          <p:cNvSpPr>
            <a:spLocks noGrp="1"/>
          </p:cNvSpPr>
          <p:nvPr>
            <p:ph type="body" sz="quarter" idx="4294967295"/>
          </p:nvPr>
        </p:nvSpPr>
        <p:spPr>
          <a:xfrm>
            <a:off x="303944" y="2575663"/>
            <a:ext cx="8404627" cy="3862388"/>
          </a:xfrm>
          <a:prstGeom prst="rect">
            <a:avLst/>
          </a:prstGeom>
        </p:spPr>
        <p:txBody>
          <a:bodyPr/>
          <a:lstStyle/>
          <a:p>
            <a:pPr marL="0" indent="0">
              <a:buNone/>
            </a:pPr>
            <a:r>
              <a:rPr lang="en-GB" sz="2000" i="0" dirty="0">
                <a:solidFill>
                  <a:schemeClr val="tx1"/>
                </a:solidFill>
              </a:rPr>
              <a:t>Is there a regulation in force?</a:t>
            </a:r>
            <a:r>
              <a:rPr lang="de-DE" sz="2000" dirty="0"/>
              <a:t>     </a:t>
            </a:r>
            <a:r>
              <a:rPr lang="en-GB" sz="2000" i="0" dirty="0">
                <a:solidFill>
                  <a:schemeClr val="tx1"/>
                </a:solidFill>
              </a:rPr>
              <a:t>If there is …                       </a:t>
            </a:r>
            <a:r>
              <a:rPr lang="en-GB" sz="2000" b="1" i="0" dirty="0">
                <a:solidFill>
                  <a:schemeClr val="tx1"/>
                </a:solidFill>
              </a:rPr>
              <a:t>object of </a:t>
            </a:r>
          </a:p>
          <a:p>
            <a:pPr marL="0" indent="0">
              <a:buNone/>
            </a:pPr>
            <a:r>
              <a:rPr lang="en-GB" sz="2000" b="1" dirty="0"/>
              <a:t>object of </a:t>
            </a:r>
            <a:r>
              <a:rPr lang="en-GB" sz="2000" b="1" i="0" dirty="0">
                <a:solidFill>
                  <a:schemeClr val="tx1"/>
                </a:solidFill>
              </a:rPr>
              <a:t>regulation:</a:t>
            </a:r>
            <a:endParaRPr lang="en-GB" sz="2000" b="1" i="0" dirty="0">
              <a:solidFill>
                <a:schemeClr val="bg1"/>
              </a:solidFill>
            </a:endParaRPr>
          </a:p>
          <a:p>
            <a:pPr marL="0" indent="0">
              <a:buNone/>
            </a:pPr>
            <a:r>
              <a:rPr lang="en-GB" sz="2000" dirty="0"/>
              <a:t>GMO definition, focus on process (technical approach) and/or product (trait)</a:t>
            </a:r>
            <a:endParaRPr lang="de-DE" sz="2000" dirty="0">
              <a:solidFill>
                <a:schemeClr val="bg1"/>
              </a:solidFill>
            </a:endParaRPr>
          </a:p>
          <a:p>
            <a:pPr marL="0" indent="0">
              <a:buNone/>
            </a:pPr>
            <a:r>
              <a:rPr lang="en-GB" sz="2000" b="1" dirty="0"/>
              <a:t>p</a:t>
            </a:r>
            <a:r>
              <a:rPr lang="en-GB" sz="2000" b="1" i="0" dirty="0">
                <a:solidFill>
                  <a:schemeClr val="tx1"/>
                </a:solidFill>
              </a:rPr>
              <a:t>oints to consider:</a:t>
            </a:r>
            <a:endParaRPr lang="en-GB" sz="2000" b="1" i="0" dirty="0">
              <a:solidFill>
                <a:schemeClr val="bg1"/>
              </a:solidFill>
            </a:endParaRPr>
          </a:p>
          <a:p>
            <a:pPr marL="0" indent="0">
              <a:buNone/>
            </a:pPr>
            <a:r>
              <a:rPr lang="en-GB" sz="2000" dirty="0"/>
              <a:t>social / economic conditions</a:t>
            </a:r>
            <a:endParaRPr lang="de-DE" sz="2000" dirty="0">
              <a:solidFill>
                <a:schemeClr val="bg1"/>
              </a:solidFill>
            </a:endParaRPr>
          </a:p>
          <a:p>
            <a:pPr marL="0" indent="0">
              <a:buNone/>
            </a:pPr>
            <a:r>
              <a:rPr lang="en-GB" sz="2000" b="1" i="0" dirty="0">
                <a:solidFill>
                  <a:schemeClr val="tx1"/>
                </a:solidFill>
              </a:rPr>
              <a:t>relevant environment considerations:</a:t>
            </a:r>
            <a:endParaRPr lang="en-GB" sz="2000" b="1" i="0" dirty="0">
              <a:solidFill>
                <a:schemeClr val="bg1"/>
              </a:solidFill>
            </a:endParaRPr>
          </a:p>
          <a:p>
            <a:pPr marL="0" indent="0">
              <a:buNone/>
            </a:pPr>
            <a:r>
              <a:rPr lang="en-GB" sz="2000" dirty="0"/>
              <a:t>national preferences / conditions</a:t>
            </a:r>
            <a:endParaRPr lang="de-DE" sz="2000" dirty="0">
              <a:solidFill>
                <a:schemeClr val="bg1"/>
              </a:solidFill>
            </a:endParaRPr>
          </a:p>
        </p:txBody>
      </p:sp>
      <p:pic>
        <p:nvPicPr>
          <p:cNvPr id="2" name="Grafik 1"/>
          <p:cNvPicPr>
            <a:picLocks noChangeAspect="1"/>
          </p:cNvPicPr>
          <p:nvPr/>
        </p:nvPicPr>
        <p:blipFill>
          <a:blip r:embed="rId2"/>
          <a:stretch>
            <a:fillRect/>
          </a:stretch>
        </p:blipFill>
        <p:spPr>
          <a:xfrm rot="559051">
            <a:off x="6950058" y="1672500"/>
            <a:ext cx="5205185" cy="2136272"/>
          </a:xfrm>
          <a:prstGeom prst="rect">
            <a:avLst/>
          </a:prstGeom>
        </p:spPr>
      </p:pic>
      <p:pic>
        <p:nvPicPr>
          <p:cNvPr id="5" name="Grafik 4"/>
          <p:cNvPicPr>
            <a:picLocks noChangeAspect="1"/>
          </p:cNvPicPr>
          <p:nvPr/>
        </p:nvPicPr>
        <p:blipFill>
          <a:blip r:embed="rId3"/>
          <a:stretch>
            <a:fillRect/>
          </a:stretch>
        </p:blipFill>
        <p:spPr>
          <a:xfrm rot="582253">
            <a:off x="9324612" y="3965152"/>
            <a:ext cx="2076450" cy="238125"/>
          </a:xfrm>
          <a:prstGeom prst="rect">
            <a:avLst/>
          </a:prstGeom>
        </p:spPr>
      </p:pic>
    </p:spTree>
    <p:extLst>
      <p:ext uri="{BB962C8B-B14F-4D97-AF65-F5344CB8AC3E}">
        <p14:creationId xmlns:p14="http://schemas.microsoft.com/office/powerpoint/2010/main" val="24724341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pPr>
                <a:defRPr/>
              </a:pPr>
              <a:t>4</a:t>
            </a:fld>
            <a:endParaRPr lang="en-GB"/>
          </a:p>
        </p:txBody>
      </p:sp>
      <p:sp>
        <p:nvSpPr>
          <p:cNvPr id="6" name="Title 5"/>
          <p:cNvSpPr>
            <a:spLocks noGrp="1"/>
          </p:cNvSpPr>
          <p:nvPr>
            <p:ph type="title"/>
          </p:nvPr>
        </p:nvSpPr>
        <p:spPr>
          <a:xfrm>
            <a:off x="3337174" y="713578"/>
            <a:ext cx="8683590" cy="782357"/>
          </a:xfrm>
        </p:spPr>
        <p:txBody>
          <a:bodyPr/>
          <a:lstStyle/>
          <a:p>
            <a:r>
              <a:rPr lang="en-GB" dirty="0"/>
              <a:t>Object of regulation:</a:t>
            </a:r>
            <a:br>
              <a:rPr lang="en-GB" dirty="0"/>
            </a:br>
            <a:r>
              <a:rPr lang="en-GB" dirty="0"/>
              <a:t>GMO definition</a:t>
            </a:r>
          </a:p>
        </p:txBody>
      </p:sp>
      <p:sp>
        <p:nvSpPr>
          <p:cNvPr id="4" name="Textplatzhalter 1"/>
          <p:cNvSpPr>
            <a:spLocks noGrp="1"/>
          </p:cNvSpPr>
          <p:nvPr>
            <p:ph type="body" sz="quarter" idx="4294967295"/>
          </p:nvPr>
        </p:nvSpPr>
        <p:spPr>
          <a:xfrm>
            <a:off x="431515" y="2260208"/>
            <a:ext cx="5003800" cy="3286125"/>
          </a:xfrm>
          <a:prstGeom prst="rect">
            <a:avLst/>
          </a:prstGeom>
        </p:spPr>
        <p:txBody>
          <a:bodyPr/>
          <a:lstStyle/>
          <a:p>
            <a:pPr marL="0" indent="0">
              <a:buNone/>
            </a:pPr>
            <a:r>
              <a:rPr lang="en-GB" dirty="0"/>
              <a:t>Different regulatory status of same product:                         </a:t>
            </a:r>
            <a:r>
              <a:rPr lang="en-GB" dirty="0">
                <a:solidFill>
                  <a:schemeClr val="tx1"/>
                </a:solidFill>
              </a:rPr>
              <a:t> harmonised regulation of Genome Edition? </a:t>
            </a:r>
          </a:p>
          <a:p>
            <a:pPr marL="0" indent="0">
              <a:buNone/>
            </a:pPr>
            <a:r>
              <a:rPr lang="en-GB" dirty="0"/>
              <a:t>Approval situation:                   </a:t>
            </a:r>
            <a:r>
              <a:rPr lang="en-GB" dirty="0">
                <a:solidFill>
                  <a:schemeClr val="tx1"/>
                </a:solidFill>
              </a:rPr>
              <a:t>Trade / Transboundary movement</a:t>
            </a:r>
            <a:endParaRPr lang="de-DE" dirty="0">
              <a:solidFill>
                <a:schemeClr val="tx1"/>
              </a:solidFill>
            </a:endParaRPr>
          </a:p>
        </p:txBody>
      </p:sp>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21646" y="1612547"/>
            <a:ext cx="4260564" cy="3749518"/>
          </a:xfrm>
          <a:prstGeom prst="rect">
            <a:avLst/>
          </a:prstGeom>
        </p:spPr>
      </p:pic>
      <p:sp>
        <p:nvSpPr>
          <p:cNvPr id="8" name="Textfeld 7"/>
          <p:cNvSpPr txBox="1"/>
          <p:nvPr/>
        </p:nvSpPr>
        <p:spPr>
          <a:xfrm>
            <a:off x="431515" y="5044321"/>
            <a:ext cx="1758815" cy="461665"/>
          </a:xfrm>
          <a:prstGeom prst="rect">
            <a:avLst/>
          </a:prstGeom>
          <a:noFill/>
        </p:spPr>
        <p:txBody>
          <a:bodyPr wrap="none" rtlCol="0">
            <a:spAutoFit/>
          </a:bodyPr>
          <a:lstStyle/>
          <a:p>
            <a:r>
              <a:rPr lang="en-GB" sz="2400" b="1" dirty="0"/>
              <a:t>Example…</a:t>
            </a:r>
            <a:endParaRPr lang="de-DE" sz="2400" b="1" dirty="0"/>
          </a:p>
        </p:txBody>
      </p:sp>
    </p:spTree>
    <p:extLst>
      <p:ext uri="{BB962C8B-B14F-4D97-AF65-F5344CB8AC3E}">
        <p14:creationId xmlns:p14="http://schemas.microsoft.com/office/powerpoint/2010/main" val="13197584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838200" y="5833878"/>
            <a:ext cx="2743200" cy="662533"/>
          </a:xfrm>
        </p:spPr>
        <p:txBody>
          <a:bodyPr/>
          <a:lstStyle/>
          <a:p>
            <a:pPr>
              <a:defRPr/>
            </a:pPr>
            <a:fld id="{86133261-F426-4E3C-B2AF-F6E5B7E61F25}" type="slidenum">
              <a:rPr lang="en-GB" smtClean="0"/>
              <a:pPr>
                <a:defRPr/>
              </a:pPr>
              <a:t>5</a:t>
            </a:fld>
            <a:endParaRPr lang="en-GB"/>
          </a:p>
        </p:txBody>
      </p:sp>
      <p:sp>
        <p:nvSpPr>
          <p:cNvPr id="6" name="Title 5"/>
          <p:cNvSpPr>
            <a:spLocks noGrp="1"/>
          </p:cNvSpPr>
          <p:nvPr>
            <p:ph type="title"/>
          </p:nvPr>
        </p:nvSpPr>
        <p:spPr>
          <a:xfrm>
            <a:off x="3337174" y="249551"/>
            <a:ext cx="8683590" cy="782357"/>
          </a:xfrm>
        </p:spPr>
        <p:txBody>
          <a:bodyPr/>
          <a:lstStyle/>
          <a:p>
            <a:r>
              <a:rPr lang="en-GB" dirty="0"/>
              <a:t>Object of regulation: GMO definition</a:t>
            </a:r>
          </a:p>
        </p:txBody>
      </p:sp>
      <p:pic>
        <p:nvPicPr>
          <p:cNvPr id="2" name="Grafik 1"/>
          <p:cNvPicPr>
            <a:picLocks noChangeAspect="1"/>
          </p:cNvPicPr>
          <p:nvPr/>
        </p:nvPicPr>
        <p:blipFill>
          <a:blip r:embed="rId3"/>
          <a:stretch>
            <a:fillRect/>
          </a:stretch>
        </p:blipFill>
        <p:spPr>
          <a:xfrm>
            <a:off x="2861945" y="1646799"/>
            <a:ext cx="2878649" cy="1866243"/>
          </a:xfrm>
          <a:prstGeom prst="rect">
            <a:avLst/>
          </a:prstGeom>
        </p:spPr>
      </p:pic>
      <p:sp>
        <p:nvSpPr>
          <p:cNvPr id="9" name="Textplatzhalter 1"/>
          <p:cNvSpPr txBox="1">
            <a:spLocks/>
          </p:cNvSpPr>
          <p:nvPr/>
        </p:nvSpPr>
        <p:spPr>
          <a:xfrm>
            <a:off x="431515" y="2260208"/>
            <a:ext cx="5003800" cy="3286125"/>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b="1" dirty="0"/>
              <a:t>Example:</a:t>
            </a:r>
            <a:endParaRPr lang="de-DE" dirty="0"/>
          </a:p>
        </p:txBody>
      </p:sp>
      <p:sp>
        <p:nvSpPr>
          <p:cNvPr id="10" name="Textplatzhalter 1"/>
          <p:cNvSpPr txBox="1">
            <a:spLocks/>
          </p:cNvSpPr>
          <p:nvPr/>
        </p:nvSpPr>
        <p:spPr>
          <a:xfrm>
            <a:off x="3974440" y="3743660"/>
            <a:ext cx="3768784" cy="812519"/>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spcAft>
                <a:spcPts val="0"/>
              </a:spcAft>
              <a:buFont typeface="Arial" panose="020B0604020202020204" pitchFamily="34" charset="0"/>
              <a:buNone/>
            </a:pPr>
            <a:r>
              <a:rPr lang="en-US" b="1" dirty="0"/>
              <a:t>Within scope</a:t>
            </a:r>
          </a:p>
          <a:p>
            <a:pPr marL="0" indent="0" algn="r">
              <a:spcAft>
                <a:spcPts val="0"/>
              </a:spcAft>
              <a:buFont typeface="Arial" panose="020B0604020202020204" pitchFamily="34" charset="0"/>
              <a:buNone/>
            </a:pPr>
            <a:r>
              <a:rPr lang="en-US" dirty="0"/>
              <a:t>two regulatory pathways:</a:t>
            </a:r>
          </a:p>
        </p:txBody>
      </p:sp>
      <p:pic>
        <p:nvPicPr>
          <p:cNvPr id="5" name="Grafik 4"/>
          <p:cNvPicPr>
            <a:picLocks noChangeAspect="1"/>
          </p:cNvPicPr>
          <p:nvPr/>
        </p:nvPicPr>
        <p:blipFill>
          <a:blip r:embed="rId4"/>
          <a:stretch>
            <a:fillRect/>
          </a:stretch>
        </p:blipFill>
        <p:spPr>
          <a:xfrm>
            <a:off x="6049902" y="1495935"/>
            <a:ext cx="4764874" cy="1916582"/>
          </a:xfrm>
          <a:prstGeom prst="rect">
            <a:avLst/>
          </a:prstGeom>
        </p:spPr>
      </p:pic>
      <p:sp>
        <p:nvSpPr>
          <p:cNvPr id="12" name="Textplatzhalter 1"/>
          <p:cNvSpPr txBox="1">
            <a:spLocks/>
          </p:cNvSpPr>
          <p:nvPr/>
        </p:nvSpPr>
        <p:spPr>
          <a:xfrm>
            <a:off x="270968" y="3398154"/>
            <a:ext cx="3335268" cy="1379600"/>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000" b="1" dirty="0"/>
              <a:t>“</a:t>
            </a:r>
            <a:r>
              <a:rPr lang="en-US" sz="2000" b="1" i="1" dirty="0"/>
              <a:t>new genetic techniques (NGT) fall within the scope of Directive 2001/18/EC</a:t>
            </a:r>
            <a:r>
              <a:rPr lang="en-US" sz="2000" b="1" dirty="0"/>
              <a:t>”</a:t>
            </a:r>
          </a:p>
        </p:txBody>
      </p:sp>
      <p:sp>
        <p:nvSpPr>
          <p:cNvPr id="13" name="Ovale Legende 12"/>
          <p:cNvSpPr/>
          <p:nvPr/>
        </p:nvSpPr>
        <p:spPr>
          <a:xfrm>
            <a:off x="97419" y="3088498"/>
            <a:ext cx="3682365" cy="1689256"/>
          </a:xfrm>
          <a:prstGeom prst="wedgeEllipseCallout">
            <a:avLst>
              <a:gd name="adj1" fmla="val 44380"/>
              <a:gd name="adj2" fmla="val -46800"/>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Textplatzhalter 1"/>
          <p:cNvSpPr txBox="1">
            <a:spLocks/>
          </p:cNvSpPr>
          <p:nvPr/>
        </p:nvSpPr>
        <p:spPr>
          <a:xfrm>
            <a:off x="8504926" y="3720191"/>
            <a:ext cx="3687074" cy="848308"/>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0"/>
              </a:spcAft>
              <a:buFont typeface="Arial" panose="020B0604020202020204" pitchFamily="34" charset="0"/>
              <a:buNone/>
            </a:pPr>
            <a:r>
              <a:rPr lang="en-US" b="1" dirty="0"/>
              <a:t>Out of scope:</a:t>
            </a:r>
          </a:p>
          <a:p>
            <a:pPr marL="0" indent="0">
              <a:spcAft>
                <a:spcPts val="0"/>
              </a:spcAft>
              <a:buFont typeface="Arial" panose="020B0604020202020204" pitchFamily="34" charset="0"/>
              <a:buNone/>
            </a:pPr>
            <a:r>
              <a:rPr lang="en-US" dirty="0"/>
              <a:t> Mutagenesis, </a:t>
            </a:r>
            <a:r>
              <a:rPr lang="en-US" dirty="0" err="1"/>
              <a:t>Cisgenesis</a:t>
            </a:r>
            <a:endParaRPr lang="en-US" dirty="0"/>
          </a:p>
        </p:txBody>
      </p:sp>
      <p:sp>
        <p:nvSpPr>
          <p:cNvPr id="16" name="Textplatzhalter 1"/>
          <p:cNvSpPr txBox="1">
            <a:spLocks/>
          </p:cNvSpPr>
          <p:nvPr/>
        </p:nvSpPr>
        <p:spPr>
          <a:xfrm>
            <a:off x="-3400" y="5000730"/>
            <a:ext cx="5753046" cy="1586283"/>
          </a:xfrm>
          <a:prstGeom prst="rect">
            <a:avLst/>
          </a:prstGeom>
          <a:ln>
            <a:solidFill>
              <a:srgbClr val="0356B1"/>
            </a:solidFill>
          </a:ln>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0"/>
              </a:spcAft>
              <a:buNone/>
            </a:pPr>
            <a:r>
              <a:rPr lang="en-US" dirty="0"/>
              <a:t>                                             Category I </a:t>
            </a:r>
          </a:p>
          <a:p>
            <a:pPr marL="0" indent="0">
              <a:spcAft>
                <a:spcPts val="0"/>
              </a:spcAft>
              <a:buNone/>
            </a:pPr>
            <a:r>
              <a:rPr lang="en-US" b="1" dirty="0"/>
              <a:t>NGT plants </a:t>
            </a:r>
            <a:r>
              <a:rPr lang="de-DE" b="1" dirty="0" err="1"/>
              <a:t>equivalent</a:t>
            </a:r>
            <a:r>
              <a:rPr lang="de-DE" b="1" dirty="0"/>
              <a:t> </a:t>
            </a:r>
            <a:r>
              <a:rPr lang="de-DE" b="1" dirty="0" err="1"/>
              <a:t>to</a:t>
            </a:r>
            <a:r>
              <a:rPr lang="de-DE" b="1" dirty="0"/>
              <a:t> </a:t>
            </a:r>
            <a:r>
              <a:rPr lang="de-DE" b="1" dirty="0" err="1"/>
              <a:t>conventional</a:t>
            </a:r>
            <a:endParaRPr lang="de-DE" b="1" dirty="0"/>
          </a:p>
          <a:p>
            <a:pPr>
              <a:spcAft>
                <a:spcPts val="0"/>
              </a:spcAft>
              <a:buFontTx/>
              <a:buChar char="-"/>
            </a:pPr>
            <a:r>
              <a:rPr lang="de-DE" dirty="0"/>
              <a:t>20x20 </a:t>
            </a:r>
            <a:r>
              <a:rPr lang="de-DE" dirty="0" err="1"/>
              <a:t>bp</a:t>
            </a:r>
            <a:r>
              <a:rPr lang="de-DE" dirty="0"/>
              <a:t> at max., </a:t>
            </a:r>
            <a:r>
              <a:rPr lang="de-DE" dirty="0" err="1"/>
              <a:t>deletions</a:t>
            </a:r>
            <a:r>
              <a:rPr lang="de-DE" dirty="0"/>
              <a:t> ad libitum:</a:t>
            </a:r>
          </a:p>
          <a:p>
            <a:pPr marL="0" indent="0">
              <a:spcAft>
                <a:spcPts val="0"/>
              </a:spcAft>
              <a:buNone/>
            </a:pPr>
            <a:r>
              <a:rPr lang="de-DE" dirty="0" err="1"/>
              <a:t>technical</a:t>
            </a:r>
            <a:r>
              <a:rPr lang="de-DE" dirty="0"/>
              <a:t> </a:t>
            </a:r>
            <a:r>
              <a:rPr lang="de-DE" dirty="0" err="1"/>
              <a:t>criteria</a:t>
            </a:r>
            <a:r>
              <a:rPr lang="de-DE" dirty="0"/>
              <a:t> </a:t>
            </a:r>
            <a:r>
              <a:rPr lang="de-DE" dirty="0" err="1"/>
              <a:t>of</a:t>
            </a:r>
            <a:r>
              <a:rPr lang="de-DE" dirty="0"/>
              <a:t> </a:t>
            </a:r>
            <a:r>
              <a:rPr lang="de-DE" dirty="0" err="1"/>
              <a:t>genetic</a:t>
            </a:r>
            <a:r>
              <a:rPr lang="de-DE" dirty="0"/>
              <a:t> </a:t>
            </a:r>
            <a:r>
              <a:rPr lang="de-DE" dirty="0" err="1"/>
              <a:t>distinctnes</a:t>
            </a:r>
            <a:endParaRPr lang="de-DE" dirty="0"/>
          </a:p>
          <a:p>
            <a:pPr marL="0" indent="0">
              <a:spcAft>
                <a:spcPts val="0"/>
              </a:spcAft>
              <a:buNone/>
            </a:pPr>
            <a:endParaRPr lang="en-US" dirty="0"/>
          </a:p>
        </p:txBody>
      </p:sp>
      <p:sp>
        <p:nvSpPr>
          <p:cNvPr id="17" name="Textplatzhalter 1"/>
          <p:cNvSpPr txBox="1">
            <a:spLocks/>
          </p:cNvSpPr>
          <p:nvPr/>
        </p:nvSpPr>
        <p:spPr>
          <a:xfrm>
            <a:off x="5749646" y="5000730"/>
            <a:ext cx="6412179" cy="1596156"/>
          </a:xfrm>
          <a:prstGeom prst="rect">
            <a:avLst/>
          </a:prstGeom>
          <a:ln>
            <a:solidFill>
              <a:srgbClr val="0356B1"/>
            </a:solidFill>
          </a:ln>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0"/>
              </a:spcAft>
              <a:buFont typeface="Arial" panose="020B0604020202020204" pitchFamily="34" charset="0"/>
              <a:buNone/>
            </a:pPr>
            <a:r>
              <a:rPr lang="en-US" dirty="0"/>
              <a:t>   Category II</a:t>
            </a:r>
          </a:p>
          <a:p>
            <a:pPr marL="0" indent="0">
              <a:spcAft>
                <a:spcPts val="0"/>
              </a:spcAft>
              <a:buFont typeface="Arial" panose="020B0604020202020204" pitchFamily="34" charset="0"/>
              <a:buNone/>
            </a:pPr>
            <a:r>
              <a:rPr lang="en-US" b="1" dirty="0"/>
              <a:t>NGT plants not equivalent to conventional</a:t>
            </a:r>
          </a:p>
          <a:p>
            <a:pPr marL="0" indent="0">
              <a:spcAft>
                <a:spcPts val="0"/>
              </a:spcAft>
              <a:buNone/>
            </a:pPr>
            <a:r>
              <a:rPr lang="en-US" dirty="0"/>
              <a:t>- regulatory incentives for NGT plants with </a:t>
            </a:r>
            <a:r>
              <a:rPr lang="de-DE" dirty="0" err="1"/>
              <a:t>desirable</a:t>
            </a:r>
            <a:r>
              <a:rPr lang="de-DE" dirty="0"/>
              <a:t> </a:t>
            </a:r>
            <a:r>
              <a:rPr lang="de-DE" dirty="0" err="1"/>
              <a:t>traits</a:t>
            </a:r>
            <a:endParaRPr lang="en-US" dirty="0"/>
          </a:p>
          <a:p>
            <a:pPr marL="0" indent="0">
              <a:spcAft>
                <a:spcPts val="0"/>
              </a:spcAft>
              <a:buFont typeface="Arial" panose="020B0604020202020204" pitchFamily="34" charset="0"/>
              <a:buNone/>
            </a:pPr>
            <a:endParaRPr lang="en-US" dirty="0"/>
          </a:p>
        </p:txBody>
      </p:sp>
      <p:sp>
        <p:nvSpPr>
          <p:cNvPr id="18" name="Pfeil nach unten 17"/>
          <p:cNvSpPr/>
          <p:nvPr/>
        </p:nvSpPr>
        <p:spPr>
          <a:xfrm>
            <a:off x="6505841" y="3373333"/>
            <a:ext cx="626824" cy="421361"/>
          </a:xfrm>
          <a:prstGeom prst="downArrow">
            <a:avLst/>
          </a:prstGeom>
          <a:solidFill>
            <a:srgbClr val="0356B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Pfeil nach unten 19"/>
          <p:cNvSpPr/>
          <p:nvPr/>
        </p:nvSpPr>
        <p:spPr>
          <a:xfrm>
            <a:off x="9312519" y="3359119"/>
            <a:ext cx="626824" cy="421927"/>
          </a:xfrm>
          <a:prstGeom prst="downArrow">
            <a:avLst/>
          </a:prstGeom>
          <a:solidFill>
            <a:srgbClr val="0356B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 name="Pfeil nach unten 20"/>
          <p:cNvSpPr/>
          <p:nvPr/>
        </p:nvSpPr>
        <p:spPr>
          <a:xfrm>
            <a:off x="4421641" y="4569496"/>
            <a:ext cx="626824" cy="421361"/>
          </a:xfrm>
          <a:prstGeom prst="downArrow">
            <a:avLst/>
          </a:prstGeom>
          <a:solidFill>
            <a:srgbClr val="0356B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Pfeil nach unten 21"/>
          <p:cNvSpPr/>
          <p:nvPr/>
        </p:nvSpPr>
        <p:spPr>
          <a:xfrm rot="201455">
            <a:off x="6492903" y="4559197"/>
            <a:ext cx="626824" cy="421361"/>
          </a:xfrm>
          <a:prstGeom prst="downArrow">
            <a:avLst/>
          </a:prstGeom>
          <a:solidFill>
            <a:srgbClr val="0356B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42240683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pPr>
                <a:defRPr/>
              </a:pPr>
              <a:t>6</a:t>
            </a:fld>
            <a:endParaRPr lang="en-GB"/>
          </a:p>
        </p:txBody>
      </p:sp>
      <p:sp>
        <p:nvSpPr>
          <p:cNvPr id="2" name="Title 1"/>
          <p:cNvSpPr>
            <a:spLocks noGrp="1"/>
          </p:cNvSpPr>
          <p:nvPr>
            <p:ph type="title"/>
          </p:nvPr>
        </p:nvSpPr>
        <p:spPr>
          <a:xfrm>
            <a:off x="3028950" y="122830"/>
            <a:ext cx="7548177" cy="1142387"/>
          </a:xfrm>
        </p:spPr>
        <p:txBody>
          <a:bodyPr/>
          <a:lstStyle/>
          <a:p>
            <a:r>
              <a:rPr lang="en-GB" dirty="0"/>
              <a:t>GMO legislation in selected countries (evaluation from 2019)</a:t>
            </a:r>
          </a:p>
        </p:txBody>
      </p:sp>
      <p:pic>
        <p:nvPicPr>
          <p:cNvPr id="7" name="Grafik 6"/>
          <p:cNvPicPr>
            <a:picLocks noChangeAspect="1"/>
          </p:cNvPicPr>
          <p:nvPr/>
        </p:nvPicPr>
        <p:blipFill>
          <a:blip r:embed="rId2"/>
          <a:stretch>
            <a:fillRect/>
          </a:stretch>
        </p:blipFill>
        <p:spPr>
          <a:xfrm>
            <a:off x="5068168" y="1273214"/>
            <a:ext cx="2241219" cy="5625731"/>
          </a:xfrm>
          <a:prstGeom prst="rect">
            <a:avLst/>
          </a:prstGeom>
        </p:spPr>
      </p:pic>
      <p:pic>
        <p:nvPicPr>
          <p:cNvPr id="8" name="Grafik 7"/>
          <p:cNvPicPr>
            <a:picLocks noChangeAspect="1"/>
          </p:cNvPicPr>
          <p:nvPr/>
        </p:nvPicPr>
        <p:blipFill>
          <a:blip r:embed="rId3"/>
          <a:stretch>
            <a:fillRect/>
          </a:stretch>
        </p:blipFill>
        <p:spPr>
          <a:xfrm>
            <a:off x="3827420" y="1273214"/>
            <a:ext cx="1254891" cy="5597316"/>
          </a:xfrm>
          <a:prstGeom prst="rect">
            <a:avLst/>
          </a:prstGeom>
        </p:spPr>
      </p:pic>
      <p:sp>
        <p:nvSpPr>
          <p:cNvPr id="5" name="Textfeld 4"/>
          <p:cNvSpPr txBox="1"/>
          <p:nvPr/>
        </p:nvSpPr>
        <p:spPr>
          <a:xfrm>
            <a:off x="7601298" y="5080946"/>
            <a:ext cx="4245073" cy="830997"/>
          </a:xfrm>
          <a:prstGeom prst="rect">
            <a:avLst/>
          </a:prstGeom>
          <a:noFill/>
        </p:spPr>
        <p:txBody>
          <a:bodyPr wrap="none" rtlCol="0">
            <a:spAutoFit/>
          </a:bodyPr>
          <a:lstStyle/>
          <a:p>
            <a:r>
              <a:rPr lang="el-GR" sz="2400" dirty="0">
                <a:solidFill>
                  <a:srgbClr val="FF0000"/>
                </a:solidFill>
              </a:rPr>
              <a:t>β</a:t>
            </a:r>
            <a:r>
              <a:rPr lang="de-DE" sz="2400" dirty="0"/>
              <a:t> Party </a:t>
            </a:r>
            <a:r>
              <a:rPr lang="de-DE" sz="2400" dirty="0" err="1"/>
              <a:t>to</a:t>
            </a:r>
            <a:r>
              <a:rPr lang="de-DE" sz="2400" dirty="0"/>
              <a:t> Cartagena Protocol</a:t>
            </a:r>
          </a:p>
          <a:p>
            <a:r>
              <a:rPr lang="el-GR" sz="2400" dirty="0">
                <a:solidFill>
                  <a:srgbClr val="00B0F0"/>
                </a:solidFill>
              </a:rPr>
              <a:t>Ω</a:t>
            </a:r>
            <a:r>
              <a:rPr lang="de-DE" sz="2400" dirty="0"/>
              <a:t> OECD </a:t>
            </a:r>
            <a:r>
              <a:rPr lang="de-DE" sz="2400" dirty="0" err="1"/>
              <a:t>country</a:t>
            </a:r>
            <a:endParaRPr lang="de-DE" sz="2400" dirty="0"/>
          </a:p>
        </p:txBody>
      </p:sp>
      <p:pic>
        <p:nvPicPr>
          <p:cNvPr id="6" name="Grafik 5"/>
          <p:cNvPicPr>
            <a:picLocks noChangeAspect="1"/>
          </p:cNvPicPr>
          <p:nvPr/>
        </p:nvPicPr>
        <p:blipFill>
          <a:blip r:embed="rId4"/>
          <a:stretch>
            <a:fillRect/>
          </a:stretch>
        </p:blipFill>
        <p:spPr>
          <a:xfrm>
            <a:off x="8511481" y="2215998"/>
            <a:ext cx="2878855" cy="2864948"/>
          </a:xfrm>
          <a:prstGeom prst="rect">
            <a:avLst/>
          </a:prstGeom>
        </p:spPr>
      </p:pic>
      <p:sp>
        <p:nvSpPr>
          <p:cNvPr id="12" name="Legende mit Linie 1 11"/>
          <p:cNvSpPr/>
          <p:nvPr/>
        </p:nvSpPr>
        <p:spPr>
          <a:xfrm>
            <a:off x="10959020" y="2300154"/>
            <a:ext cx="360040" cy="420070"/>
          </a:xfrm>
          <a:prstGeom prst="borderCallout1">
            <a:avLst>
              <a:gd name="adj1" fmla="val 18750"/>
              <a:gd name="adj2" fmla="val -8333"/>
              <a:gd name="adj3" fmla="val 173556"/>
              <a:gd name="adj4" fmla="val -125055"/>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de-DE" dirty="0"/>
              <a:t>x</a:t>
            </a:r>
          </a:p>
        </p:txBody>
      </p:sp>
      <p:sp>
        <p:nvSpPr>
          <p:cNvPr id="13" name="Legende mit Linie 1 12"/>
          <p:cNvSpPr/>
          <p:nvPr/>
        </p:nvSpPr>
        <p:spPr>
          <a:xfrm>
            <a:off x="11391068" y="3020234"/>
            <a:ext cx="360040" cy="420070"/>
          </a:xfrm>
          <a:prstGeom prst="borderCallout1">
            <a:avLst>
              <a:gd name="adj1" fmla="val 18750"/>
              <a:gd name="adj2" fmla="val -8333"/>
              <a:gd name="adj3" fmla="val 16934"/>
              <a:gd name="adj4" fmla="val -118860"/>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de-DE" dirty="0"/>
              <a:t>x</a:t>
            </a:r>
          </a:p>
        </p:txBody>
      </p:sp>
      <p:sp>
        <p:nvSpPr>
          <p:cNvPr id="14" name="Legende mit Linie 1 13"/>
          <p:cNvSpPr/>
          <p:nvPr/>
        </p:nvSpPr>
        <p:spPr>
          <a:xfrm>
            <a:off x="11247052" y="3956338"/>
            <a:ext cx="360040" cy="420070"/>
          </a:xfrm>
          <a:prstGeom prst="borderCallout1">
            <a:avLst>
              <a:gd name="adj1" fmla="val 18750"/>
              <a:gd name="adj2" fmla="val -8333"/>
              <a:gd name="adj3" fmla="val -131724"/>
              <a:gd name="adj4" fmla="val -180804"/>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de-DE" dirty="0"/>
              <a:t>x</a:t>
            </a:r>
          </a:p>
        </p:txBody>
      </p:sp>
      <p:sp>
        <p:nvSpPr>
          <p:cNvPr id="15" name="Legende mit Linie 1 14"/>
          <p:cNvSpPr/>
          <p:nvPr/>
        </p:nvSpPr>
        <p:spPr>
          <a:xfrm>
            <a:off x="10959020" y="4604410"/>
            <a:ext cx="360040" cy="420070"/>
          </a:xfrm>
          <a:prstGeom prst="borderCallout1">
            <a:avLst>
              <a:gd name="adj1" fmla="val 18750"/>
              <a:gd name="adj2" fmla="val -8333"/>
              <a:gd name="adj3" fmla="val -264455"/>
              <a:gd name="adj4" fmla="val -190096"/>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de-DE" dirty="0"/>
              <a:t>x</a:t>
            </a:r>
          </a:p>
        </p:txBody>
      </p:sp>
      <p:sp>
        <p:nvSpPr>
          <p:cNvPr id="16" name="Legende mit Linie 1 15"/>
          <p:cNvSpPr/>
          <p:nvPr/>
        </p:nvSpPr>
        <p:spPr>
          <a:xfrm flipH="1">
            <a:off x="8366732" y="2452554"/>
            <a:ext cx="360040" cy="420070"/>
          </a:xfrm>
          <a:prstGeom prst="borderCallout1">
            <a:avLst>
              <a:gd name="adj1" fmla="val 18750"/>
              <a:gd name="adj2" fmla="val -8333"/>
              <a:gd name="adj3" fmla="val 170902"/>
              <a:gd name="adj4" fmla="val -276818"/>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de-DE" dirty="0"/>
              <a:t>x</a:t>
            </a:r>
          </a:p>
        </p:txBody>
      </p:sp>
      <p:sp>
        <p:nvSpPr>
          <p:cNvPr id="17" name="Legende mit Linie 1 16"/>
          <p:cNvSpPr/>
          <p:nvPr/>
        </p:nvSpPr>
        <p:spPr>
          <a:xfrm flipH="1">
            <a:off x="7934684" y="3164250"/>
            <a:ext cx="360040" cy="420070"/>
          </a:xfrm>
          <a:prstGeom prst="borderCallout1">
            <a:avLst>
              <a:gd name="adj1" fmla="val 18750"/>
              <a:gd name="adj2" fmla="val -8333"/>
              <a:gd name="adj3" fmla="val 115155"/>
              <a:gd name="adj4" fmla="val -394512"/>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de-DE" dirty="0"/>
              <a:t>x</a:t>
            </a:r>
          </a:p>
        </p:txBody>
      </p:sp>
      <p:sp>
        <p:nvSpPr>
          <p:cNvPr id="18" name="Legende mit Linie 1 17"/>
          <p:cNvSpPr/>
          <p:nvPr/>
        </p:nvSpPr>
        <p:spPr>
          <a:xfrm flipH="1">
            <a:off x="8006692" y="4108738"/>
            <a:ext cx="360040" cy="420070"/>
          </a:xfrm>
          <a:prstGeom prst="borderCallout1">
            <a:avLst>
              <a:gd name="adj1" fmla="val 18750"/>
              <a:gd name="adj2" fmla="val -8333"/>
              <a:gd name="adj3" fmla="val -83941"/>
              <a:gd name="adj4" fmla="val -131248"/>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de-DE" dirty="0"/>
              <a:t>x</a:t>
            </a:r>
          </a:p>
        </p:txBody>
      </p:sp>
      <p:sp>
        <p:nvSpPr>
          <p:cNvPr id="19" name="Legende mit Linie 1 18"/>
          <p:cNvSpPr/>
          <p:nvPr/>
        </p:nvSpPr>
        <p:spPr>
          <a:xfrm flipH="1">
            <a:off x="8366732" y="4592432"/>
            <a:ext cx="360040" cy="420070"/>
          </a:xfrm>
          <a:prstGeom prst="borderCallout1">
            <a:avLst>
              <a:gd name="adj1" fmla="val 18750"/>
              <a:gd name="adj2" fmla="val -8333"/>
              <a:gd name="adj3" fmla="val -17576"/>
              <a:gd name="adj4" fmla="val -332567"/>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de-DE" dirty="0"/>
              <a:t>x</a:t>
            </a:r>
          </a:p>
        </p:txBody>
      </p:sp>
      <p:sp>
        <p:nvSpPr>
          <p:cNvPr id="20" name="Textfeld 19"/>
          <p:cNvSpPr txBox="1"/>
          <p:nvPr/>
        </p:nvSpPr>
        <p:spPr>
          <a:xfrm>
            <a:off x="745762" y="1699989"/>
            <a:ext cx="2065758" cy="1200329"/>
          </a:xfrm>
          <a:prstGeom prst="rect">
            <a:avLst/>
          </a:prstGeom>
          <a:noFill/>
        </p:spPr>
        <p:txBody>
          <a:bodyPr wrap="square" rtlCol="0">
            <a:spAutoFit/>
          </a:bodyPr>
          <a:lstStyle/>
          <a:p>
            <a:r>
              <a:rPr lang="en-GB" sz="2400" b="1" dirty="0">
                <a:solidFill>
                  <a:schemeClr val="tx1"/>
                </a:solidFill>
              </a:rPr>
              <a:t>…different ERA standards?</a:t>
            </a:r>
            <a:endParaRPr lang="de-DE" sz="2400" b="1" dirty="0">
              <a:solidFill>
                <a:schemeClr val="tx1"/>
              </a:solidFill>
            </a:endParaRPr>
          </a:p>
        </p:txBody>
      </p:sp>
    </p:spTree>
    <p:extLst>
      <p:ext uri="{BB962C8B-B14F-4D97-AF65-F5344CB8AC3E}">
        <p14:creationId xmlns:p14="http://schemas.microsoft.com/office/powerpoint/2010/main" val="34076479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pPr>
                <a:defRPr/>
              </a:pPr>
              <a:t>7</a:t>
            </a:fld>
            <a:endParaRPr lang="en-GB"/>
          </a:p>
        </p:txBody>
      </p:sp>
      <p:sp>
        <p:nvSpPr>
          <p:cNvPr id="6" name="Title 5"/>
          <p:cNvSpPr>
            <a:spLocks noGrp="1"/>
          </p:cNvSpPr>
          <p:nvPr>
            <p:ph type="title"/>
          </p:nvPr>
        </p:nvSpPr>
        <p:spPr>
          <a:xfrm>
            <a:off x="3224159" y="751318"/>
            <a:ext cx="8457372" cy="782357"/>
          </a:xfrm>
        </p:spPr>
        <p:txBody>
          <a:bodyPr/>
          <a:lstStyle/>
          <a:p>
            <a:r>
              <a:rPr lang="en-GB" dirty="0"/>
              <a:t>ERA: International / supranational standards</a:t>
            </a:r>
          </a:p>
        </p:txBody>
      </p:sp>
      <p:sp>
        <p:nvSpPr>
          <p:cNvPr id="7" name="Text Placeholder 6"/>
          <p:cNvSpPr>
            <a:spLocks noGrp="1"/>
          </p:cNvSpPr>
          <p:nvPr>
            <p:ph type="body" sz="quarter" idx="4294967295"/>
          </p:nvPr>
        </p:nvSpPr>
        <p:spPr>
          <a:xfrm>
            <a:off x="797845" y="1939565"/>
            <a:ext cx="5152571" cy="2323737"/>
          </a:xfrm>
        </p:spPr>
        <p:txBody>
          <a:bodyPr/>
          <a:lstStyle/>
          <a:p>
            <a:pPr marL="0" indent="0">
              <a:buNone/>
            </a:pPr>
            <a:r>
              <a:rPr lang="en-GB" sz="2800" dirty="0"/>
              <a:t>INFORMATION </a:t>
            </a:r>
            <a:endParaRPr lang="de-DE" sz="2800" dirty="0"/>
          </a:p>
          <a:p>
            <a:pPr marL="0" indent="0">
              <a:buNone/>
            </a:pPr>
            <a:r>
              <a:rPr lang="en-GB" sz="2000" dirty="0"/>
              <a:t>may vary in nature and level of detail from case to case, depending on the living modified organism concerned, its intended use and the likely potential receiving environment</a:t>
            </a:r>
            <a:r>
              <a:rPr lang="en-GB" sz="1600" dirty="0"/>
              <a:t>.</a:t>
            </a:r>
          </a:p>
        </p:txBody>
      </p:sp>
      <p:sp>
        <p:nvSpPr>
          <p:cNvPr id="9" name="Text Placeholder 6"/>
          <p:cNvSpPr txBox="1">
            <a:spLocks/>
          </p:cNvSpPr>
          <p:nvPr/>
        </p:nvSpPr>
        <p:spPr bwMode="auto">
          <a:xfrm>
            <a:off x="5292761" y="3645024"/>
            <a:ext cx="6028382" cy="28083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r" rtl="0" eaLnBrk="0" fontAlgn="base" hangingPunct="0">
              <a:spcBef>
                <a:spcPct val="20000"/>
              </a:spcBef>
              <a:spcAft>
                <a:spcPct val="0"/>
              </a:spcAft>
              <a:buClr>
                <a:schemeClr val="bg1"/>
              </a:buClr>
              <a:buChar char="•"/>
              <a:defRPr sz="1200" i="0">
                <a:solidFill>
                  <a:schemeClr val="bg2">
                    <a:lumMod val="50000"/>
                  </a:schemeClr>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l"/>
            <a:r>
              <a:rPr lang="en-GB" sz="2800" dirty="0"/>
              <a:t>RISK ASSESSMENT</a:t>
            </a:r>
            <a:endParaRPr lang="de-DE" sz="2800" dirty="0"/>
          </a:p>
          <a:p>
            <a:pPr algn="l"/>
            <a:r>
              <a:rPr lang="en-GB" sz="2000" i="1" dirty="0"/>
              <a:t>Objective: </a:t>
            </a:r>
            <a:r>
              <a:rPr lang="en-GB" sz="2000" dirty="0"/>
              <a:t>environment / biodiversity (=species and </a:t>
            </a:r>
            <a:r>
              <a:rPr lang="en-GB" sz="2000" dirty="0" err="1"/>
              <a:t>ecoystems</a:t>
            </a:r>
            <a:r>
              <a:rPr lang="en-GB" sz="2000" dirty="0"/>
              <a:t>) &amp; human health</a:t>
            </a:r>
            <a:endParaRPr lang="de-DE" sz="2000" dirty="0"/>
          </a:p>
          <a:p>
            <a:pPr algn="l"/>
            <a:r>
              <a:rPr lang="en-GB" sz="2000" i="1" dirty="0"/>
              <a:t>Use of risk assessment: </a:t>
            </a:r>
            <a:r>
              <a:rPr lang="en-GB" sz="2000" dirty="0"/>
              <a:t>informed decisions</a:t>
            </a:r>
            <a:endParaRPr lang="de-DE" sz="2000" dirty="0"/>
          </a:p>
          <a:p>
            <a:pPr algn="l"/>
            <a:r>
              <a:rPr lang="en-GB" sz="2000" i="1" dirty="0"/>
              <a:t>General principles: </a:t>
            </a:r>
            <a:r>
              <a:rPr lang="en-GB" sz="2000" dirty="0"/>
              <a:t>scientifically sound and transparent manner, case-by-case basis, comparative approach, familiarity</a:t>
            </a:r>
            <a:endParaRPr lang="de-DE" sz="2000" dirty="0"/>
          </a:p>
          <a:p>
            <a:pPr algn="l"/>
            <a:r>
              <a:rPr lang="en-GB" sz="2000" i="1" dirty="0"/>
              <a:t>Methodology: </a:t>
            </a:r>
            <a:r>
              <a:rPr lang="en-GB" sz="2000" dirty="0"/>
              <a:t>e.g. step-wise procedure</a:t>
            </a:r>
          </a:p>
        </p:txBody>
      </p:sp>
      <p:sp>
        <p:nvSpPr>
          <p:cNvPr id="8" name="Text Placeholder 6"/>
          <p:cNvSpPr txBox="1">
            <a:spLocks/>
          </p:cNvSpPr>
          <p:nvPr/>
        </p:nvSpPr>
        <p:spPr bwMode="auto">
          <a:xfrm rot="1066224">
            <a:off x="7073786" y="1748473"/>
            <a:ext cx="3484375" cy="203157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r" rtl="0" eaLnBrk="0" fontAlgn="base" hangingPunct="0">
              <a:spcBef>
                <a:spcPct val="20000"/>
              </a:spcBef>
              <a:spcAft>
                <a:spcPct val="0"/>
              </a:spcAft>
              <a:buClr>
                <a:schemeClr val="bg1"/>
              </a:buClr>
              <a:buChar char="•"/>
              <a:defRPr sz="1200" i="0">
                <a:solidFill>
                  <a:schemeClr val="bg2">
                    <a:lumMod val="50000"/>
                  </a:schemeClr>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l">
              <a:buNone/>
            </a:pPr>
            <a:r>
              <a:rPr lang="en-GB" sz="1600" kern="0" dirty="0"/>
              <a:t>Cartagena Protocol on Biosafety to the Convention on Biological Diversity</a:t>
            </a:r>
          </a:p>
          <a:p>
            <a:pPr marL="0" indent="0" algn="l">
              <a:buNone/>
            </a:pPr>
            <a:r>
              <a:rPr lang="en-GB" sz="1600" kern="0" dirty="0"/>
              <a:t>Guidance on Risk Assessment of Living Modified Organisms and Monitoring in the Context of Risk Assessment</a:t>
            </a:r>
          </a:p>
        </p:txBody>
      </p:sp>
      <p:sp>
        <p:nvSpPr>
          <p:cNvPr id="10" name="Textfeld 9"/>
          <p:cNvSpPr txBox="1"/>
          <p:nvPr/>
        </p:nvSpPr>
        <p:spPr>
          <a:xfrm rot="21120436">
            <a:off x="897921" y="4872661"/>
            <a:ext cx="3871746" cy="1323439"/>
          </a:xfrm>
          <a:prstGeom prst="rect">
            <a:avLst/>
          </a:prstGeom>
          <a:noFill/>
        </p:spPr>
        <p:txBody>
          <a:bodyPr wrap="square" rtlCol="0">
            <a:spAutoFit/>
          </a:bodyPr>
          <a:lstStyle/>
          <a:p>
            <a:r>
              <a:rPr lang="en-GB" sz="1600" dirty="0"/>
              <a:t>OECD (1993) Safety considerations for biotechnology: Scale-up of crop plants</a:t>
            </a:r>
          </a:p>
          <a:p>
            <a:r>
              <a:rPr lang="en-GB" sz="1600" dirty="0"/>
              <a:t>OECD (2020), Revised Points to Consider for Consensus Documents on the Biology of Cultivated Plants </a:t>
            </a:r>
          </a:p>
        </p:txBody>
      </p:sp>
    </p:spTree>
    <p:extLst>
      <p:ext uri="{BB962C8B-B14F-4D97-AF65-F5344CB8AC3E}">
        <p14:creationId xmlns:p14="http://schemas.microsoft.com/office/powerpoint/2010/main" val="33759854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pPr>
                <a:defRPr/>
              </a:pPr>
              <a:t>8</a:t>
            </a:fld>
            <a:endParaRPr lang="en-GB"/>
          </a:p>
        </p:txBody>
      </p:sp>
      <p:sp>
        <p:nvSpPr>
          <p:cNvPr id="7" name="Text Placeholder 6"/>
          <p:cNvSpPr>
            <a:spLocks noGrp="1"/>
          </p:cNvSpPr>
          <p:nvPr>
            <p:ph type="body" sz="quarter" idx="4294967295"/>
          </p:nvPr>
        </p:nvSpPr>
        <p:spPr>
          <a:xfrm>
            <a:off x="7257636" y="3135677"/>
            <a:ext cx="3965057" cy="2881313"/>
          </a:xfrm>
        </p:spPr>
        <p:txBody>
          <a:bodyPr/>
          <a:lstStyle/>
          <a:p>
            <a:pPr marL="0" indent="0" algn="l">
              <a:buNone/>
            </a:pPr>
            <a:r>
              <a:rPr lang="de-DE" b="1" dirty="0">
                <a:solidFill>
                  <a:srgbClr val="FA5D06"/>
                </a:solidFill>
              </a:rPr>
              <a:t>Database on GMPs, </a:t>
            </a:r>
            <a:r>
              <a:rPr lang="de-DE" b="1" dirty="0" err="1">
                <a:solidFill>
                  <a:srgbClr val="FA5D06"/>
                </a:solidFill>
              </a:rPr>
              <a:t>risk</a:t>
            </a:r>
            <a:r>
              <a:rPr lang="de-DE" b="1" dirty="0">
                <a:solidFill>
                  <a:srgbClr val="FA5D06"/>
                </a:solidFill>
              </a:rPr>
              <a:t> </a:t>
            </a:r>
            <a:r>
              <a:rPr lang="de-DE" b="1" dirty="0" err="1">
                <a:solidFill>
                  <a:srgbClr val="FA5D06"/>
                </a:solidFill>
              </a:rPr>
              <a:t>assessments</a:t>
            </a:r>
            <a:r>
              <a:rPr lang="de-DE" b="1" dirty="0">
                <a:solidFill>
                  <a:srgbClr val="FA5D06"/>
                </a:solidFill>
              </a:rPr>
              <a:t> and </a:t>
            </a:r>
            <a:r>
              <a:rPr lang="de-DE" b="1" dirty="0" err="1">
                <a:solidFill>
                  <a:srgbClr val="FA5D06"/>
                </a:solidFill>
              </a:rPr>
              <a:t>Country’s</a:t>
            </a:r>
            <a:r>
              <a:rPr lang="de-DE" b="1" dirty="0">
                <a:solidFill>
                  <a:srgbClr val="FA5D06"/>
                </a:solidFill>
              </a:rPr>
              <a:t> </a:t>
            </a:r>
            <a:r>
              <a:rPr lang="de-DE" b="1" dirty="0" err="1">
                <a:solidFill>
                  <a:srgbClr val="FA5D06"/>
                </a:solidFill>
              </a:rPr>
              <a:t>Decisions</a:t>
            </a:r>
            <a:r>
              <a:rPr lang="de-DE" b="1" dirty="0">
                <a:solidFill>
                  <a:srgbClr val="FA5D06"/>
                </a:solidFill>
              </a:rPr>
              <a:t>: </a:t>
            </a:r>
            <a:r>
              <a:rPr lang="de-DE" u="sng" dirty="0"/>
              <a:t>https://bch.cbd.int/</a:t>
            </a:r>
            <a:endParaRPr lang="en-GB" dirty="0"/>
          </a:p>
        </p:txBody>
      </p:sp>
      <p:pic>
        <p:nvPicPr>
          <p:cNvPr id="8" name="Grafik 7"/>
          <p:cNvPicPr>
            <a:picLocks noChangeAspect="1"/>
          </p:cNvPicPr>
          <p:nvPr/>
        </p:nvPicPr>
        <p:blipFill>
          <a:blip r:embed="rId2"/>
          <a:stretch>
            <a:fillRect/>
          </a:stretch>
        </p:blipFill>
        <p:spPr>
          <a:xfrm>
            <a:off x="1003225" y="2910455"/>
            <a:ext cx="5901698" cy="3947545"/>
          </a:xfrm>
          <a:prstGeom prst="rect">
            <a:avLst/>
          </a:prstGeom>
        </p:spPr>
      </p:pic>
      <p:pic>
        <p:nvPicPr>
          <p:cNvPr id="9" name="Grafik 8"/>
          <p:cNvPicPr>
            <a:picLocks noChangeAspect="1"/>
          </p:cNvPicPr>
          <p:nvPr/>
        </p:nvPicPr>
        <p:blipFill>
          <a:blip r:embed="rId3"/>
          <a:stretch>
            <a:fillRect/>
          </a:stretch>
        </p:blipFill>
        <p:spPr>
          <a:xfrm>
            <a:off x="1003224" y="432049"/>
            <a:ext cx="7027592" cy="2427595"/>
          </a:xfrm>
          <a:prstGeom prst="rect">
            <a:avLst/>
          </a:prstGeom>
        </p:spPr>
      </p:pic>
    </p:spTree>
    <p:extLst>
      <p:ext uri="{BB962C8B-B14F-4D97-AF65-F5344CB8AC3E}">
        <p14:creationId xmlns:p14="http://schemas.microsoft.com/office/powerpoint/2010/main" val="14954544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pPr>
              <a:defRPr/>
            </a:pPr>
            <a:fld id="{86133261-F426-4E3C-B2AF-F6E5B7E61F25}" type="slidenum">
              <a:rPr lang="en-GB" smtClean="0"/>
              <a:pPr>
                <a:defRPr/>
              </a:pPr>
              <a:t>9</a:t>
            </a:fld>
            <a:endParaRPr lang="en-GB"/>
          </a:p>
        </p:txBody>
      </p:sp>
      <p:sp>
        <p:nvSpPr>
          <p:cNvPr id="2" name="Title 1">
            <a:extLst>
              <a:ext uri="{FF2B5EF4-FFF2-40B4-BE49-F238E27FC236}">
                <a16:creationId xmlns:a16="http://schemas.microsoft.com/office/drawing/2014/main" id="{134EDDF1-8095-0FA8-6DDD-0C393E6FCB08}"/>
              </a:ext>
            </a:extLst>
          </p:cNvPr>
          <p:cNvSpPr>
            <a:spLocks noGrp="1"/>
          </p:cNvSpPr>
          <p:nvPr>
            <p:ph type="title"/>
          </p:nvPr>
        </p:nvSpPr>
        <p:spPr/>
        <p:txBody>
          <a:bodyPr/>
          <a:lstStyle/>
          <a:p>
            <a:endParaRPr lang="en-US"/>
          </a:p>
        </p:txBody>
      </p:sp>
      <p:pic>
        <p:nvPicPr>
          <p:cNvPr id="6" name="Grafik 5"/>
          <p:cNvPicPr>
            <a:picLocks noChangeAspect="1"/>
          </p:cNvPicPr>
          <p:nvPr/>
        </p:nvPicPr>
        <p:blipFill>
          <a:blip r:embed="rId2"/>
          <a:stretch>
            <a:fillRect/>
          </a:stretch>
        </p:blipFill>
        <p:spPr>
          <a:xfrm>
            <a:off x="1524000" y="0"/>
            <a:ext cx="9144000" cy="2165684"/>
          </a:xfrm>
          <a:prstGeom prst="rect">
            <a:avLst/>
          </a:prstGeom>
        </p:spPr>
      </p:pic>
      <p:pic>
        <p:nvPicPr>
          <p:cNvPr id="8" name="Grafik 7"/>
          <p:cNvPicPr>
            <a:picLocks noChangeAspect="1"/>
          </p:cNvPicPr>
          <p:nvPr/>
        </p:nvPicPr>
        <p:blipFill>
          <a:blip r:embed="rId3"/>
          <a:stretch>
            <a:fillRect/>
          </a:stretch>
        </p:blipFill>
        <p:spPr>
          <a:xfrm>
            <a:off x="3719736" y="1196753"/>
            <a:ext cx="2376264" cy="2410537"/>
          </a:xfrm>
          <a:prstGeom prst="rect">
            <a:avLst/>
          </a:prstGeom>
        </p:spPr>
      </p:pic>
      <p:pic>
        <p:nvPicPr>
          <p:cNvPr id="9" name="Grafik 8"/>
          <p:cNvPicPr>
            <a:picLocks noChangeAspect="1"/>
          </p:cNvPicPr>
          <p:nvPr/>
        </p:nvPicPr>
        <p:blipFill>
          <a:blip r:embed="rId4"/>
          <a:stretch>
            <a:fillRect/>
          </a:stretch>
        </p:blipFill>
        <p:spPr>
          <a:xfrm>
            <a:off x="1524871" y="3785792"/>
            <a:ext cx="9161516" cy="3072208"/>
          </a:xfrm>
          <a:prstGeom prst="rect">
            <a:avLst/>
          </a:prstGeom>
        </p:spPr>
      </p:pic>
      <p:sp>
        <p:nvSpPr>
          <p:cNvPr id="10" name="Textfeld 9"/>
          <p:cNvSpPr txBox="1"/>
          <p:nvPr/>
        </p:nvSpPr>
        <p:spPr>
          <a:xfrm>
            <a:off x="5231904" y="2170896"/>
            <a:ext cx="1582484" cy="1107996"/>
          </a:xfrm>
          <a:prstGeom prst="rect">
            <a:avLst/>
          </a:prstGeom>
          <a:solidFill>
            <a:schemeClr val="bg1"/>
          </a:solidFill>
        </p:spPr>
        <p:txBody>
          <a:bodyPr wrap="none" rtlCol="0">
            <a:spAutoFit/>
          </a:bodyPr>
          <a:lstStyle/>
          <a:p>
            <a:r>
              <a:rPr lang="de-DE" sz="2200" dirty="0">
                <a:solidFill>
                  <a:srgbClr val="0F5494"/>
                </a:solidFill>
              </a:rPr>
              <a:t>930 </a:t>
            </a:r>
            <a:r>
              <a:rPr lang="de-DE" sz="2200" dirty="0" err="1">
                <a:solidFill>
                  <a:srgbClr val="0F5494"/>
                </a:solidFill>
              </a:rPr>
              <a:t>entries</a:t>
            </a:r>
            <a:endParaRPr lang="de-DE" sz="2200" dirty="0">
              <a:solidFill>
                <a:srgbClr val="0F5494"/>
              </a:solidFill>
            </a:endParaRPr>
          </a:p>
          <a:p>
            <a:r>
              <a:rPr lang="de-DE" sz="2200" dirty="0">
                <a:solidFill>
                  <a:srgbClr val="0F5494"/>
                </a:solidFill>
              </a:rPr>
              <a:t>264 </a:t>
            </a:r>
            <a:r>
              <a:rPr lang="de-DE" sz="2200" dirty="0" err="1">
                <a:solidFill>
                  <a:srgbClr val="0F5494"/>
                </a:solidFill>
              </a:rPr>
              <a:t>entries</a:t>
            </a:r>
            <a:endParaRPr lang="de-DE" sz="2200" dirty="0">
              <a:solidFill>
                <a:srgbClr val="0F5494"/>
              </a:solidFill>
            </a:endParaRPr>
          </a:p>
          <a:p>
            <a:r>
              <a:rPr lang="de-DE" sz="2200" dirty="0">
                <a:solidFill>
                  <a:srgbClr val="0F5494"/>
                </a:solidFill>
              </a:rPr>
              <a:t>828 </a:t>
            </a:r>
            <a:r>
              <a:rPr lang="de-DE" sz="2200" dirty="0" err="1">
                <a:solidFill>
                  <a:srgbClr val="0F5494"/>
                </a:solidFill>
              </a:rPr>
              <a:t>entries</a:t>
            </a:r>
            <a:endParaRPr lang="de-DE" sz="2200" dirty="0">
              <a:solidFill>
                <a:srgbClr val="0F5494"/>
              </a:solidFill>
            </a:endParaRPr>
          </a:p>
        </p:txBody>
      </p:sp>
      <p:cxnSp>
        <p:nvCxnSpPr>
          <p:cNvPr id="12" name="Gerade Verbindung mit Pfeil 11"/>
          <p:cNvCxnSpPr/>
          <p:nvPr/>
        </p:nvCxnSpPr>
        <p:spPr bwMode="auto">
          <a:xfrm flipH="1">
            <a:off x="4943872" y="2402020"/>
            <a:ext cx="288032" cy="0"/>
          </a:xfrm>
          <a:prstGeom prst="straightConnector1">
            <a:avLst/>
          </a:prstGeom>
          <a:noFill/>
          <a:ln w="9525" cap="flat" cmpd="sng" algn="ctr">
            <a:solidFill>
              <a:srgbClr val="0065A2"/>
            </a:solidFill>
            <a:prstDash val="solid"/>
            <a:round/>
            <a:headEnd type="none" w="med" len="med"/>
            <a:tailEnd type="triangle"/>
          </a:ln>
          <a:effectLst/>
        </p:spPr>
      </p:cxnSp>
      <p:cxnSp>
        <p:nvCxnSpPr>
          <p:cNvPr id="13" name="Gerade Verbindung mit Pfeil 12"/>
          <p:cNvCxnSpPr/>
          <p:nvPr/>
        </p:nvCxnSpPr>
        <p:spPr bwMode="auto">
          <a:xfrm flipH="1">
            <a:off x="4943872" y="3068960"/>
            <a:ext cx="288032" cy="0"/>
          </a:xfrm>
          <a:prstGeom prst="straightConnector1">
            <a:avLst/>
          </a:prstGeom>
          <a:noFill/>
          <a:ln w="9525" cap="flat" cmpd="sng" algn="ctr">
            <a:solidFill>
              <a:srgbClr val="0065A2"/>
            </a:solidFill>
            <a:prstDash val="solid"/>
            <a:round/>
            <a:headEnd type="none" w="med" len="med"/>
            <a:tailEnd type="triangle"/>
          </a:ln>
          <a:effectLst/>
        </p:spPr>
      </p:cxnSp>
      <p:sp>
        <p:nvSpPr>
          <p:cNvPr id="11" name="Textfeld 10"/>
          <p:cNvSpPr txBox="1"/>
          <p:nvPr/>
        </p:nvSpPr>
        <p:spPr>
          <a:xfrm>
            <a:off x="1914562" y="2161813"/>
            <a:ext cx="1805174" cy="369332"/>
          </a:xfrm>
          <a:prstGeom prst="rect">
            <a:avLst/>
          </a:prstGeom>
          <a:noFill/>
        </p:spPr>
        <p:txBody>
          <a:bodyPr wrap="none" rtlCol="0">
            <a:spAutoFit/>
          </a:bodyPr>
          <a:lstStyle/>
          <a:p>
            <a:r>
              <a:rPr lang="de-DE" dirty="0">
                <a:solidFill>
                  <a:srgbClr val="024B9C"/>
                </a:solidFill>
                <a:latin typeface="Bodoni MT" panose="02070603080606020203" pitchFamily="18" charset="0"/>
              </a:rPr>
              <a:t>As </a:t>
            </a:r>
            <a:r>
              <a:rPr lang="de-DE" dirty="0" err="1">
                <a:solidFill>
                  <a:srgbClr val="024B9C"/>
                </a:solidFill>
                <a:latin typeface="Bodoni MT" panose="02070603080606020203" pitchFamily="18" charset="0"/>
              </a:rPr>
              <a:t>of</a:t>
            </a:r>
            <a:r>
              <a:rPr lang="de-DE" dirty="0">
                <a:solidFill>
                  <a:srgbClr val="024B9C"/>
                </a:solidFill>
                <a:latin typeface="Bodoni MT" panose="02070603080606020203" pitchFamily="18" charset="0"/>
              </a:rPr>
              <a:t> June 2023!</a:t>
            </a:r>
          </a:p>
        </p:txBody>
      </p:sp>
    </p:spTree>
    <p:extLst>
      <p:ext uri="{BB962C8B-B14F-4D97-AF65-F5344CB8AC3E}">
        <p14:creationId xmlns:p14="http://schemas.microsoft.com/office/powerpoint/2010/main" val="3738086812"/>
      </p:ext>
    </p:extLst>
  </p:cSld>
  <p:clrMapOvr>
    <a:masterClrMapping/>
  </p:clrMapOvr>
</p:sld>
</file>

<file path=ppt/theme/theme1.xml><?xml version="1.0" encoding="utf-8"?>
<a:theme xmlns:a="http://schemas.openxmlformats.org/drawingml/2006/main" name="Office Theme">
  <a:themeElements>
    <a:clrScheme name="EU_BTSF">
      <a:dk1>
        <a:srgbClr val="4D4D4D"/>
      </a:dk1>
      <a:lt1>
        <a:srgbClr val="FFFFFF"/>
      </a:lt1>
      <a:dk2>
        <a:srgbClr val="034EA2"/>
      </a:dk2>
      <a:lt2>
        <a:srgbClr val="D3E8F9"/>
      </a:lt2>
      <a:accent1>
        <a:srgbClr val="1E858B"/>
      </a:accent1>
      <a:accent2>
        <a:srgbClr val="4BC5DE"/>
      </a:accent2>
      <a:accent3>
        <a:srgbClr val="6FA528"/>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Presentation.pptx" id="{DF0E4C23-23CF-4CA0-B78D-4EE4E4812529}" vid="{A275074F-6DFA-4FBF-AA5C-38C3649C393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F098AE41A192E4C85C747A9850AEF9A" ma:contentTypeVersion="1" ma:contentTypeDescription="Create a new document." ma:contentTypeScope="" ma:versionID="5a8770b97c883eee6e80458dbe9e6cc2">
  <xsd:schema xmlns:xsd="http://www.w3.org/2001/XMLSchema" xmlns:xs="http://www.w3.org/2001/XMLSchema" xmlns:p="http://schemas.microsoft.com/office/2006/metadata/properties" xmlns:ns1="http://schemas.microsoft.com/sharepoint/v3" targetNamespace="http://schemas.microsoft.com/office/2006/metadata/properties" ma:root="true" ma:fieldsID="ef2aa9ed40e72a78c3822fc753b43e87"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4B1CAF70-02D1-4551-A536-63581F6A8097}">
  <ds:schemaRefs>
    <ds:schemaRef ds:uri="http://schemas.microsoft.com/sharepoint/v3/contenttype/forms"/>
  </ds:schemaRefs>
</ds:datastoreItem>
</file>

<file path=customXml/itemProps2.xml><?xml version="1.0" encoding="utf-8"?>
<ds:datastoreItem xmlns:ds="http://schemas.openxmlformats.org/officeDocument/2006/customXml" ds:itemID="{72EEACE0-6474-4130-B64E-D9F9E5478D4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FF87431-2774-4E17-BE38-8A579357848D}">
  <ds:schemaRefs>
    <ds:schemaRef ds:uri="http://purl.org/dc/elements/1.1/"/>
    <ds:schemaRef ds:uri="http://schemas.microsoft.com/office/2006/metadata/properties"/>
    <ds:schemaRef ds:uri="http://schemas.microsoft.com/sharepoint/v3"/>
    <ds:schemaRef ds:uri="http://purl.org/dc/terms/"/>
    <ds:schemaRef ds:uri="http://schemas.openxmlformats.org/package/2006/metadata/core-properties"/>
    <ds:schemaRef ds:uri="http://purl.org/dc/dcmitype/"/>
    <ds:schemaRef ds:uri="http://schemas.microsoft.com/office/infopath/2007/PartnerControls"/>
    <ds:schemaRef ds:uri="http://schemas.microsoft.com/office/2006/documentManagement/typ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0</TotalTime>
  <Words>1093</Words>
  <Application>Microsoft Office PowerPoint</Application>
  <PresentationFormat>Widescreen</PresentationFormat>
  <Paragraphs>162</Paragraphs>
  <Slides>18</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vt:lpstr>
      <vt:lpstr>Bodoni MT</vt:lpstr>
      <vt:lpstr>Calibri</vt:lpstr>
      <vt:lpstr>Verdana</vt:lpstr>
      <vt:lpstr>Wingdings</vt:lpstr>
      <vt:lpstr>Office Theme</vt:lpstr>
      <vt:lpstr>Better Training for Safer Food Initiative</vt:lpstr>
      <vt:lpstr>PowerPoint Presentation</vt:lpstr>
      <vt:lpstr>GMO legislation around the world</vt:lpstr>
      <vt:lpstr>Object of regulation: GMO definition</vt:lpstr>
      <vt:lpstr>Object of regulation: GMO definition</vt:lpstr>
      <vt:lpstr>GMO legislation in selected countries (evaluation from 2019)</vt:lpstr>
      <vt:lpstr>ERA: International / supranational standards</vt:lpstr>
      <vt:lpstr>PowerPoint Presentation</vt:lpstr>
      <vt:lpstr>PowerPoint Presentation</vt:lpstr>
      <vt:lpstr>OECD BioTrack Product Database </vt:lpstr>
      <vt:lpstr>OECD BioTrack Product Database </vt:lpstr>
      <vt:lpstr>The European GMO database https://euginius.eu/ </vt:lpstr>
      <vt:lpstr>The European GMO database</vt:lpstr>
      <vt:lpstr>Learn from each other</vt:lpstr>
      <vt:lpstr>learn from each other</vt:lpstr>
      <vt:lpstr>PowerPoint Presentation</vt:lpstr>
      <vt:lpstr>PowerPoint Presentation</vt:lpstr>
      <vt:lpstr>Keep in touch</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Yvonne (COMM)</dc:creator>
  <cp:lastModifiedBy>Kristina Hristova</cp:lastModifiedBy>
  <cp:revision>156</cp:revision>
  <dcterms:created xsi:type="dcterms:W3CDTF">2019-08-09T12:06:42Z</dcterms:created>
  <dcterms:modified xsi:type="dcterms:W3CDTF">2023-11-14T15:26:21Z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0x010100AF098AE41A192E4C85C747A9850AEF9A</vt:lpwstr>
  </property>
  <property fmtid="{D5CDD505-2E9C-101B-9397-08002B2CF9AE}" pid="3" name="ClassificationContentMarkingFooterLocations">
    <vt:lpwstr>Office Theme:4</vt:lpwstr>
  </property>
  <property fmtid="{D5CDD505-2E9C-101B-9397-08002B2CF9AE}" pid="4" name="ClassificationContentMarkingFooterText">
    <vt:lpwstr>NSF Confidential</vt:lpwstr>
  </property>
  <property fmtid="{D5CDD505-2E9C-101B-9397-08002B2CF9AE}" pid="5" name="MSIP_Label_f2c848f1-078c-4e4f-8789-8a1259c542b8_Enabled">
    <vt:lpwstr>true</vt:lpwstr>
  </property>
  <property fmtid="{D5CDD505-2E9C-101B-9397-08002B2CF9AE}" pid="6" name="MSIP_Label_f2c848f1-078c-4e4f-8789-8a1259c542b8_SetDate">
    <vt:lpwstr>2023-11-14T15:26:19Z</vt:lpwstr>
  </property>
  <property fmtid="{D5CDD505-2E9C-101B-9397-08002B2CF9AE}" pid="7" name="MSIP_Label_f2c848f1-078c-4e4f-8789-8a1259c542b8_Method">
    <vt:lpwstr>Privileged</vt:lpwstr>
  </property>
  <property fmtid="{D5CDD505-2E9C-101B-9397-08002B2CF9AE}" pid="8" name="MSIP_Label_f2c848f1-078c-4e4f-8789-8a1259c542b8_Name">
    <vt:lpwstr>Public</vt:lpwstr>
  </property>
  <property fmtid="{D5CDD505-2E9C-101B-9397-08002B2CF9AE}" pid="9" name="MSIP_Label_f2c848f1-078c-4e4f-8789-8a1259c542b8_SiteId">
    <vt:lpwstr>400696bb-3ef5-44ed-b838-ceb5afd17d90</vt:lpwstr>
  </property>
  <property fmtid="{D5CDD505-2E9C-101B-9397-08002B2CF9AE}" pid="10" name="MSIP_Label_f2c848f1-078c-4e4f-8789-8a1259c542b8_ActionId">
    <vt:lpwstr>971a706f-6eac-45c1-b2f7-0331ffb2aea2</vt:lpwstr>
  </property>
  <property fmtid="{D5CDD505-2E9C-101B-9397-08002B2CF9AE}" pid="11" name="MSIP_Label_f2c848f1-078c-4e4f-8789-8a1259c542b8_ContentBits">
    <vt:lpwstr>0</vt:lpwstr>
  </property>
</Properties>
</file>