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4"/>
  </p:notesMasterIdLst>
  <p:handoutMasterIdLst>
    <p:handoutMasterId r:id="rId15"/>
  </p:handoutMasterIdLst>
  <p:sldIdLst>
    <p:sldId id="545" r:id="rId5"/>
    <p:sldId id="264" r:id="rId6"/>
    <p:sldId id="283" r:id="rId7"/>
    <p:sldId id="280" r:id="rId8"/>
    <p:sldId id="281" r:id="rId9"/>
    <p:sldId id="282" r:id="rId10"/>
    <p:sldId id="473" r:id="rId11"/>
    <p:sldId id="544" r:id="rId12"/>
    <p:sldId id="27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21" autoAdjust="0"/>
    <p:restoredTop sz="94674"/>
  </p:normalViewPr>
  <p:slideViewPr>
    <p:cSldViewPr snapToGrid="0">
      <p:cViewPr varScale="1">
        <p:scale>
          <a:sx n="62" d="100"/>
          <a:sy n="62" d="100"/>
        </p:scale>
        <p:origin x="940"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60136D2D-56F1-4675-8F96-C859078A3C30}"/>
    <pc:docChg chg="mod modSld modMainMaster">
      <pc:chgData name="Kristina Hristova" userId="146acd6f-9f96-42f3-a178-472d8ef3f70d" providerId="ADAL" clId="{60136D2D-56F1-4675-8F96-C859078A3C30}" dt="2023-11-06T15:11:38.319" v="4" actId="33475"/>
      <pc:docMkLst>
        <pc:docMk/>
      </pc:docMkLst>
      <pc:sldChg chg="modSp mod">
        <pc:chgData name="Kristina Hristova" userId="146acd6f-9f96-42f3-a178-472d8ef3f70d" providerId="ADAL" clId="{60136D2D-56F1-4675-8F96-C859078A3C30}" dt="2023-11-06T15:11:17.950" v="2" actId="255"/>
        <pc:sldMkLst>
          <pc:docMk/>
          <pc:sldMk cId="1184570239" sldId="280"/>
        </pc:sldMkLst>
        <pc:spChg chg="mod">
          <ac:chgData name="Kristina Hristova" userId="146acd6f-9f96-42f3-a178-472d8ef3f70d" providerId="ADAL" clId="{60136D2D-56F1-4675-8F96-C859078A3C30}" dt="2023-11-06T15:11:13.178" v="1" actId="255"/>
          <ac:spMkLst>
            <pc:docMk/>
            <pc:sldMk cId="1184570239" sldId="280"/>
            <ac:spMk id="2" creationId="{00000000-0000-0000-0000-000000000000}"/>
          </ac:spMkLst>
        </pc:spChg>
        <pc:spChg chg="mod">
          <ac:chgData name="Kristina Hristova" userId="146acd6f-9f96-42f3-a178-472d8ef3f70d" providerId="ADAL" clId="{60136D2D-56F1-4675-8F96-C859078A3C30}" dt="2023-11-06T15:11:17.950" v="2" actId="255"/>
          <ac:spMkLst>
            <pc:docMk/>
            <pc:sldMk cId="1184570239" sldId="280"/>
            <ac:spMk id="5" creationId="{00000000-0000-0000-0000-000000000000}"/>
          </ac:spMkLst>
        </pc:spChg>
        <pc:spChg chg="mod">
          <ac:chgData name="Kristina Hristova" userId="146acd6f-9f96-42f3-a178-472d8ef3f70d" providerId="ADAL" clId="{60136D2D-56F1-4675-8F96-C859078A3C30}" dt="2023-11-06T15:11:04.761" v="0" actId="20577"/>
          <ac:spMkLst>
            <pc:docMk/>
            <pc:sldMk cId="1184570239" sldId="280"/>
            <ac:spMk id="6" creationId="{00000000-0000-0000-0000-000000000000}"/>
          </ac:spMkLst>
        </pc:spChg>
      </pc:sldChg>
      <pc:sldChg chg="modSp mod">
        <pc:chgData name="Kristina Hristova" userId="146acd6f-9f96-42f3-a178-472d8ef3f70d" providerId="ADAL" clId="{60136D2D-56F1-4675-8F96-C859078A3C30}" dt="2023-11-06T15:11:25.470" v="3" actId="255"/>
        <pc:sldMkLst>
          <pc:docMk/>
          <pc:sldMk cId="3697153425" sldId="283"/>
        </pc:sldMkLst>
        <pc:spChg chg="mod">
          <ac:chgData name="Kristina Hristova" userId="146acd6f-9f96-42f3-a178-472d8ef3f70d" providerId="ADAL" clId="{60136D2D-56F1-4675-8F96-C859078A3C30}" dt="2023-11-06T15:11:25.470" v="3" actId="255"/>
          <ac:spMkLst>
            <pc:docMk/>
            <pc:sldMk cId="3697153425" sldId="283"/>
            <ac:spMk id="2" creationId="{00000000-0000-0000-0000-000000000000}"/>
          </ac:spMkLst>
        </pc:spChg>
      </pc:sldChg>
      <pc:sldMasterChg chg="delSp mod">
        <pc:chgData name="Kristina Hristova" userId="146acd6f-9f96-42f3-a178-472d8ef3f70d" providerId="ADAL" clId="{60136D2D-56F1-4675-8F96-C859078A3C30}" dt="2023-11-06T15:11:38.319" v="4" actId="33475"/>
        <pc:sldMasterMkLst>
          <pc:docMk/>
          <pc:sldMasterMk cId="459720850" sldId="2147483648"/>
        </pc:sldMasterMkLst>
        <pc:spChg chg="del">
          <ac:chgData name="Kristina Hristova" userId="146acd6f-9f96-42f3-a178-472d8ef3f70d" providerId="ADAL" clId="{60136D2D-56F1-4675-8F96-C859078A3C30}" dt="2023-11-06T15:11:38.319" v="4" actId="33475"/>
          <ac:spMkLst>
            <pc:docMk/>
            <pc:sldMasterMk cId="459720850" sldId="2147483648"/>
            <ac:spMk id="4" creationId="{F95746EE-58A0-CB87-EAD4-225E263BF93D}"/>
          </ac:spMkLst>
        </pc:spChg>
      </pc:sldMasterChg>
    </pc:docChg>
  </pc:docChgLst>
  <pc:docChgLst>
    <pc:chgData name="Kristina Hristova" userId="146acd6f-9f96-42f3-a178-472d8ef3f70d" providerId="ADAL" clId="{8B851415-705E-4217-B114-FD9AFCE8C5EB}"/>
    <pc:docChg chg="undo custSel mod modSld modMainMaster">
      <pc:chgData name="Kristina Hristova" userId="146acd6f-9f96-42f3-a178-472d8ef3f70d" providerId="ADAL" clId="{8B851415-705E-4217-B114-FD9AFCE8C5EB}" dt="2023-11-15T08:36:02.162" v="62" actId="20577"/>
      <pc:docMkLst>
        <pc:docMk/>
      </pc:docMkLst>
      <pc:sldChg chg="modSp mod">
        <pc:chgData name="Kristina Hristova" userId="146acd6f-9f96-42f3-a178-472d8ef3f70d" providerId="ADAL" clId="{8B851415-705E-4217-B114-FD9AFCE8C5EB}" dt="2023-11-15T08:36:02.162" v="62" actId="20577"/>
        <pc:sldMkLst>
          <pc:docMk/>
          <pc:sldMk cId="2396230105" sldId="281"/>
        </pc:sldMkLst>
        <pc:spChg chg="mod">
          <ac:chgData name="Kristina Hristova" userId="146acd6f-9f96-42f3-a178-472d8ef3f70d" providerId="ADAL" clId="{8B851415-705E-4217-B114-FD9AFCE8C5EB}" dt="2023-11-14T15:39:46.170" v="24" actId="1076"/>
          <ac:spMkLst>
            <pc:docMk/>
            <pc:sldMk cId="2396230105" sldId="281"/>
            <ac:spMk id="2" creationId="{00000000-0000-0000-0000-000000000000}"/>
          </ac:spMkLst>
        </pc:spChg>
        <pc:spChg chg="mod">
          <ac:chgData name="Kristina Hristova" userId="146acd6f-9f96-42f3-a178-472d8ef3f70d" providerId="ADAL" clId="{8B851415-705E-4217-B114-FD9AFCE8C5EB}" dt="2023-11-15T08:35:58.654" v="61" actId="20577"/>
          <ac:spMkLst>
            <pc:docMk/>
            <pc:sldMk cId="2396230105" sldId="281"/>
            <ac:spMk id="5" creationId="{00000000-0000-0000-0000-000000000000}"/>
          </ac:spMkLst>
        </pc:spChg>
        <pc:spChg chg="mod">
          <ac:chgData name="Kristina Hristova" userId="146acd6f-9f96-42f3-a178-472d8ef3f70d" providerId="ADAL" clId="{8B851415-705E-4217-B114-FD9AFCE8C5EB}" dt="2023-11-15T08:36:02.162" v="62" actId="20577"/>
          <ac:spMkLst>
            <pc:docMk/>
            <pc:sldMk cId="2396230105" sldId="281"/>
            <ac:spMk id="6" creationId="{00000000-0000-0000-0000-000000000000}"/>
          </ac:spMkLst>
        </pc:spChg>
      </pc:sldChg>
      <pc:sldMasterChg chg="delSp mod">
        <pc:chgData name="Kristina Hristova" userId="146acd6f-9f96-42f3-a178-472d8ef3f70d" providerId="ADAL" clId="{8B851415-705E-4217-B114-FD9AFCE8C5EB}" dt="2023-11-14T15:28:12.274" v="1" actId="33475"/>
        <pc:sldMasterMkLst>
          <pc:docMk/>
          <pc:sldMasterMk cId="459720850" sldId="2147483648"/>
        </pc:sldMasterMkLst>
        <pc:spChg chg="del">
          <ac:chgData name="Kristina Hristova" userId="146acd6f-9f96-42f3-a178-472d8ef3f70d" providerId="ADAL" clId="{8B851415-705E-4217-B114-FD9AFCE8C5EB}" dt="2023-11-14T15:28:12.274" v="1" actId="33475"/>
          <ac:spMkLst>
            <pc:docMk/>
            <pc:sldMasterMk cId="459720850" sldId="2147483648"/>
            <ac:spMk id="4" creationId="{C8C3D530-A667-8690-8912-15BDB8CEAE8E}"/>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15/11/2023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15/11/2023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3852499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3</a:t>
            </a:fld>
            <a:endParaRPr lang="en-GB"/>
          </a:p>
        </p:txBody>
      </p:sp>
    </p:spTree>
    <p:extLst>
      <p:ext uri="{BB962C8B-B14F-4D97-AF65-F5344CB8AC3E}">
        <p14:creationId xmlns:p14="http://schemas.microsoft.com/office/powerpoint/2010/main" val="2701385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4</a:t>
            </a:fld>
            <a:endParaRPr lang="en-GB"/>
          </a:p>
        </p:txBody>
      </p:sp>
    </p:spTree>
    <p:extLst>
      <p:ext uri="{BB962C8B-B14F-4D97-AF65-F5344CB8AC3E}">
        <p14:creationId xmlns:p14="http://schemas.microsoft.com/office/powerpoint/2010/main" val="517236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5</a:t>
            </a:fld>
            <a:endParaRPr lang="en-GB"/>
          </a:p>
        </p:txBody>
      </p:sp>
    </p:spTree>
    <p:extLst>
      <p:ext uri="{BB962C8B-B14F-4D97-AF65-F5344CB8AC3E}">
        <p14:creationId xmlns:p14="http://schemas.microsoft.com/office/powerpoint/2010/main" val="3014500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6</a:t>
            </a:fld>
            <a:endParaRPr lang="en-GB"/>
          </a:p>
        </p:txBody>
      </p:sp>
    </p:spTree>
    <p:extLst>
      <p:ext uri="{BB962C8B-B14F-4D97-AF65-F5344CB8AC3E}">
        <p14:creationId xmlns:p14="http://schemas.microsoft.com/office/powerpoint/2010/main" val="3611851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7">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hyperlink" Target="http://www.opera-italy.eu/"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1.png"/><Relationship Id="rId18" Type="http://schemas.openxmlformats.org/officeDocument/2006/relationships/image" Target="../media/image23.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8.png"/><Relationship Id="rId12" Type="http://schemas.openxmlformats.org/officeDocument/2006/relationships/image" Target="../media/image20.png"/><Relationship Id="rId17" Type="http://schemas.openxmlformats.org/officeDocument/2006/relationships/hyperlink" Target="https://www.youtube.com/user/eutube" TargetMode="External"/><Relationship Id="rId2" Type="http://schemas.openxmlformats.org/officeDocument/2006/relationships/notesSlide" Target="../notesSlides/notesSlide8.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2.png"/><Relationship Id="rId10" Type="http://schemas.openxmlformats.org/officeDocument/2006/relationships/image" Target="../media/image19.png"/><Relationship Id="rId19"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4.2 Case study on ERA for GMPs: specific exposures</a:t>
            </a:r>
            <a:endParaRPr lang="fr-BE" sz="2000" b="1" dirty="0" err="1"/>
          </a:p>
        </p:txBody>
      </p:sp>
    </p:spTree>
    <p:extLst>
      <p:ext uri="{BB962C8B-B14F-4D97-AF65-F5344CB8AC3E}">
        <p14:creationId xmlns:p14="http://schemas.microsoft.com/office/powerpoint/2010/main" val="131003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6" name="Title 5"/>
          <p:cNvSpPr>
            <a:spLocks noGrp="1"/>
          </p:cNvSpPr>
          <p:nvPr>
            <p:ph type="title"/>
          </p:nvPr>
        </p:nvSpPr>
        <p:spPr>
          <a:xfrm>
            <a:off x="2792643" y="883552"/>
            <a:ext cx="8755509" cy="782357"/>
          </a:xfrm>
        </p:spPr>
        <p:txBody>
          <a:bodyPr/>
          <a:lstStyle/>
          <a:p>
            <a:pPr algn="ctr"/>
            <a:r>
              <a:rPr lang="en-GB" dirty="0"/>
              <a:t>Case study on ERA for GMPs -</a:t>
            </a:r>
            <a:br>
              <a:rPr lang="en-GB" dirty="0"/>
            </a:br>
            <a:r>
              <a:rPr lang="en-GB" dirty="0"/>
              <a:t>specific exposures</a:t>
            </a:r>
          </a:p>
        </p:txBody>
      </p:sp>
      <p:sp>
        <p:nvSpPr>
          <p:cNvPr id="2" name="Textplatzhalter 1"/>
          <p:cNvSpPr>
            <a:spLocks noGrp="1"/>
          </p:cNvSpPr>
          <p:nvPr>
            <p:ph type="body" sz="quarter" idx="4294967295"/>
          </p:nvPr>
        </p:nvSpPr>
        <p:spPr>
          <a:xfrm>
            <a:off x="1304818" y="2720003"/>
            <a:ext cx="9061807" cy="2665413"/>
          </a:xfrm>
        </p:spPr>
        <p:txBody>
          <a:bodyPr/>
          <a:lstStyle/>
          <a:p>
            <a:pPr marL="457200" indent="-457200" algn="ctr">
              <a:buAutoNum type="arabicParenBoth"/>
            </a:pPr>
            <a:r>
              <a:rPr lang="en-GB" sz="2400" dirty="0"/>
              <a:t>Exposure characterisation of and</a:t>
            </a:r>
          </a:p>
          <a:p>
            <a:pPr marL="457200" indent="-457200" algn="ctr">
              <a:buAutoNum type="arabicParenBoth"/>
            </a:pPr>
            <a:r>
              <a:rPr lang="en-GB" sz="2400" dirty="0"/>
              <a:t>theoretical study on</a:t>
            </a:r>
          </a:p>
          <a:p>
            <a:pPr marL="0" indent="0" algn="ctr">
              <a:buNone/>
            </a:pPr>
            <a:r>
              <a:rPr lang="en-GB" sz="2400" b="1" dirty="0"/>
              <a:t>GMPs</a:t>
            </a:r>
            <a:r>
              <a:rPr lang="en-GB" sz="2400" dirty="0"/>
              <a:t> for intended </a:t>
            </a:r>
            <a:r>
              <a:rPr lang="en-GB" sz="2400" b="1" dirty="0"/>
              <a:t>food/feed uses</a:t>
            </a:r>
          </a:p>
          <a:p>
            <a:pPr marL="0" indent="0" algn="ctr">
              <a:buNone/>
            </a:pPr>
            <a:endParaRPr lang="en-GB" sz="2400" dirty="0"/>
          </a:p>
          <a:p>
            <a:pPr marL="0" indent="0" algn="ctr">
              <a:buClrTx/>
              <a:buNone/>
            </a:pPr>
            <a:r>
              <a:rPr lang="en-GB" sz="2400" b="1" dirty="0"/>
              <a:t>2 break out groups</a:t>
            </a:r>
            <a:r>
              <a:rPr lang="en-GB" sz="2400" dirty="0"/>
              <a:t> work on </a:t>
            </a:r>
          </a:p>
          <a:p>
            <a:pPr marL="0" indent="0" algn="ctr">
              <a:buClrTx/>
              <a:buNone/>
            </a:pPr>
            <a:r>
              <a:rPr lang="en-GB" sz="2400" b="1" dirty="0">
                <a:solidFill>
                  <a:srgbClr val="F47B22"/>
                </a:solidFill>
              </a:rPr>
              <a:t>2</a:t>
            </a:r>
            <a:r>
              <a:rPr lang="en-GB" sz="2400" b="1" dirty="0">
                <a:solidFill>
                  <a:srgbClr val="FF0000"/>
                </a:solidFill>
              </a:rPr>
              <a:t> </a:t>
            </a:r>
            <a:r>
              <a:rPr lang="en-GB" sz="2400" b="1" dirty="0">
                <a:solidFill>
                  <a:srgbClr val="F47B22"/>
                </a:solidFill>
              </a:rPr>
              <a:t>case studies</a:t>
            </a:r>
            <a:endParaRPr lang="de-DE" sz="1400" b="1" dirty="0">
              <a:solidFill>
                <a:srgbClr val="F47B22"/>
              </a:solidFill>
            </a:endParaRPr>
          </a:p>
          <a:p>
            <a:pPr marL="0" indent="0" algn="l">
              <a:buClrTx/>
              <a:buNone/>
            </a:pPr>
            <a:endParaRPr lang="en-GB" sz="2400" dirty="0">
              <a:solidFill>
                <a:schemeClr val="tx1"/>
              </a:solidFill>
            </a:endParaRPr>
          </a:p>
          <a:p>
            <a:pPr marL="0" indent="0" algn="l">
              <a:buClrTx/>
              <a:buNone/>
            </a:pPr>
            <a:endParaRPr lang="en-GB" sz="2400" dirty="0">
              <a:solidFill>
                <a:schemeClr val="tx1"/>
              </a:solidFill>
            </a:endParaRPr>
          </a:p>
          <a:p>
            <a:pPr algn="l">
              <a:buClrTx/>
              <a:buFont typeface="Courier New" panose="02070309020205020404" pitchFamily="49" charset="0"/>
              <a:buChar char="o"/>
            </a:pPr>
            <a:endParaRPr lang="de-DE" sz="2400" dirty="0">
              <a:solidFill>
                <a:schemeClr val="tx1"/>
              </a:solidFill>
            </a:endParaRPr>
          </a:p>
        </p:txBody>
      </p:sp>
    </p:spTree>
    <p:extLst>
      <p:ext uri="{BB962C8B-B14F-4D97-AF65-F5344CB8AC3E}">
        <p14:creationId xmlns:p14="http://schemas.microsoft.com/office/powerpoint/2010/main" val="4200998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7" name="Title 5"/>
          <p:cNvSpPr>
            <a:spLocks noGrp="1"/>
          </p:cNvSpPr>
          <p:nvPr>
            <p:ph type="title"/>
          </p:nvPr>
        </p:nvSpPr>
        <p:spPr>
          <a:xfrm>
            <a:off x="2209800" y="1508895"/>
            <a:ext cx="8457372" cy="782357"/>
          </a:xfrm>
        </p:spPr>
        <p:txBody>
          <a:bodyPr/>
          <a:lstStyle/>
          <a:p>
            <a:pPr algn="ctr"/>
            <a:r>
              <a:rPr lang="en-GB" dirty="0"/>
              <a:t>Aims</a:t>
            </a:r>
            <a:br>
              <a:rPr lang="en-GB" dirty="0"/>
            </a:br>
            <a:br>
              <a:rPr lang="en-GB" dirty="0"/>
            </a:br>
            <a:endParaRPr lang="en-GB" b="0" dirty="0">
              <a:solidFill>
                <a:schemeClr val="tx1"/>
              </a:solidFill>
            </a:endParaRPr>
          </a:p>
        </p:txBody>
      </p:sp>
      <p:sp>
        <p:nvSpPr>
          <p:cNvPr id="2" name="Textplatzhalter 1"/>
          <p:cNvSpPr>
            <a:spLocks noGrp="1"/>
          </p:cNvSpPr>
          <p:nvPr>
            <p:ph type="body" sz="quarter" idx="4294967295"/>
          </p:nvPr>
        </p:nvSpPr>
        <p:spPr>
          <a:xfrm>
            <a:off x="501849" y="2882454"/>
            <a:ext cx="11001893" cy="3287713"/>
          </a:xfrm>
        </p:spPr>
        <p:txBody>
          <a:bodyPr/>
          <a:lstStyle/>
          <a:p>
            <a:pPr marL="0" indent="0" algn="just">
              <a:buClrTx/>
              <a:buNone/>
            </a:pPr>
            <a:r>
              <a:rPr lang="de-DE" b="1" dirty="0">
                <a:solidFill>
                  <a:srgbClr val="F47B22"/>
                </a:solidFill>
              </a:rPr>
              <a:t>1 </a:t>
            </a:r>
            <a:r>
              <a:rPr lang="de-DE" dirty="0"/>
              <a:t>: </a:t>
            </a:r>
            <a:r>
              <a:rPr lang="de-DE" dirty="0" err="1"/>
              <a:t>how</a:t>
            </a:r>
            <a:r>
              <a:rPr lang="de-DE" dirty="0"/>
              <a:t> </a:t>
            </a:r>
            <a:r>
              <a:rPr lang="de-DE" dirty="0" err="1"/>
              <a:t>technical</a:t>
            </a:r>
            <a:r>
              <a:rPr lang="de-DE" dirty="0"/>
              <a:t>/</a:t>
            </a:r>
            <a:r>
              <a:rPr lang="de-DE" dirty="0" err="1"/>
              <a:t>biological</a:t>
            </a:r>
            <a:r>
              <a:rPr lang="de-DE" dirty="0"/>
              <a:t> </a:t>
            </a:r>
            <a:r>
              <a:rPr lang="de-DE" b="1" dirty="0" err="1"/>
              <a:t>aspects</a:t>
            </a:r>
            <a:r>
              <a:rPr lang="de-DE" b="1" dirty="0"/>
              <a:t> </a:t>
            </a:r>
            <a:r>
              <a:rPr lang="de-DE" b="1" dirty="0" err="1"/>
              <a:t>of</a:t>
            </a:r>
            <a:r>
              <a:rPr lang="de-DE" b="1" dirty="0"/>
              <a:t> </a:t>
            </a:r>
            <a:r>
              <a:rPr lang="de-DE" b="1" dirty="0" err="1"/>
              <a:t>exposure</a:t>
            </a:r>
            <a:r>
              <a:rPr lang="de-DE" dirty="0"/>
              <a:t> </a:t>
            </a:r>
            <a:r>
              <a:rPr lang="de-DE" dirty="0" err="1"/>
              <a:t>inform</a:t>
            </a:r>
            <a:r>
              <a:rPr lang="de-DE" dirty="0"/>
              <a:t> </a:t>
            </a:r>
            <a:r>
              <a:rPr lang="de-DE" dirty="0" err="1"/>
              <a:t>pathways</a:t>
            </a:r>
            <a:r>
              <a:rPr lang="de-DE" dirty="0"/>
              <a:t> </a:t>
            </a:r>
            <a:r>
              <a:rPr lang="de-DE" dirty="0" err="1"/>
              <a:t>to</a:t>
            </a:r>
            <a:r>
              <a:rPr lang="de-DE" dirty="0"/>
              <a:t> </a:t>
            </a:r>
            <a:r>
              <a:rPr lang="de-DE" dirty="0" err="1"/>
              <a:t>harm</a:t>
            </a:r>
            <a:endParaRPr lang="en-GB" b="1" dirty="0">
              <a:solidFill>
                <a:srgbClr val="F47B22"/>
              </a:solidFill>
            </a:endParaRPr>
          </a:p>
          <a:p>
            <a:pPr marL="0" indent="0" algn="just">
              <a:buClrTx/>
              <a:buNone/>
            </a:pPr>
            <a:r>
              <a:rPr lang="de-DE" b="1" dirty="0">
                <a:solidFill>
                  <a:srgbClr val="F47B22"/>
                </a:solidFill>
              </a:rPr>
              <a:t>2</a:t>
            </a:r>
            <a:r>
              <a:rPr lang="de-DE" dirty="0"/>
              <a:t>: </a:t>
            </a:r>
            <a:r>
              <a:rPr lang="de-DE" dirty="0" err="1"/>
              <a:t>how</a:t>
            </a:r>
            <a:r>
              <a:rPr lang="de-DE" dirty="0"/>
              <a:t> </a:t>
            </a:r>
            <a:r>
              <a:rPr lang="de-DE" dirty="0" err="1"/>
              <a:t>identified</a:t>
            </a:r>
            <a:r>
              <a:rPr lang="de-DE" dirty="0"/>
              <a:t> </a:t>
            </a:r>
            <a:r>
              <a:rPr lang="de-DE" dirty="0" err="1"/>
              <a:t>exposure</a:t>
            </a:r>
            <a:r>
              <a:rPr lang="de-DE" dirty="0"/>
              <a:t> </a:t>
            </a:r>
            <a:r>
              <a:rPr lang="de-DE" dirty="0" err="1"/>
              <a:t>characteristics</a:t>
            </a:r>
            <a:r>
              <a:rPr lang="de-DE" dirty="0"/>
              <a:t> </a:t>
            </a:r>
            <a:r>
              <a:rPr lang="de-DE" b="1" dirty="0" err="1"/>
              <a:t>determine</a:t>
            </a:r>
            <a:r>
              <a:rPr lang="de-DE" b="1" dirty="0"/>
              <a:t> environmental </a:t>
            </a:r>
            <a:r>
              <a:rPr lang="de-DE" b="1" dirty="0" err="1"/>
              <a:t>risk</a:t>
            </a:r>
            <a:endParaRPr lang="de-DE" b="1" dirty="0"/>
          </a:p>
          <a:p>
            <a:pPr marL="0" indent="0" algn="just">
              <a:buClrTx/>
              <a:buNone/>
            </a:pPr>
            <a:r>
              <a:rPr lang="de-DE" b="1" dirty="0">
                <a:solidFill>
                  <a:srgbClr val="F47B22"/>
                </a:solidFill>
              </a:rPr>
              <a:t>3</a:t>
            </a:r>
            <a:r>
              <a:rPr lang="de-DE" dirty="0"/>
              <a:t>: </a:t>
            </a:r>
            <a:r>
              <a:rPr lang="de-DE" b="1" dirty="0" err="1"/>
              <a:t>areas</a:t>
            </a:r>
            <a:r>
              <a:rPr lang="de-DE" b="1" dirty="0"/>
              <a:t> </a:t>
            </a:r>
            <a:r>
              <a:rPr lang="de-DE" b="1" dirty="0" err="1"/>
              <a:t>of</a:t>
            </a:r>
            <a:r>
              <a:rPr lang="de-DE" b="1" dirty="0"/>
              <a:t> environmental </a:t>
            </a:r>
            <a:r>
              <a:rPr lang="de-DE" b="1" dirty="0" err="1"/>
              <a:t>risk</a:t>
            </a:r>
            <a:r>
              <a:rPr lang="de-DE" dirty="0"/>
              <a:t> </a:t>
            </a:r>
            <a:r>
              <a:rPr lang="de-DE" dirty="0" err="1"/>
              <a:t>of</a:t>
            </a:r>
            <a:r>
              <a:rPr lang="de-DE" dirty="0"/>
              <a:t> GMPs </a:t>
            </a:r>
            <a:r>
              <a:rPr lang="de-DE" dirty="0" err="1"/>
              <a:t>with</a:t>
            </a:r>
            <a:r>
              <a:rPr lang="de-DE" dirty="0"/>
              <a:t> </a:t>
            </a:r>
            <a:r>
              <a:rPr lang="de-DE" dirty="0" err="1"/>
              <a:t>intended</a:t>
            </a:r>
            <a:r>
              <a:rPr lang="de-DE" dirty="0"/>
              <a:t> </a:t>
            </a:r>
            <a:r>
              <a:rPr lang="de-DE" dirty="0" err="1"/>
              <a:t>food</a:t>
            </a:r>
            <a:r>
              <a:rPr lang="de-DE" dirty="0"/>
              <a:t>/</a:t>
            </a:r>
            <a:r>
              <a:rPr lang="de-DE" dirty="0" err="1"/>
              <a:t>feed</a:t>
            </a:r>
            <a:r>
              <a:rPr lang="de-DE" dirty="0"/>
              <a:t> </a:t>
            </a:r>
            <a:r>
              <a:rPr lang="de-DE" dirty="0" err="1"/>
              <a:t>uses</a:t>
            </a:r>
            <a:endParaRPr lang="de-DE" dirty="0"/>
          </a:p>
          <a:p>
            <a:pPr marL="0" indent="0" algn="just">
              <a:buClrTx/>
              <a:buNone/>
            </a:pPr>
            <a:r>
              <a:rPr lang="de-DE" b="1" dirty="0">
                <a:solidFill>
                  <a:srgbClr val="F47B22"/>
                </a:solidFill>
              </a:rPr>
              <a:t>4</a:t>
            </a:r>
            <a:r>
              <a:rPr lang="de-DE" dirty="0"/>
              <a:t>: (</a:t>
            </a:r>
            <a:r>
              <a:rPr lang="de-DE" dirty="0" err="1"/>
              <a:t>hypothetical</a:t>
            </a:r>
            <a:r>
              <a:rPr lang="de-DE" dirty="0"/>
              <a:t>) </a:t>
            </a:r>
            <a:r>
              <a:rPr lang="de-DE" b="1" dirty="0" err="1"/>
              <a:t>protection</a:t>
            </a:r>
            <a:r>
              <a:rPr lang="de-DE" b="1" dirty="0"/>
              <a:t> </a:t>
            </a:r>
            <a:r>
              <a:rPr lang="de-DE" b="1" dirty="0" err="1"/>
              <a:t>goals</a:t>
            </a:r>
            <a:r>
              <a:rPr lang="de-DE" dirty="0"/>
              <a:t> </a:t>
            </a:r>
            <a:r>
              <a:rPr lang="de-DE" dirty="0" err="1"/>
              <a:t>concerned</a:t>
            </a:r>
            <a:endParaRPr lang="de-DE" dirty="0"/>
          </a:p>
          <a:p>
            <a:pPr algn="l">
              <a:buClrTx/>
              <a:buFont typeface="Courier New" panose="02070309020205020404" pitchFamily="49" charset="0"/>
              <a:buChar char="o"/>
            </a:pPr>
            <a:endParaRPr lang="de-DE" b="1" i="1" dirty="0">
              <a:solidFill>
                <a:schemeClr val="tx1"/>
              </a:solidFill>
            </a:endParaRPr>
          </a:p>
        </p:txBody>
      </p:sp>
      <p:sp>
        <p:nvSpPr>
          <p:cNvPr id="4" name="Textfeld 3"/>
          <p:cNvSpPr txBox="1"/>
          <p:nvPr/>
        </p:nvSpPr>
        <p:spPr>
          <a:xfrm>
            <a:off x="501850" y="1900074"/>
            <a:ext cx="1914307" cy="461665"/>
          </a:xfrm>
          <a:prstGeom prst="rect">
            <a:avLst/>
          </a:prstGeom>
          <a:noFill/>
        </p:spPr>
        <p:txBody>
          <a:bodyPr wrap="none" rtlCol="0">
            <a:spAutoFit/>
          </a:bodyPr>
          <a:lstStyle/>
          <a:p>
            <a:r>
              <a:rPr lang="en-GB" sz="2400" dirty="0"/>
              <a:t>Learn about:</a:t>
            </a:r>
            <a:endParaRPr lang="de-DE" sz="2400" dirty="0" err="1">
              <a:solidFill>
                <a:srgbClr val="0F5494"/>
              </a:solidFill>
            </a:endParaRPr>
          </a:p>
        </p:txBody>
      </p:sp>
    </p:spTree>
    <p:extLst>
      <p:ext uri="{BB962C8B-B14F-4D97-AF65-F5344CB8AC3E}">
        <p14:creationId xmlns:p14="http://schemas.microsoft.com/office/powerpoint/2010/main" val="3697153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6" name="Title 5"/>
          <p:cNvSpPr>
            <a:spLocks noGrp="1"/>
          </p:cNvSpPr>
          <p:nvPr>
            <p:ph type="title"/>
          </p:nvPr>
        </p:nvSpPr>
        <p:spPr>
          <a:xfrm>
            <a:off x="1025489" y="1492220"/>
            <a:ext cx="10330769" cy="782357"/>
          </a:xfrm>
        </p:spPr>
        <p:txBody>
          <a:bodyPr/>
          <a:lstStyle/>
          <a:p>
            <a:r>
              <a:rPr lang="en-GB" dirty="0"/>
              <a:t>                             Topic</a:t>
            </a:r>
            <a:br>
              <a:rPr lang="en-GB" dirty="0"/>
            </a:br>
            <a:r>
              <a:rPr lang="en-GB" dirty="0">
                <a:solidFill>
                  <a:schemeClr val="tx1"/>
                </a:solidFill>
              </a:rPr>
              <a:t>GMP</a:t>
            </a:r>
            <a:r>
              <a:rPr lang="en-GB" dirty="0"/>
              <a:t> </a:t>
            </a:r>
            <a:r>
              <a:rPr lang="en-GB" b="0" dirty="0">
                <a:solidFill>
                  <a:schemeClr val="tx1"/>
                </a:solidFill>
              </a:rPr>
              <a:t>case study</a:t>
            </a:r>
            <a:r>
              <a:rPr lang="en-GB" b="0" dirty="0"/>
              <a:t> </a:t>
            </a:r>
            <a:r>
              <a:rPr lang="en-GB" dirty="0"/>
              <a:t>1         </a:t>
            </a:r>
            <a:r>
              <a:rPr lang="en-GB" dirty="0">
                <a:solidFill>
                  <a:schemeClr val="tx1"/>
                </a:solidFill>
              </a:rPr>
              <a:t>GMPs</a:t>
            </a:r>
            <a:r>
              <a:rPr lang="en-GB" dirty="0"/>
              <a:t> </a:t>
            </a:r>
            <a:r>
              <a:rPr lang="en-GB" dirty="0">
                <a:solidFill>
                  <a:schemeClr val="tx1"/>
                </a:solidFill>
              </a:rPr>
              <a:t>case study</a:t>
            </a:r>
            <a:r>
              <a:rPr lang="en-GB" dirty="0"/>
              <a:t> 2 </a:t>
            </a:r>
          </a:p>
        </p:txBody>
      </p:sp>
      <p:sp>
        <p:nvSpPr>
          <p:cNvPr id="2" name="Textplatzhalter 1"/>
          <p:cNvSpPr>
            <a:spLocks noGrp="1"/>
          </p:cNvSpPr>
          <p:nvPr>
            <p:ph type="body" sz="quarter" idx="4294967295"/>
          </p:nvPr>
        </p:nvSpPr>
        <p:spPr>
          <a:xfrm>
            <a:off x="838199" y="2430887"/>
            <a:ext cx="4562877" cy="3694113"/>
          </a:xfrm>
        </p:spPr>
        <p:txBody>
          <a:bodyPr/>
          <a:lstStyle/>
          <a:p>
            <a:pPr algn="just">
              <a:buClrTx/>
              <a:buFont typeface="Courier New" panose="02070309020205020404" pitchFamily="49" charset="0"/>
              <a:buChar char="o"/>
            </a:pPr>
            <a:r>
              <a:rPr lang="en-GB" dirty="0">
                <a:solidFill>
                  <a:schemeClr val="tx1"/>
                </a:solidFill>
              </a:rPr>
              <a:t>oilseed rape (</a:t>
            </a:r>
            <a:r>
              <a:rPr lang="en-GB" b="1" dirty="0">
                <a:solidFill>
                  <a:srgbClr val="F47B22"/>
                </a:solidFill>
              </a:rPr>
              <a:t>OSR</a:t>
            </a:r>
            <a:r>
              <a:rPr lang="en-GB" dirty="0">
                <a:solidFill>
                  <a:schemeClr val="tx1"/>
                </a:solidFill>
              </a:rPr>
              <a:t>)</a:t>
            </a:r>
            <a:endParaRPr lang="de-DE" dirty="0">
              <a:solidFill>
                <a:schemeClr val="tx1"/>
              </a:solidFill>
            </a:endParaRPr>
          </a:p>
          <a:p>
            <a:pPr algn="just">
              <a:buClrTx/>
              <a:buFont typeface="Courier New" panose="02070309020205020404" pitchFamily="49" charset="0"/>
              <a:buChar char="o"/>
            </a:pPr>
            <a:r>
              <a:rPr lang="en-GB" dirty="0">
                <a:solidFill>
                  <a:schemeClr val="tx1"/>
                </a:solidFill>
              </a:rPr>
              <a:t>trait: </a:t>
            </a:r>
            <a:r>
              <a:rPr lang="en-GB" b="1" dirty="0">
                <a:solidFill>
                  <a:srgbClr val="F47B22"/>
                </a:solidFill>
              </a:rPr>
              <a:t>fatty acid pattern</a:t>
            </a:r>
          </a:p>
          <a:p>
            <a:pPr algn="just">
              <a:buClrTx/>
              <a:buFont typeface="Courier New" panose="02070309020205020404" pitchFamily="49" charset="0"/>
              <a:buChar char="o"/>
            </a:pPr>
            <a:r>
              <a:rPr lang="en-GB" dirty="0">
                <a:solidFill>
                  <a:schemeClr val="tx1"/>
                </a:solidFill>
              </a:rPr>
              <a:t>genetic modification: trait and </a:t>
            </a:r>
            <a:r>
              <a:rPr lang="en-GB" b="1" dirty="0">
                <a:solidFill>
                  <a:srgbClr val="F47B22"/>
                </a:solidFill>
              </a:rPr>
              <a:t>herbicide tolerance </a:t>
            </a:r>
            <a:r>
              <a:rPr lang="en-GB" dirty="0">
                <a:solidFill>
                  <a:schemeClr val="tx1"/>
                </a:solidFill>
              </a:rPr>
              <a:t>of agronomic relevance in EU</a:t>
            </a:r>
            <a:endParaRPr lang="de-DE" b="1" dirty="0">
              <a:solidFill>
                <a:srgbClr val="F47B22"/>
              </a:solidFill>
            </a:endParaRPr>
          </a:p>
          <a:p>
            <a:pPr algn="just">
              <a:buClrTx/>
              <a:buFont typeface="Courier New" panose="02070309020205020404" pitchFamily="49" charset="0"/>
              <a:buChar char="o"/>
            </a:pPr>
            <a:r>
              <a:rPr lang="en-GB" b="1" dirty="0">
                <a:solidFill>
                  <a:srgbClr val="F47B22"/>
                </a:solidFill>
              </a:rPr>
              <a:t>seeds</a:t>
            </a:r>
            <a:r>
              <a:rPr lang="en-GB" dirty="0">
                <a:solidFill>
                  <a:schemeClr val="tx1"/>
                </a:solidFill>
              </a:rPr>
              <a:t>: oil (food), rapeseed cake (feed)</a:t>
            </a:r>
            <a:endParaRPr lang="de-DE" dirty="0">
              <a:solidFill>
                <a:schemeClr val="tx1"/>
              </a:solidFill>
            </a:endParaRPr>
          </a:p>
        </p:txBody>
      </p:sp>
      <p:sp>
        <p:nvSpPr>
          <p:cNvPr id="5" name="Textplatzhalter 1"/>
          <p:cNvSpPr txBox="1">
            <a:spLocks/>
          </p:cNvSpPr>
          <p:nvPr/>
        </p:nvSpPr>
        <p:spPr bwMode="auto">
          <a:xfrm>
            <a:off x="6456318" y="2413542"/>
            <a:ext cx="4562881" cy="36724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l">
              <a:buClrTx/>
              <a:buFont typeface="Courier New" panose="02070309020205020404" pitchFamily="49" charset="0"/>
              <a:buChar char="o"/>
            </a:pPr>
            <a:r>
              <a:rPr lang="en-GB" sz="2400" kern="0" dirty="0">
                <a:solidFill>
                  <a:srgbClr val="F47B22"/>
                </a:solidFill>
              </a:rPr>
              <a:t>maize</a:t>
            </a:r>
            <a:endParaRPr lang="de-DE" sz="2400" kern="0" dirty="0">
              <a:solidFill>
                <a:srgbClr val="F47B22"/>
              </a:solidFill>
            </a:endParaRPr>
          </a:p>
          <a:p>
            <a:pPr algn="l">
              <a:buClrTx/>
              <a:buFont typeface="Courier New" panose="02070309020205020404" pitchFamily="49" charset="0"/>
              <a:buChar char="o"/>
            </a:pPr>
            <a:r>
              <a:rPr lang="en-GB" sz="2400" dirty="0">
                <a:solidFill>
                  <a:schemeClr val="tx1"/>
                </a:solidFill>
              </a:rPr>
              <a:t>trait: </a:t>
            </a:r>
            <a:r>
              <a:rPr lang="en-GB" sz="2400" kern="0" dirty="0">
                <a:solidFill>
                  <a:srgbClr val="F47B22"/>
                </a:solidFill>
              </a:rPr>
              <a:t>different traits</a:t>
            </a:r>
            <a:endParaRPr lang="en-GB" sz="2400" b="1" kern="0" dirty="0">
              <a:solidFill>
                <a:srgbClr val="F47B22"/>
              </a:solidFill>
            </a:endParaRPr>
          </a:p>
          <a:p>
            <a:pPr algn="l">
              <a:buClrTx/>
              <a:buFont typeface="Courier New" panose="02070309020205020404" pitchFamily="49" charset="0"/>
              <a:buChar char="o"/>
            </a:pPr>
            <a:r>
              <a:rPr lang="en-GB" sz="2400" dirty="0">
                <a:solidFill>
                  <a:schemeClr val="tx1"/>
                </a:solidFill>
              </a:rPr>
              <a:t>genetic modification:  e.g. </a:t>
            </a:r>
            <a:r>
              <a:rPr lang="en-GB" sz="2400" dirty="0">
                <a:solidFill>
                  <a:srgbClr val="F47B22"/>
                </a:solidFill>
              </a:rPr>
              <a:t>antibiotic resistance</a:t>
            </a:r>
            <a:r>
              <a:rPr lang="en-GB" sz="2400" dirty="0">
                <a:solidFill>
                  <a:schemeClr val="tx1"/>
                </a:solidFill>
              </a:rPr>
              <a:t> of veterinary relevance</a:t>
            </a:r>
          </a:p>
          <a:p>
            <a:pPr algn="l">
              <a:buClrTx/>
              <a:buFont typeface="Courier New" panose="02070309020205020404" pitchFamily="49" charset="0"/>
              <a:buChar char="o"/>
            </a:pPr>
            <a:r>
              <a:rPr lang="en-GB" sz="2400" dirty="0">
                <a:solidFill>
                  <a:srgbClr val="F47B22"/>
                </a:solidFill>
              </a:rPr>
              <a:t>seeds</a:t>
            </a:r>
            <a:r>
              <a:rPr lang="en-GB" sz="2400" dirty="0">
                <a:solidFill>
                  <a:schemeClr val="tx1"/>
                </a:solidFill>
              </a:rPr>
              <a:t>: feed</a:t>
            </a:r>
            <a:endParaRPr lang="de-DE" sz="2400" kern="0" dirty="0">
              <a:solidFill>
                <a:schemeClr val="tx1"/>
              </a:solidFill>
            </a:endParaRPr>
          </a:p>
        </p:txBody>
      </p:sp>
      <p:cxnSp>
        <p:nvCxnSpPr>
          <p:cNvPr id="7" name="Gerader Verbinder 6"/>
          <p:cNvCxnSpPr>
            <a:cxnSpLocks/>
          </p:cNvCxnSpPr>
          <p:nvPr/>
        </p:nvCxnSpPr>
        <p:spPr bwMode="auto">
          <a:xfrm>
            <a:off x="5787775" y="1900719"/>
            <a:ext cx="0" cy="3899052"/>
          </a:xfrm>
          <a:prstGeom prst="line">
            <a:avLst/>
          </a:prstGeom>
          <a:noFill/>
          <a:ln w="571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84570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7" name="Title 5"/>
          <p:cNvSpPr>
            <a:spLocks noGrp="1"/>
          </p:cNvSpPr>
          <p:nvPr>
            <p:ph type="title"/>
          </p:nvPr>
        </p:nvSpPr>
        <p:spPr/>
        <p:txBody>
          <a:bodyPr/>
          <a:lstStyle/>
          <a:p>
            <a:pPr algn="ctr"/>
            <a:r>
              <a:rPr lang="en-GB" dirty="0"/>
              <a:t>Tasks</a:t>
            </a:r>
          </a:p>
        </p:txBody>
      </p:sp>
      <p:sp>
        <p:nvSpPr>
          <p:cNvPr id="2" name="Textplatzhalter 1"/>
          <p:cNvSpPr>
            <a:spLocks noGrp="1"/>
          </p:cNvSpPr>
          <p:nvPr>
            <p:ph type="body" sz="quarter" idx="4294967295"/>
          </p:nvPr>
        </p:nvSpPr>
        <p:spPr>
          <a:xfrm>
            <a:off x="1849348" y="5312422"/>
            <a:ext cx="7967662" cy="968375"/>
          </a:xfrm>
        </p:spPr>
        <p:txBody>
          <a:bodyPr/>
          <a:lstStyle/>
          <a:p>
            <a:pPr marL="0" indent="0">
              <a:buClrTx/>
              <a:buNone/>
            </a:pPr>
            <a:r>
              <a:rPr lang="de-DE" dirty="0"/>
              <a:t>Find </a:t>
            </a:r>
            <a:r>
              <a:rPr lang="de-DE" dirty="0" err="1"/>
              <a:t>your</a:t>
            </a:r>
            <a:r>
              <a:rPr lang="de-DE" dirty="0"/>
              <a:t> </a:t>
            </a:r>
            <a:r>
              <a:rPr lang="de-DE" b="1" dirty="0" err="1">
                <a:solidFill>
                  <a:srgbClr val="F47B22"/>
                </a:solidFill>
              </a:rPr>
              <a:t>tasks</a:t>
            </a:r>
            <a:r>
              <a:rPr lang="de-DE" dirty="0"/>
              <a:t> </a:t>
            </a:r>
            <a:r>
              <a:rPr lang="de-DE" dirty="0" err="1"/>
              <a:t>and</a:t>
            </a:r>
            <a:r>
              <a:rPr lang="de-DE" dirty="0"/>
              <a:t> </a:t>
            </a:r>
            <a:r>
              <a:rPr lang="de-DE" dirty="0" err="1"/>
              <a:t>instructions</a:t>
            </a:r>
            <a:r>
              <a:rPr lang="de-DE" dirty="0"/>
              <a:t> in </a:t>
            </a:r>
            <a:r>
              <a:rPr lang="de-DE" dirty="0" err="1"/>
              <a:t>the</a:t>
            </a:r>
            <a:r>
              <a:rPr lang="de-DE" dirty="0"/>
              <a:t> </a:t>
            </a:r>
            <a:r>
              <a:rPr lang="de-DE" dirty="0" err="1">
                <a:solidFill>
                  <a:srgbClr val="F47B22"/>
                </a:solidFill>
              </a:rPr>
              <a:t>presentation</a:t>
            </a:r>
            <a:r>
              <a:rPr lang="de-DE" dirty="0"/>
              <a:t>. Group </a:t>
            </a:r>
            <a:r>
              <a:rPr lang="de-DE" dirty="0" err="1"/>
              <a:t>findings</a:t>
            </a:r>
            <a:r>
              <a:rPr lang="de-DE" dirty="0"/>
              <a:t> =&gt; </a:t>
            </a:r>
            <a:r>
              <a:rPr lang="de-DE" dirty="0" err="1">
                <a:solidFill>
                  <a:srgbClr val="F47B22"/>
                </a:solidFill>
              </a:rPr>
              <a:t>reporting</a:t>
            </a:r>
            <a:r>
              <a:rPr lang="de-DE" dirty="0">
                <a:solidFill>
                  <a:srgbClr val="F47B22"/>
                </a:solidFill>
              </a:rPr>
              <a:t> </a:t>
            </a:r>
            <a:r>
              <a:rPr lang="de-DE" dirty="0" err="1">
                <a:solidFill>
                  <a:srgbClr val="F47B22"/>
                </a:solidFill>
              </a:rPr>
              <a:t>sheet</a:t>
            </a:r>
            <a:r>
              <a:rPr lang="de-DE" dirty="0"/>
              <a:t> </a:t>
            </a:r>
            <a:endParaRPr lang="de-DE" i="1" dirty="0">
              <a:solidFill>
                <a:schemeClr val="tx1"/>
              </a:solidFill>
            </a:endParaRPr>
          </a:p>
        </p:txBody>
      </p:sp>
      <p:sp>
        <p:nvSpPr>
          <p:cNvPr id="5" name="Textplatzhalter 1"/>
          <p:cNvSpPr txBox="1">
            <a:spLocks/>
          </p:cNvSpPr>
          <p:nvPr/>
        </p:nvSpPr>
        <p:spPr bwMode="auto">
          <a:xfrm>
            <a:off x="1775520" y="1688626"/>
            <a:ext cx="8352928" cy="1401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ClrTx/>
              <a:buNone/>
            </a:pPr>
            <a:r>
              <a:rPr lang="en-GB" sz="2400" b="1" kern="0" dirty="0">
                <a:solidFill>
                  <a:schemeClr val="tx1"/>
                </a:solidFill>
              </a:rPr>
              <a:t>Group 1 uses</a:t>
            </a:r>
          </a:p>
          <a:p>
            <a:pPr algn="l">
              <a:buClrTx/>
              <a:buFont typeface="Courier New" panose="02070309020205020404" pitchFamily="49" charset="0"/>
              <a:buChar char="o"/>
            </a:pPr>
            <a:r>
              <a:rPr lang="en-GB" sz="2000" kern="0" dirty="0">
                <a:solidFill>
                  <a:schemeClr val="tx1"/>
                </a:solidFill>
              </a:rPr>
              <a:t>2018 96 05 Course 7 - 4.2 Case1_ERAforGMPs_Presentation 13-11-23 (</a:t>
            </a:r>
            <a:r>
              <a:rPr lang="en-GB" sz="2000" kern="0" dirty="0">
                <a:solidFill>
                  <a:srgbClr val="F47B22"/>
                </a:solidFill>
              </a:rPr>
              <a:t>presentation</a:t>
            </a:r>
            <a:r>
              <a:rPr lang="en-GB" sz="2000" kern="0" dirty="0">
                <a:solidFill>
                  <a:schemeClr val="tx1"/>
                </a:solidFill>
              </a:rPr>
              <a:t>) </a:t>
            </a:r>
          </a:p>
          <a:p>
            <a:pPr algn="l">
              <a:buClrTx/>
              <a:buFont typeface="Courier New" panose="02070309020205020404" pitchFamily="49" charset="0"/>
              <a:buChar char="o"/>
            </a:pPr>
            <a:r>
              <a:rPr lang="en-US" sz="2000" kern="0" dirty="0">
                <a:solidFill>
                  <a:schemeClr val="tx1"/>
                </a:solidFill>
              </a:rPr>
              <a:t>2018 96 05 Course 7 - 4.2 Case1_ERAforGMPs_Report </a:t>
            </a:r>
            <a:r>
              <a:rPr lang="en-GB" sz="2000" kern="0" dirty="0">
                <a:solidFill>
                  <a:schemeClr val="tx1"/>
                </a:solidFill>
              </a:rPr>
              <a:t>(</a:t>
            </a:r>
            <a:r>
              <a:rPr lang="en-GB" sz="2000" kern="0" dirty="0">
                <a:solidFill>
                  <a:srgbClr val="F47B22"/>
                </a:solidFill>
              </a:rPr>
              <a:t>reporting sheet</a:t>
            </a:r>
            <a:r>
              <a:rPr lang="en-GB" sz="2000" kern="0" dirty="0">
                <a:solidFill>
                  <a:schemeClr val="tx1"/>
                </a:solidFill>
              </a:rPr>
              <a:t>)</a:t>
            </a:r>
          </a:p>
        </p:txBody>
      </p:sp>
      <p:sp>
        <p:nvSpPr>
          <p:cNvPr id="6" name="Textplatzhalter 1"/>
          <p:cNvSpPr txBox="1">
            <a:spLocks/>
          </p:cNvSpPr>
          <p:nvPr/>
        </p:nvSpPr>
        <p:spPr bwMode="auto">
          <a:xfrm>
            <a:off x="1849348" y="3513196"/>
            <a:ext cx="8279100" cy="1401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ClrTx/>
              <a:buNone/>
            </a:pPr>
            <a:r>
              <a:rPr lang="en-GB" sz="2400" b="1" kern="0" dirty="0">
                <a:solidFill>
                  <a:schemeClr val="tx1"/>
                </a:solidFill>
              </a:rPr>
              <a:t>Group 2 uses</a:t>
            </a:r>
          </a:p>
          <a:p>
            <a:pPr algn="l">
              <a:buClrTx/>
              <a:buFont typeface="Courier New" panose="02070309020205020404" pitchFamily="49" charset="0"/>
              <a:buChar char="o"/>
            </a:pPr>
            <a:r>
              <a:rPr lang="en-GB" sz="2000" kern="0" dirty="0">
                <a:solidFill>
                  <a:schemeClr val="tx1"/>
                </a:solidFill>
              </a:rPr>
              <a:t>2018 96 05 Course 7 - 4.2 Case2_ERAforGMPs_Presentation 13-11-23 (</a:t>
            </a:r>
            <a:r>
              <a:rPr lang="en-GB" sz="2000" kern="0" dirty="0">
                <a:solidFill>
                  <a:schemeClr val="accent4"/>
                </a:solidFill>
              </a:rPr>
              <a:t>presentation</a:t>
            </a:r>
            <a:r>
              <a:rPr lang="en-GB" sz="2000" kern="0" dirty="0">
                <a:solidFill>
                  <a:schemeClr val="tx1"/>
                </a:solidFill>
              </a:rPr>
              <a:t>) </a:t>
            </a:r>
          </a:p>
          <a:p>
            <a:pPr algn="l">
              <a:buClrTx/>
              <a:buFont typeface="Courier New" panose="02070309020205020404" pitchFamily="49" charset="0"/>
              <a:buChar char="o"/>
            </a:pPr>
            <a:r>
              <a:rPr lang="en-US" sz="2000" kern="0" dirty="0">
                <a:solidFill>
                  <a:schemeClr val="tx1"/>
                </a:solidFill>
              </a:rPr>
              <a:t>2018 96 05 Course 7 - 4.2 Case2_ERAforGMPs_Report </a:t>
            </a:r>
            <a:r>
              <a:rPr lang="en-GB" sz="2000" kern="0" dirty="0">
                <a:solidFill>
                  <a:schemeClr val="tx1"/>
                </a:solidFill>
              </a:rPr>
              <a:t>(</a:t>
            </a:r>
            <a:r>
              <a:rPr lang="en-GB" sz="2000" kern="0" dirty="0">
                <a:solidFill>
                  <a:schemeClr val="accent4"/>
                </a:solidFill>
              </a:rPr>
              <a:t>reporting sheet</a:t>
            </a:r>
            <a:r>
              <a:rPr lang="en-GB" sz="2000" kern="0" dirty="0">
                <a:solidFill>
                  <a:schemeClr val="tx1"/>
                </a:solidFill>
              </a:rPr>
              <a:t>)</a:t>
            </a:r>
          </a:p>
        </p:txBody>
      </p:sp>
    </p:spTree>
    <p:extLst>
      <p:ext uri="{BB962C8B-B14F-4D97-AF65-F5344CB8AC3E}">
        <p14:creationId xmlns:p14="http://schemas.microsoft.com/office/powerpoint/2010/main" val="2396230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2" name="Textplatzhalter 1"/>
          <p:cNvSpPr>
            <a:spLocks noGrp="1"/>
          </p:cNvSpPr>
          <p:nvPr>
            <p:ph type="body" sz="quarter" idx="4294967295"/>
          </p:nvPr>
        </p:nvSpPr>
        <p:spPr>
          <a:xfrm>
            <a:off x="838200" y="3828952"/>
            <a:ext cx="7173913" cy="906463"/>
          </a:xfrm>
        </p:spPr>
        <p:txBody>
          <a:bodyPr/>
          <a:lstStyle/>
          <a:p>
            <a:pPr marL="0" indent="0" algn="l">
              <a:buClrTx/>
              <a:buNone/>
            </a:pPr>
            <a:r>
              <a:rPr lang="en-GB" dirty="0">
                <a:solidFill>
                  <a:schemeClr val="tx1"/>
                </a:solidFill>
              </a:rPr>
              <a:t>After </a:t>
            </a:r>
            <a:r>
              <a:rPr lang="en-GB" b="1" dirty="0">
                <a:solidFill>
                  <a:srgbClr val="FF0000"/>
                </a:solidFill>
              </a:rPr>
              <a:t>40 minutes </a:t>
            </a:r>
            <a:r>
              <a:rPr lang="en-GB" dirty="0">
                <a:solidFill>
                  <a:schemeClr val="tx1"/>
                </a:solidFill>
              </a:rPr>
              <a:t>you report back to the plenary:</a:t>
            </a:r>
          </a:p>
          <a:p>
            <a:pPr marL="0" indent="0" algn="l">
              <a:buClrTx/>
              <a:buNone/>
            </a:pPr>
            <a:endParaRPr lang="de-DE" sz="2400" dirty="0">
              <a:solidFill>
                <a:schemeClr val="tx1"/>
              </a:solidFill>
            </a:endParaRPr>
          </a:p>
        </p:txBody>
      </p:sp>
      <p:sp>
        <p:nvSpPr>
          <p:cNvPr id="6" name="Textplatzhalter 1"/>
          <p:cNvSpPr txBox="1">
            <a:spLocks/>
          </p:cNvSpPr>
          <p:nvPr/>
        </p:nvSpPr>
        <p:spPr bwMode="auto">
          <a:xfrm>
            <a:off x="838200" y="1958079"/>
            <a:ext cx="8998974" cy="19420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ClrTx/>
              <a:buNone/>
            </a:pPr>
            <a:r>
              <a:rPr lang="en-GB" sz="2400" dirty="0">
                <a:solidFill>
                  <a:schemeClr val="tx1"/>
                </a:solidFill>
              </a:rPr>
              <a:t>In your group you a</a:t>
            </a:r>
            <a:r>
              <a:rPr lang="en-GB" sz="2400" kern="0" dirty="0">
                <a:solidFill>
                  <a:schemeClr val="tx1"/>
                </a:solidFill>
              </a:rPr>
              <a:t>gree on:</a:t>
            </a:r>
          </a:p>
          <a:p>
            <a:pPr algn="just">
              <a:buClrTx/>
              <a:buFont typeface="Courier New" panose="02070309020205020404" pitchFamily="49" charset="0"/>
              <a:buChar char="o"/>
            </a:pPr>
            <a:r>
              <a:rPr lang="en-GB" sz="2000" kern="0" dirty="0">
                <a:solidFill>
                  <a:schemeClr val="tx1"/>
                </a:solidFill>
              </a:rPr>
              <a:t>a group member leading through the presentation</a:t>
            </a:r>
          </a:p>
          <a:p>
            <a:pPr algn="just">
              <a:buClrTx/>
              <a:buFont typeface="Courier New" panose="02070309020205020404" pitchFamily="49" charset="0"/>
              <a:buChar char="o"/>
            </a:pPr>
            <a:r>
              <a:rPr lang="en-GB" sz="2000" kern="0" dirty="0">
                <a:solidFill>
                  <a:schemeClr val="tx1"/>
                </a:solidFill>
              </a:rPr>
              <a:t>a group member filling in answers in the report sheet ….. who will report?</a:t>
            </a:r>
          </a:p>
          <a:p>
            <a:pPr marL="0" indent="0" algn="l">
              <a:buClrTx/>
              <a:buNone/>
            </a:pPr>
            <a:endParaRPr lang="de-DE" sz="2400" kern="0" dirty="0">
              <a:solidFill>
                <a:schemeClr val="tx1"/>
              </a:solidFill>
            </a:endParaRPr>
          </a:p>
        </p:txBody>
      </p:sp>
      <p:sp>
        <p:nvSpPr>
          <p:cNvPr id="7" name="Textplatzhalter 1"/>
          <p:cNvSpPr txBox="1">
            <a:spLocks/>
          </p:cNvSpPr>
          <p:nvPr/>
        </p:nvSpPr>
        <p:spPr bwMode="auto">
          <a:xfrm>
            <a:off x="844064" y="4352535"/>
            <a:ext cx="8757135" cy="12600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l">
              <a:buClrTx/>
              <a:buFont typeface="Courier New" panose="02070309020205020404" pitchFamily="49" charset="0"/>
              <a:buChar char="o"/>
            </a:pPr>
            <a:r>
              <a:rPr lang="en-GB" sz="2000" u="sng" kern="0" dirty="0">
                <a:solidFill>
                  <a:schemeClr val="tx1"/>
                </a:solidFill>
              </a:rPr>
              <a:t>group 2 starts</a:t>
            </a:r>
            <a:r>
              <a:rPr lang="en-GB" sz="2000" kern="0" dirty="0">
                <a:solidFill>
                  <a:schemeClr val="tx1"/>
                </a:solidFill>
              </a:rPr>
              <a:t> presenting its findings while the other will intervene to add and/or contradict …</a:t>
            </a:r>
          </a:p>
          <a:p>
            <a:pPr algn="l">
              <a:buClrTx/>
              <a:buFont typeface="Courier New" panose="02070309020205020404" pitchFamily="49" charset="0"/>
              <a:buChar char="o"/>
            </a:pPr>
            <a:r>
              <a:rPr lang="en-GB" sz="2000" kern="0" dirty="0">
                <a:solidFill>
                  <a:schemeClr val="tx1"/>
                </a:solidFill>
              </a:rPr>
              <a:t>… about 20 minutes for each group/case study</a:t>
            </a:r>
            <a:endParaRPr lang="en-GB" sz="2000" b="1" kern="0" dirty="0">
              <a:solidFill>
                <a:srgbClr val="F47B22"/>
              </a:solidFill>
            </a:endParaRPr>
          </a:p>
          <a:p>
            <a:pPr algn="l">
              <a:buClrTx/>
              <a:buFont typeface="Courier New" panose="02070309020205020404" pitchFamily="49" charset="0"/>
              <a:buChar char="o"/>
            </a:pPr>
            <a:endParaRPr lang="en-GB" sz="2400" kern="0" dirty="0">
              <a:solidFill>
                <a:schemeClr val="tx1"/>
              </a:solidFill>
            </a:endParaRPr>
          </a:p>
          <a:p>
            <a:pPr marL="0" indent="0" algn="l">
              <a:buClrTx/>
              <a:buNone/>
            </a:pPr>
            <a:endParaRPr lang="de-DE" sz="2400" kern="0" dirty="0">
              <a:solidFill>
                <a:schemeClr val="tx1"/>
              </a:solidFill>
            </a:endParaRPr>
          </a:p>
        </p:txBody>
      </p:sp>
      <p:sp>
        <p:nvSpPr>
          <p:cNvPr id="5" name="Wolke 4"/>
          <p:cNvSpPr/>
          <p:nvPr/>
        </p:nvSpPr>
        <p:spPr>
          <a:xfrm>
            <a:off x="7032104" y="239109"/>
            <a:ext cx="3528392" cy="2060034"/>
          </a:xfrm>
          <a:prstGeom prst="cloud">
            <a:avLst/>
          </a:prstGeom>
          <a:solidFill>
            <a:schemeClr val="accent2">
              <a:lumMod val="20000"/>
              <a:lumOff val="8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8" name="Titel 3"/>
          <p:cNvSpPr txBox="1">
            <a:spLocks/>
          </p:cNvSpPr>
          <p:nvPr/>
        </p:nvSpPr>
        <p:spPr bwMode="auto">
          <a:xfrm>
            <a:off x="7275069" y="476673"/>
            <a:ext cx="3168352" cy="14406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r" rtl="0" eaLnBrk="0" fontAlgn="base" hangingPunct="0">
              <a:spcBef>
                <a:spcPct val="0"/>
              </a:spcBef>
              <a:spcAft>
                <a:spcPct val="0"/>
              </a:spcAft>
              <a:defRPr sz="2400" b="1">
                <a:solidFill>
                  <a:srgbClr val="F47B22"/>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GB" sz="2000" b="0" kern="0" dirty="0">
                <a:solidFill>
                  <a:schemeClr val="tx1"/>
                </a:solidFill>
              </a:rPr>
              <a:t>Which group are you in (No.</a:t>
            </a:r>
            <a:r>
              <a:rPr lang="en-GB" sz="2000" kern="0" dirty="0">
                <a:solidFill>
                  <a:srgbClr val="FF0000"/>
                </a:solidFill>
              </a:rPr>
              <a:t>1 </a:t>
            </a:r>
            <a:r>
              <a:rPr lang="en-GB" sz="2000" b="0" kern="0" dirty="0">
                <a:solidFill>
                  <a:schemeClr val="tx1"/>
                </a:solidFill>
              </a:rPr>
              <a:t>or </a:t>
            </a:r>
            <a:r>
              <a:rPr lang="en-GB" sz="2000" kern="0" dirty="0">
                <a:solidFill>
                  <a:srgbClr val="FF0000"/>
                </a:solidFill>
              </a:rPr>
              <a:t>2</a:t>
            </a:r>
            <a:r>
              <a:rPr lang="en-GB" sz="2000" b="0" kern="0" dirty="0">
                <a:solidFill>
                  <a:schemeClr val="tx1"/>
                </a:solidFill>
              </a:rPr>
              <a:t>)?</a:t>
            </a:r>
          </a:p>
          <a:p>
            <a:pPr algn="ctr"/>
            <a:r>
              <a:rPr lang="en-GB" sz="2000" b="0" kern="0" dirty="0">
                <a:solidFill>
                  <a:schemeClr val="tx1"/>
                </a:solidFill>
              </a:rPr>
              <a:t>Where do you meet?</a:t>
            </a:r>
            <a:endParaRPr lang="de-DE" sz="2000" b="0" kern="0" dirty="0">
              <a:solidFill>
                <a:schemeClr val="tx1"/>
              </a:solidFill>
            </a:endParaRPr>
          </a:p>
        </p:txBody>
      </p:sp>
    </p:spTree>
    <p:extLst>
      <p:ext uri="{BB962C8B-B14F-4D97-AF65-F5344CB8AC3E}">
        <p14:creationId xmlns:p14="http://schemas.microsoft.com/office/powerpoint/2010/main" val="259578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F87431-2774-4E17-BE38-8A579357848D}">
  <ds:schemaRef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TotalTime>
  <Words>1018</Words>
  <Application>Microsoft Office PowerPoint</Application>
  <PresentationFormat>Widescreen</PresentationFormat>
  <Paragraphs>118</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Verdana</vt:lpstr>
      <vt:lpstr>Office Theme</vt:lpstr>
      <vt:lpstr>Better Training for Safer Food Initiative</vt:lpstr>
      <vt:lpstr>Case study on ERA for GMPs - specific exposures</vt:lpstr>
      <vt:lpstr>Aims  </vt:lpstr>
      <vt:lpstr>                             Topic GMP case study 1         GMPs case study 2 </vt:lpstr>
      <vt:lpstr>Tasks</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141</cp:revision>
  <dcterms:created xsi:type="dcterms:W3CDTF">2019-08-09T12:06:42Z</dcterms:created>
  <dcterms:modified xsi:type="dcterms:W3CDTF">2023-11-15T08:36:08Z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2023-11-14T15:28:12Z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229de300-2613-48fb-9ae7-1c70ce844c2c</vt:lpwstr>
  </property>
  <property fmtid="{D5CDD505-2E9C-101B-9397-08002B2CF9AE}" pid="11" name="MSIP_Label_f2c848f1-078c-4e4f-8789-8a1259c542b8_ContentBits">
    <vt:lpwstr>0</vt:lpwstr>
  </property>
</Properties>
</file>