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545" r:id="rId5"/>
    <p:sldId id="546" r:id="rId6"/>
    <p:sldId id="547" r:id="rId7"/>
    <p:sldId id="548" r:id="rId8"/>
    <p:sldId id="549" r:id="rId9"/>
    <p:sldId id="550" r:id="rId10"/>
    <p:sldId id="551" r:id="rId11"/>
    <p:sldId id="473" r:id="rId12"/>
    <p:sldId id="544"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FBD5C294-C0F7-4064-85D7-4FD9AEC55077}"/>
    <pc:docChg chg="mod modMainMaster">
      <pc:chgData name="Kristina Hristova" userId="146acd6f-9f96-42f3-a178-472d8ef3f70d" providerId="ADAL" clId="{FBD5C294-C0F7-4064-85D7-4FD9AEC55077}" dt="2023-11-14T15:27:49.695" v="1" actId="33475"/>
      <pc:docMkLst>
        <pc:docMk/>
      </pc:docMkLst>
      <pc:sldMasterChg chg="delSp mod">
        <pc:chgData name="Kristina Hristova" userId="146acd6f-9f96-42f3-a178-472d8ef3f70d" providerId="ADAL" clId="{FBD5C294-C0F7-4064-85D7-4FD9AEC55077}" dt="2023-11-14T15:27:49.695" v="1" actId="33475"/>
        <pc:sldMasterMkLst>
          <pc:docMk/>
          <pc:sldMasterMk cId="459720850" sldId="2147483648"/>
        </pc:sldMasterMkLst>
        <pc:spChg chg="del">
          <ac:chgData name="Kristina Hristova" userId="146acd6f-9f96-42f3-a178-472d8ef3f70d" providerId="ADAL" clId="{FBD5C294-C0F7-4064-85D7-4FD9AEC55077}" dt="2023-11-14T15:27:49.695" v="1" actId="33475"/>
          <ac:spMkLst>
            <pc:docMk/>
            <pc:sldMasterMk cId="459720850" sldId="2147483648"/>
            <ac:spMk id="4" creationId="{E77F832B-0C14-B3AF-614E-7341DBF3B753}"/>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14/11/2023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354011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3</a:t>
            </a:fld>
            <a:endParaRPr lang="en-GB"/>
          </a:p>
        </p:txBody>
      </p:sp>
    </p:spTree>
    <p:extLst>
      <p:ext uri="{BB962C8B-B14F-4D97-AF65-F5344CB8AC3E}">
        <p14:creationId xmlns:p14="http://schemas.microsoft.com/office/powerpoint/2010/main" val="576389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4</a:t>
            </a:fld>
            <a:endParaRPr lang="en-GB"/>
          </a:p>
        </p:txBody>
      </p:sp>
    </p:spTree>
    <p:extLst>
      <p:ext uri="{BB962C8B-B14F-4D97-AF65-F5344CB8AC3E}">
        <p14:creationId xmlns:p14="http://schemas.microsoft.com/office/powerpoint/2010/main" val="64114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5</a:t>
            </a:fld>
            <a:endParaRPr lang="en-GB"/>
          </a:p>
        </p:txBody>
      </p:sp>
    </p:spTree>
    <p:extLst>
      <p:ext uri="{BB962C8B-B14F-4D97-AF65-F5344CB8AC3E}">
        <p14:creationId xmlns:p14="http://schemas.microsoft.com/office/powerpoint/2010/main" val="1931749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6</a:t>
            </a:fld>
            <a:endParaRPr lang="en-GB"/>
          </a:p>
        </p:txBody>
      </p:sp>
    </p:spTree>
    <p:extLst>
      <p:ext uri="{BB962C8B-B14F-4D97-AF65-F5344CB8AC3E}">
        <p14:creationId xmlns:p14="http://schemas.microsoft.com/office/powerpoint/2010/main" val="201967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7</a:t>
            </a:fld>
            <a:endParaRPr lang="en-GB"/>
          </a:p>
        </p:txBody>
      </p:sp>
    </p:spTree>
    <p:extLst>
      <p:ext uri="{BB962C8B-B14F-4D97-AF65-F5344CB8AC3E}">
        <p14:creationId xmlns:p14="http://schemas.microsoft.com/office/powerpoint/2010/main" val="3822120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4">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0.png"/><Relationship Id="rId18" Type="http://schemas.openxmlformats.org/officeDocument/2006/relationships/image" Target="../media/image22.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7.png"/><Relationship Id="rId12" Type="http://schemas.openxmlformats.org/officeDocument/2006/relationships/image" Target="../media/image19.png"/><Relationship Id="rId17" Type="http://schemas.openxmlformats.org/officeDocument/2006/relationships/hyperlink" Target="https://www.youtube.com/user/eutube" TargetMode="External"/><Relationship Id="rId2" Type="http://schemas.openxmlformats.org/officeDocument/2006/relationships/notesSlide" Target="../notesSlides/notesSlide9.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1.png"/><Relationship Id="rId10" Type="http://schemas.openxmlformats.org/officeDocument/2006/relationships/image" Target="../media/image18.png"/><Relationship Id="rId19" Type="http://schemas.openxmlformats.org/officeDocument/2006/relationships/image" Target="../media/image23.png"/><Relationship Id="rId4" Type="http://schemas.openxmlformats.org/officeDocument/2006/relationships/image" Target="../media/image16.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hyperlink" Target="http://www.opera-italy.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a:t>4.2 Presentation - Case </a:t>
            </a:r>
            <a:r>
              <a:rPr lang="en-US" sz="2000" b="1" dirty="0"/>
              <a:t>study </a:t>
            </a:r>
            <a:r>
              <a:rPr lang="en-US" sz="2000" b="1"/>
              <a:t>1 - on </a:t>
            </a:r>
            <a:r>
              <a:rPr lang="en-US" sz="2000" b="1" dirty="0"/>
              <a:t>ERA for GMPs: specific exposures</a:t>
            </a:r>
            <a:endParaRPr lang="fr-BE" sz="2000" b="1" dirty="0" err="1"/>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6" name="Title 5"/>
          <p:cNvSpPr>
            <a:spLocks noGrp="1"/>
          </p:cNvSpPr>
          <p:nvPr>
            <p:ph type="title"/>
          </p:nvPr>
        </p:nvSpPr>
        <p:spPr>
          <a:xfrm>
            <a:off x="1025489" y="1094508"/>
            <a:ext cx="10330769" cy="1180069"/>
          </a:xfrm>
        </p:spPr>
        <p:txBody>
          <a:bodyPr/>
          <a:lstStyle/>
          <a:p>
            <a:r>
              <a:rPr lang="en-GB" dirty="0"/>
              <a:t>                           Case Study 1</a:t>
            </a:r>
            <a:br>
              <a:rPr lang="en-GB" dirty="0"/>
            </a:br>
            <a:endParaRPr lang="en-GB" dirty="0"/>
          </a:p>
        </p:txBody>
      </p:sp>
      <p:sp>
        <p:nvSpPr>
          <p:cNvPr id="10" name="Title 5"/>
          <p:cNvSpPr txBox="1">
            <a:spLocks/>
          </p:cNvSpPr>
          <p:nvPr/>
        </p:nvSpPr>
        <p:spPr bwMode="auto">
          <a:xfrm>
            <a:off x="2465159" y="1692687"/>
            <a:ext cx="7272808"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ctr" defTabSz="914400" rtl="0" eaLnBrk="0" fontAlgn="base" latinLnBrk="0" hangingPunct="0">
              <a:lnSpc>
                <a:spcPct val="100000"/>
              </a:lnSpc>
              <a:spcBef>
                <a:spcPct val="0"/>
              </a:spcBef>
              <a:spcAft>
                <a:spcPct val="0"/>
              </a:spcAft>
              <a:buClrTx/>
              <a:buSzTx/>
              <a:buFontTx/>
              <a:buNone/>
              <a:tabLst/>
              <a:defRPr/>
            </a:pPr>
            <a:r>
              <a:rPr kumimoji="0" lang="en-GB" sz="2400" b="1" i="0" u="none" strike="noStrike" kern="0" cap="none" spc="0" normalizeH="0" baseline="0" noProof="0">
                <a:ln>
                  <a:noFill/>
                </a:ln>
                <a:solidFill>
                  <a:srgbClr val="F47B22"/>
                </a:solidFill>
                <a:effectLst/>
                <a:uLnTx/>
                <a:uFillTx/>
                <a:latin typeface="Verdana"/>
                <a:ea typeface="+mj-ea"/>
                <a:cs typeface="+mj-cs"/>
              </a:rPr>
              <a:t>Genetically modified plant (GMP):</a:t>
            </a:r>
            <a:br>
              <a:rPr kumimoji="0" lang="en-GB" sz="2400" b="1" i="0" u="none" strike="noStrike" kern="0" cap="none" spc="0" normalizeH="0" baseline="0" noProof="0">
                <a:ln>
                  <a:noFill/>
                </a:ln>
                <a:solidFill>
                  <a:srgbClr val="F47B22"/>
                </a:solidFill>
                <a:effectLst/>
                <a:uLnTx/>
                <a:uFillTx/>
                <a:latin typeface="Verdana"/>
                <a:ea typeface="+mj-ea"/>
                <a:cs typeface="+mj-cs"/>
              </a:rPr>
            </a:br>
            <a:r>
              <a:rPr kumimoji="0" lang="en-GB" sz="2400" b="1" i="0" u="none" strike="noStrike" kern="0" cap="none" spc="0" normalizeH="0" baseline="0" noProof="0">
                <a:ln>
                  <a:noFill/>
                </a:ln>
                <a:solidFill>
                  <a:srgbClr val="F47B22"/>
                </a:solidFill>
                <a:effectLst/>
                <a:uLnTx/>
                <a:uFillTx/>
                <a:latin typeface="Verdana"/>
                <a:ea typeface="+mj-ea"/>
                <a:cs typeface="+mj-cs"/>
              </a:rPr>
              <a:t>import for intended food/feed uses</a:t>
            </a:r>
            <a:endParaRPr kumimoji="0" lang="en-GB" sz="2400" b="1" i="0" u="none" strike="noStrike" kern="0" cap="none" spc="0" normalizeH="0" baseline="0" noProof="0" dirty="0">
              <a:ln>
                <a:noFill/>
              </a:ln>
              <a:solidFill>
                <a:srgbClr val="F47B22"/>
              </a:solidFill>
              <a:effectLst/>
              <a:uLnTx/>
              <a:uFillTx/>
              <a:latin typeface="Verdana"/>
              <a:ea typeface="+mj-ea"/>
              <a:cs typeface="+mj-cs"/>
            </a:endParaRPr>
          </a:p>
        </p:txBody>
      </p:sp>
      <p:sp>
        <p:nvSpPr>
          <p:cNvPr id="11" name="Textplatzhalter 3"/>
          <p:cNvSpPr txBox="1">
            <a:spLocks/>
          </p:cNvSpPr>
          <p:nvPr/>
        </p:nvSpPr>
        <p:spPr bwMode="auto">
          <a:xfrm>
            <a:off x="5651995" y="2547967"/>
            <a:ext cx="4824536" cy="3600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r>
              <a:rPr kumimoji="0" lang="en-US" sz="2400" b="1" i="0" u="none" strike="noStrike" kern="0" cap="none" spc="0" normalizeH="0" baseline="0" noProof="0">
                <a:ln>
                  <a:noFill/>
                </a:ln>
                <a:solidFill>
                  <a:srgbClr val="808080">
                    <a:lumMod val="50000"/>
                  </a:srgbClr>
                </a:solidFill>
                <a:effectLst/>
                <a:uLnTx/>
                <a:uFillTx/>
                <a:latin typeface="Verdana"/>
                <a:ea typeface="+mn-ea"/>
                <a:cs typeface="+mn-cs"/>
              </a:rPr>
              <a:t>Oilseed rape (OSR)</a:t>
            </a:r>
          </a:p>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r>
              <a:rPr kumimoji="0" lang="de-DE" sz="2400" b="1" i="0" u="none" strike="noStrike" kern="0" cap="none" spc="0" normalizeH="0" baseline="0" noProof="0">
                <a:ln>
                  <a:noFill/>
                </a:ln>
                <a:solidFill>
                  <a:srgbClr val="808080">
                    <a:lumMod val="50000"/>
                  </a:srgbClr>
                </a:solidFill>
                <a:effectLst/>
                <a:uLnTx/>
                <a:uFillTx/>
                <a:latin typeface="Verdana"/>
                <a:ea typeface="+mn-ea"/>
                <a:cs typeface="+mn-cs"/>
              </a:rPr>
              <a:t>fatty acid pattern</a:t>
            </a:r>
            <a:endParaRPr kumimoji="0" lang="de-DE" sz="2400" b="0" i="0" u="none" strike="noStrike" kern="0" cap="none" spc="0" normalizeH="0" baseline="0" noProof="0">
              <a:ln>
                <a:noFill/>
              </a:ln>
              <a:solidFill>
                <a:srgbClr val="808080">
                  <a:lumMod val="50000"/>
                </a:srgbClr>
              </a:solidFill>
              <a:effectLst/>
              <a:uLnTx/>
              <a:uFillTx/>
              <a:latin typeface="Verdana"/>
              <a:ea typeface="+mn-ea"/>
              <a:cs typeface="+mn-cs"/>
            </a:endParaRPr>
          </a:p>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r>
              <a:rPr kumimoji="0" lang="de-DE" sz="2400" b="0" i="0" u="none" strike="noStrike" kern="0" cap="none" spc="0" normalizeH="0" baseline="0" noProof="0">
                <a:ln>
                  <a:noFill/>
                </a:ln>
                <a:solidFill>
                  <a:srgbClr val="808080">
                    <a:lumMod val="50000"/>
                  </a:srgbClr>
                </a:solidFill>
                <a:effectLst/>
                <a:uLnTx/>
                <a:uFillTx/>
                <a:latin typeface="Verdana"/>
                <a:ea typeface="+mn-ea"/>
                <a:cs typeface="+mn-cs"/>
              </a:rPr>
              <a:t>trait and </a:t>
            </a:r>
            <a:r>
              <a:rPr kumimoji="0" lang="de-DE" sz="2400" b="1" i="0" u="none" strike="noStrike" kern="0" cap="none" spc="0" normalizeH="0" baseline="0" noProof="0">
                <a:ln>
                  <a:noFill/>
                </a:ln>
                <a:solidFill>
                  <a:srgbClr val="808080">
                    <a:lumMod val="50000"/>
                  </a:srgbClr>
                </a:solidFill>
                <a:effectLst/>
                <a:uLnTx/>
                <a:uFillTx/>
                <a:latin typeface="Verdana"/>
                <a:ea typeface="+mn-ea"/>
                <a:cs typeface="+mn-cs"/>
              </a:rPr>
              <a:t>herbicide tolerance</a:t>
            </a:r>
            <a:r>
              <a:rPr kumimoji="0" lang="de-DE" sz="2400" b="0" i="0" u="none" strike="noStrike" kern="0" cap="none" spc="0" normalizeH="0" baseline="0" noProof="0">
                <a:ln>
                  <a:noFill/>
                </a:ln>
                <a:solidFill>
                  <a:srgbClr val="808080">
                    <a:lumMod val="50000"/>
                  </a:srgbClr>
                </a:solidFill>
                <a:effectLst/>
                <a:uLnTx/>
                <a:uFillTx/>
                <a:latin typeface="Verdana"/>
                <a:ea typeface="+mn-ea"/>
                <a:cs typeface="+mn-cs"/>
              </a:rPr>
              <a:t> of agronomic relevance in EU</a:t>
            </a:r>
          </a:p>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r>
              <a:rPr kumimoji="0" lang="de-DE" sz="2400" b="1" i="0" u="none" strike="noStrike" kern="0" cap="none" spc="0" normalizeH="0" baseline="0" noProof="0">
                <a:ln>
                  <a:noFill/>
                </a:ln>
                <a:solidFill>
                  <a:srgbClr val="808080">
                    <a:lumMod val="50000"/>
                  </a:srgbClr>
                </a:solidFill>
                <a:effectLst/>
                <a:uLnTx/>
                <a:uFillTx/>
                <a:latin typeface="Verdana"/>
                <a:ea typeface="+mn-ea"/>
                <a:cs typeface="+mn-cs"/>
              </a:rPr>
              <a:t>seeds</a:t>
            </a:r>
            <a:r>
              <a:rPr kumimoji="0" lang="de-DE" sz="2400" b="0" i="0" u="none" strike="noStrike" kern="0" cap="none" spc="0" normalizeH="0" baseline="0" noProof="0">
                <a:ln>
                  <a:noFill/>
                </a:ln>
                <a:solidFill>
                  <a:srgbClr val="808080">
                    <a:lumMod val="50000"/>
                  </a:srgbClr>
                </a:solidFill>
                <a:effectLst/>
                <a:uLnTx/>
                <a:uFillTx/>
                <a:latin typeface="Verdana"/>
                <a:ea typeface="+mn-ea"/>
                <a:cs typeface="+mn-cs"/>
              </a:rPr>
              <a:t> are transported and processed to oil (food) and rapeseed cake (feed)</a:t>
            </a:r>
          </a:p>
          <a:p>
            <a:pPr marL="342900" marR="0" lvl="0" indent="-342900" algn="l" defTabSz="914400" rtl="0" eaLnBrk="0" fontAlgn="base" latinLnBrk="0" hangingPunct="0">
              <a:lnSpc>
                <a:spcPct val="100000"/>
              </a:lnSpc>
              <a:spcBef>
                <a:spcPct val="20000"/>
              </a:spcBef>
              <a:spcAft>
                <a:spcPct val="0"/>
              </a:spcAft>
              <a:buClr>
                <a:srgbClr val="FFFFFF"/>
              </a:buClr>
              <a:buSzTx/>
              <a:buFontTx/>
              <a:buChar char="•"/>
              <a:tabLst/>
              <a:defRPr/>
            </a:pPr>
            <a:endParaRPr kumimoji="0" lang="de-DE" sz="1200" b="0" i="0" u="none" strike="noStrike" kern="0" cap="none" spc="0" normalizeH="0" baseline="0" noProof="0" dirty="0">
              <a:ln>
                <a:noFill/>
              </a:ln>
              <a:solidFill>
                <a:srgbClr val="808080">
                  <a:lumMod val="50000"/>
                </a:srgbClr>
              </a:solidFill>
              <a:effectLst/>
              <a:uLnTx/>
              <a:uFillTx/>
              <a:latin typeface="Verdana"/>
              <a:ea typeface="+mn-ea"/>
              <a:cs typeface="+mn-cs"/>
            </a:endParaRPr>
          </a:p>
        </p:txBody>
      </p:sp>
      <p:sp>
        <p:nvSpPr>
          <p:cNvPr id="12" name="Textplatzhalter 3"/>
          <p:cNvSpPr txBox="1">
            <a:spLocks/>
          </p:cNvSpPr>
          <p:nvPr/>
        </p:nvSpPr>
        <p:spPr bwMode="auto">
          <a:xfrm>
            <a:off x="1619865" y="2547967"/>
            <a:ext cx="4157771" cy="3600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buClr>
                <a:srgbClr val="FFFFFF"/>
              </a:buClr>
            </a:pPr>
            <a:r>
              <a:rPr lang="en-US" sz="2400" kern="0" dirty="0">
                <a:solidFill>
                  <a:srgbClr val="808080">
                    <a:lumMod val="50000"/>
                  </a:srgbClr>
                </a:solidFill>
                <a:latin typeface="Verdana"/>
              </a:rPr>
              <a:t>Organism:</a:t>
            </a:r>
            <a:endParaRPr lang="de-DE" sz="2400" kern="0" dirty="0">
              <a:solidFill>
                <a:srgbClr val="808080">
                  <a:lumMod val="50000"/>
                </a:srgbClr>
              </a:solidFill>
              <a:latin typeface="Verdana"/>
            </a:endParaRPr>
          </a:p>
          <a:p>
            <a:pPr>
              <a:buClr>
                <a:srgbClr val="FFFFFF"/>
              </a:buClr>
            </a:pPr>
            <a:r>
              <a:rPr lang="en-US" sz="2400" kern="0" dirty="0">
                <a:solidFill>
                  <a:srgbClr val="808080">
                    <a:lumMod val="50000"/>
                  </a:srgbClr>
                </a:solidFill>
                <a:latin typeface="Verdana"/>
              </a:rPr>
              <a:t>Trait:</a:t>
            </a:r>
          </a:p>
          <a:p>
            <a:pPr>
              <a:buClr>
                <a:srgbClr val="FFFFFF"/>
              </a:buClr>
            </a:pPr>
            <a:r>
              <a:rPr lang="en-US" sz="2400" kern="0" dirty="0">
                <a:solidFill>
                  <a:srgbClr val="808080">
                    <a:lumMod val="50000"/>
                  </a:srgbClr>
                </a:solidFill>
                <a:latin typeface="Verdana"/>
              </a:rPr>
              <a:t>Genetic modification:</a:t>
            </a:r>
          </a:p>
          <a:p>
            <a:pPr>
              <a:buClr>
                <a:srgbClr val="FFFFFF"/>
              </a:buClr>
            </a:pPr>
            <a:endParaRPr lang="en-US" sz="2400" kern="0" dirty="0">
              <a:solidFill>
                <a:srgbClr val="808080">
                  <a:lumMod val="50000"/>
                </a:srgbClr>
              </a:solidFill>
              <a:latin typeface="Verdana"/>
            </a:endParaRPr>
          </a:p>
          <a:p>
            <a:pPr>
              <a:buClr>
                <a:srgbClr val="FFFFFF"/>
              </a:buClr>
            </a:pPr>
            <a:endParaRPr lang="de-DE" sz="1600" kern="0" dirty="0">
              <a:solidFill>
                <a:srgbClr val="808080">
                  <a:lumMod val="50000"/>
                </a:srgbClr>
              </a:solidFill>
              <a:latin typeface="Verdana"/>
            </a:endParaRPr>
          </a:p>
          <a:p>
            <a:pPr>
              <a:buClr>
                <a:srgbClr val="FFFFFF"/>
              </a:buClr>
            </a:pPr>
            <a:r>
              <a:rPr lang="en-US" sz="2400" kern="0" dirty="0">
                <a:solidFill>
                  <a:srgbClr val="808080">
                    <a:lumMod val="50000"/>
                  </a:srgbClr>
                </a:solidFill>
                <a:latin typeface="Verdana"/>
              </a:rPr>
              <a:t>Conditions of release:</a:t>
            </a:r>
            <a:endParaRPr lang="de-DE" sz="2400" kern="0" dirty="0">
              <a:solidFill>
                <a:srgbClr val="808080">
                  <a:lumMod val="50000"/>
                </a:srgbClr>
              </a:solidFill>
              <a:latin typeface="Verdana"/>
            </a:endParaRPr>
          </a:p>
          <a:p>
            <a:pPr>
              <a:buClr>
                <a:srgbClr val="FFFFFF"/>
              </a:buClr>
            </a:pPr>
            <a:endParaRPr lang="de-DE" kern="0" dirty="0">
              <a:solidFill>
                <a:srgbClr val="808080">
                  <a:lumMod val="50000"/>
                </a:srgbClr>
              </a:solidFill>
              <a:latin typeface="Verdana"/>
            </a:endParaRPr>
          </a:p>
        </p:txBody>
      </p:sp>
    </p:spTree>
    <p:extLst>
      <p:ext uri="{BB962C8B-B14F-4D97-AF65-F5344CB8AC3E}">
        <p14:creationId xmlns:p14="http://schemas.microsoft.com/office/powerpoint/2010/main" val="3824021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766447" y="6352965"/>
            <a:ext cx="2743200" cy="365125"/>
          </a:xfrm>
        </p:spPr>
        <p:txBody>
          <a:bodyPr/>
          <a:lstStyle/>
          <a:p>
            <a:pPr>
              <a:defRPr/>
            </a:pPr>
            <a:fld id="{86133261-F426-4E3C-B2AF-F6E5B7E61F25}" type="slidenum">
              <a:rPr lang="en-GB" smtClean="0"/>
              <a:pPr>
                <a:defRPr/>
              </a:pPr>
              <a:t>3</a:t>
            </a:fld>
            <a:endParaRPr lang="en-GB"/>
          </a:p>
        </p:txBody>
      </p:sp>
      <p:sp>
        <p:nvSpPr>
          <p:cNvPr id="7" name="Textplatzhalter 1"/>
          <p:cNvSpPr txBox="1">
            <a:spLocks/>
          </p:cNvSpPr>
          <p:nvPr/>
        </p:nvSpPr>
        <p:spPr bwMode="auto">
          <a:xfrm>
            <a:off x="1323783" y="2390444"/>
            <a:ext cx="9219526" cy="19166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342900" marR="0" lvl="0" indent="-342900" algn="l" defTabSz="914400" rtl="0" eaLnBrk="0" fontAlgn="base" latinLnBrk="0" hangingPunct="0">
              <a:lnSpc>
                <a:spcPct val="100000"/>
              </a:lnSpc>
              <a:spcBef>
                <a:spcPct val="20000"/>
              </a:spcBef>
              <a:spcAft>
                <a:spcPct val="0"/>
              </a:spcAft>
              <a:buClrTx/>
              <a:buSzTx/>
              <a:buFont typeface="Courier New" panose="02070309020205020404" pitchFamily="49" charset="0"/>
              <a:buChar char="o"/>
              <a:tabLst/>
              <a:defRPr/>
            </a:pP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organism</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recipient</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parental plant,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comparator</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oilseed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rape</a:t>
            </a:r>
            <a:endPar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Courier New" panose="02070309020205020404" pitchFamily="49" charset="0"/>
              <a:buChar char="o"/>
              <a:tabLst/>
              <a:defRPr/>
            </a:pP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differences</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of</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GMP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compared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to</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comparator</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fatty</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acid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pattern</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tolerance</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to</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herbicide</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authorized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and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used</a:t>
            </a:r>
            <a:r>
              <a:rPr kumimoji="0" lang="de-DE" sz="2200" b="0" i="0" u="none" strike="noStrike" kern="0" cap="none" spc="0" normalizeH="0" baseline="0" noProof="0" dirty="0">
                <a:ln>
                  <a:noFill/>
                </a:ln>
                <a:solidFill>
                  <a:srgbClr val="808080">
                    <a:lumMod val="50000"/>
                  </a:srgbClr>
                </a:solidFill>
                <a:effectLst/>
                <a:uLnTx/>
                <a:uFillTx/>
                <a:latin typeface="Verdana"/>
                <a:ea typeface="+mn-ea"/>
                <a:cs typeface="+mn-cs"/>
              </a:rPr>
              <a:t> in EU plant </a:t>
            </a:r>
            <a:r>
              <a:rPr kumimoji="0" lang="de-DE" sz="2200" b="0" i="0" u="none" strike="noStrike" kern="0" cap="none" spc="0" normalizeH="0" baseline="0" noProof="0" dirty="0" err="1">
                <a:ln>
                  <a:noFill/>
                </a:ln>
                <a:solidFill>
                  <a:srgbClr val="808080">
                    <a:lumMod val="50000"/>
                  </a:srgbClr>
                </a:solidFill>
                <a:effectLst/>
                <a:uLnTx/>
                <a:uFillTx/>
                <a:latin typeface="Verdana"/>
                <a:ea typeface="+mn-ea"/>
                <a:cs typeface="+mn-cs"/>
              </a:rPr>
              <a:t>production</a:t>
            </a:r>
            <a:endParaRPr kumimoji="0" lang="en-GB" sz="2200" b="1" i="0" u="none" strike="noStrike" kern="0" cap="none" spc="0" normalizeH="0" baseline="0" noProof="0" dirty="0">
              <a:ln>
                <a:noFill/>
              </a:ln>
              <a:solidFill>
                <a:srgbClr val="F47B22"/>
              </a:solidFill>
              <a:effectLst/>
              <a:uLnTx/>
              <a:uFillTx/>
              <a:latin typeface="Verdana"/>
              <a:ea typeface="+mn-ea"/>
              <a:cs typeface="+mn-cs"/>
            </a:endParaRPr>
          </a:p>
        </p:txBody>
      </p:sp>
      <p:sp>
        <p:nvSpPr>
          <p:cNvPr id="8" name="Title 5"/>
          <p:cNvSpPr txBox="1">
            <a:spLocks/>
          </p:cNvSpPr>
          <p:nvPr/>
        </p:nvSpPr>
        <p:spPr bwMode="auto">
          <a:xfrm>
            <a:off x="1313657" y="1634455"/>
            <a:ext cx="7920880" cy="5760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ctr" defTabSz="914400" rtl="0" eaLnBrk="0" fontAlgn="base" latinLnBrk="0" hangingPunct="0">
              <a:lnSpc>
                <a:spcPct val="100000"/>
              </a:lnSpc>
              <a:spcBef>
                <a:spcPct val="0"/>
              </a:spcBef>
              <a:spcAft>
                <a:spcPct val="0"/>
              </a:spcAft>
              <a:buClrTx/>
              <a:buSzTx/>
              <a:buFontTx/>
              <a:buNone/>
              <a:tabLst/>
              <a:defRPr/>
            </a:pPr>
            <a:r>
              <a:rPr kumimoji="0" lang="de-DE" sz="2400" b="1" i="0" u="none" strike="noStrike" kern="0" cap="none" spc="0" normalizeH="0" baseline="0" noProof="0">
                <a:ln>
                  <a:noFill/>
                </a:ln>
                <a:solidFill>
                  <a:srgbClr val="F47B22"/>
                </a:solidFill>
                <a:effectLst/>
                <a:uLnTx/>
                <a:uFillTx/>
                <a:latin typeface="Verdana"/>
                <a:ea typeface="+mj-ea"/>
                <a:cs typeface="+mj-cs"/>
              </a:rPr>
              <a:t>Information with respect to exposure</a:t>
            </a:r>
            <a:br>
              <a:rPr kumimoji="0" lang="en-GB" sz="2400" b="1" i="0" u="none" strike="noStrike" kern="0" cap="none" spc="0" normalizeH="0" baseline="0" noProof="0">
                <a:ln>
                  <a:noFill/>
                </a:ln>
                <a:solidFill>
                  <a:srgbClr val="F47B22"/>
                </a:solidFill>
                <a:effectLst/>
                <a:uLnTx/>
                <a:uFillTx/>
                <a:latin typeface="Verdana"/>
                <a:ea typeface="+mj-ea"/>
                <a:cs typeface="+mj-cs"/>
              </a:rPr>
            </a:br>
            <a:endParaRPr kumimoji="0" lang="en-GB" sz="2400" b="0" i="0" u="none" strike="noStrike" kern="0" cap="none" spc="0" normalizeH="0" baseline="0" noProof="0" dirty="0">
              <a:ln>
                <a:noFill/>
              </a:ln>
              <a:solidFill>
                <a:srgbClr val="000000"/>
              </a:solidFill>
              <a:effectLst/>
              <a:uLnTx/>
              <a:uFillTx/>
              <a:latin typeface="Verdana"/>
              <a:ea typeface="+mj-ea"/>
              <a:cs typeface="+mj-cs"/>
            </a:endParaRPr>
          </a:p>
        </p:txBody>
      </p:sp>
      <p:sp>
        <p:nvSpPr>
          <p:cNvPr id="9" name="Textfeld 8"/>
          <p:cNvSpPr txBox="1"/>
          <p:nvPr/>
        </p:nvSpPr>
        <p:spPr>
          <a:xfrm>
            <a:off x="1313657" y="1928780"/>
            <a:ext cx="1008609" cy="461665"/>
          </a:xfrm>
          <a:prstGeom prst="rect">
            <a:avLst/>
          </a:prstGeom>
          <a:noFill/>
        </p:spPr>
        <p:txBody>
          <a:bodyPr wrap="none" rtlCol="0">
            <a:spAutoFit/>
          </a:bodyPr>
          <a:lstStyle/>
          <a:p>
            <a:pPr fontAlgn="base">
              <a:spcBef>
                <a:spcPct val="0"/>
              </a:spcBef>
              <a:spcAft>
                <a:spcPct val="0"/>
              </a:spcAft>
            </a:pPr>
            <a:r>
              <a:rPr lang="en-GB" sz="2400" dirty="0">
                <a:solidFill>
                  <a:srgbClr val="000000"/>
                </a:solidFill>
                <a:latin typeface="Verdana" pitchFamily="34" charset="0"/>
              </a:rPr>
              <a:t>GMP:</a:t>
            </a:r>
            <a:endParaRPr lang="de-DE" sz="2400" dirty="0" err="1">
              <a:solidFill>
                <a:srgbClr val="0F5494"/>
              </a:solidFill>
              <a:latin typeface="Verdana" pitchFamily="34" charset="0"/>
            </a:endParaRPr>
          </a:p>
        </p:txBody>
      </p:sp>
      <p:sp>
        <p:nvSpPr>
          <p:cNvPr id="13" name="Textplatzhalter 1"/>
          <p:cNvSpPr txBox="1">
            <a:spLocks/>
          </p:cNvSpPr>
          <p:nvPr/>
        </p:nvSpPr>
        <p:spPr bwMode="auto">
          <a:xfrm>
            <a:off x="1323783" y="4739188"/>
            <a:ext cx="8956290" cy="19789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l">
              <a:buClrTx/>
              <a:buFont typeface="Courier New" panose="02070309020205020404" pitchFamily="49" charset="0"/>
              <a:buChar char="o"/>
            </a:pPr>
            <a:r>
              <a:rPr lang="de-DE" sz="2200" dirty="0" err="1">
                <a:solidFill>
                  <a:srgbClr val="808080">
                    <a:lumMod val="50000"/>
                  </a:srgbClr>
                </a:solidFill>
                <a:latin typeface="Verdana"/>
              </a:rPr>
              <a:t>crop</a:t>
            </a:r>
            <a:r>
              <a:rPr lang="de-DE" sz="2200" dirty="0">
                <a:solidFill>
                  <a:srgbClr val="808080">
                    <a:lumMod val="50000"/>
                  </a:srgbClr>
                </a:solidFill>
                <a:latin typeface="Verdana"/>
              </a:rPr>
              <a:t> </a:t>
            </a:r>
            <a:r>
              <a:rPr lang="de-DE" sz="2200" dirty="0" err="1">
                <a:solidFill>
                  <a:srgbClr val="808080">
                    <a:lumMod val="50000"/>
                  </a:srgbClr>
                </a:solidFill>
                <a:latin typeface="Verdana"/>
              </a:rPr>
              <a:t>is</a:t>
            </a:r>
            <a:r>
              <a:rPr lang="de-DE" sz="2200" dirty="0">
                <a:solidFill>
                  <a:srgbClr val="808080">
                    <a:lumMod val="50000"/>
                  </a:srgbClr>
                </a:solidFill>
                <a:latin typeface="Verdana"/>
              </a:rPr>
              <a:t> </a:t>
            </a:r>
            <a:r>
              <a:rPr lang="de-DE" sz="2200" dirty="0" err="1">
                <a:solidFill>
                  <a:srgbClr val="808080">
                    <a:lumMod val="50000"/>
                  </a:srgbClr>
                </a:solidFill>
                <a:latin typeface="Verdana"/>
              </a:rPr>
              <a:t>cultivated</a:t>
            </a:r>
            <a:r>
              <a:rPr lang="de-DE" sz="2200" dirty="0">
                <a:solidFill>
                  <a:srgbClr val="808080">
                    <a:lumMod val="50000"/>
                  </a:srgbClr>
                </a:solidFill>
                <a:latin typeface="Verdana"/>
              </a:rPr>
              <a:t> in EU</a:t>
            </a:r>
            <a:endParaRPr lang="de-DE" sz="2200" kern="0" dirty="0">
              <a:solidFill>
                <a:srgbClr val="808080">
                  <a:lumMod val="50000"/>
                </a:srgbClr>
              </a:solidFill>
              <a:latin typeface="Verdana"/>
            </a:endParaRPr>
          </a:p>
          <a:p>
            <a:pPr algn="l">
              <a:buClrTx/>
              <a:buFont typeface="Courier New" panose="02070309020205020404" pitchFamily="49" charset="0"/>
              <a:buChar char="o"/>
            </a:pPr>
            <a:r>
              <a:rPr lang="de-DE" sz="2200" dirty="0" err="1">
                <a:solidFill>
                  <a:srgbClr val="808080">
                    <a:lumMod val="50000"/>
                  </a:srgbClr>
                </a:solidFill>
                <a:latin typeface="Verdana"/>
              </a:rPr>
              <a:t>weed</a:t>
            </a:r>
            <a:r>
              <a:rPr lang="de-DE" sz="2200" dirty="0">
                <a:solidFill>
                  <a:srgbClr val="808080">
                    <a:lumMod val="50000"/>
                  </a:srgbClr>
                </a:solidFill>
                <a:latin typeface="Verdana"/>
              </a:rPr>
              <a:t> </a:t>
            </a:r>
            <a:r>
              <a:rPr lang="de-DE" sz="2200" dirty="0" err="1">
                <a:solidFill>
                  <a:srgbClr val="808080">
                    <a:lumMod val="50000"/>
                  </a:srgbClr>
                </a:solidFill>
                <a:latin typeface="Verdana"/>
              </a:rPr>
              <a:t>characteristics</a:t>
            </a:r>
            <a:r>
              <a:rPr lang="de-DE" sz="2200" dirty="0">
                <a:solidFill>
                  <a:srgbClr val="808080">
                    <a:lumMod val="50000"/>
                  </a:srgbClr>
                </a:solidFill>
                <a:latin typeface="Verdana"/>
              </a:rPr>
              <a:t> (</a:t>
            </a:r>
            <a:r>
              <a:rPr lang="de-DE" sz="2200" dirty="0" err="1">
                <a:solidFill>
                  <a:srgbClr val="808080">
                    <a:lumMod val="50000"/>
                  </a:srgbClr>
                </a:solidFill>
                <a:latin typeface="Verdana"/>
              </a:rPr>
              <a:t>ruderal</a:t>
            </a:r>
            <a:r>
              <a:rPr lang="de-DE" sz="2200" dirty="0">
                <a:solidFill>
                  <a:srgbClr val="808080">
                    <a:lumMod val="50000"/>
                  </a:srgbClr>
                </a:solidFill>
                <a:latin typeface="Verdana"/>
              </a:rPr>
              <a:t> </a:t>
            </a:r>
            <a:r>
              <a:rPr lang="de-DE" sz="2200" dirty="0" err="1">
                <a:solidFill>
                  <a:srgbClr val="808080">
                    <a:lumMod val="50000"/>
                  </a:srgbClr>
                </a:solidFill>
                <a:latin typeface="Verdana"/>
              </a:rPr>
              <a:t>flora</a:t>
            </a:r>
            <a:r>
              <a:rPr lang="de-DE" sz="2200" dirty="0">
                <a:solidFill>
                  <a:srgbClr val="808080">
                    <a:lumMod val="50000"/>
                  </a:srgbClr>
                </a:solidFill>
                <a:latin typeface="Verdana"/>
              </a:rPr>
              <a:t>, </a:t>
            </a:r>
            <a:r>
              <a:rPr lang="de-DE" sz="2200" dirty="0" err="1">
                <a:solidFill>
                  <a:srgbClr val="808080">
                    <a:lumMod val="50000"/>
                  </a:srgbClr>
                </a:solidFill>
                <a:latin typeface="Verdana"/>
              </a:rPr>
              <a:t>volunteers</a:t>
            </a:r>
            <a:r>
              <a:rPr lang="de-DE" sz="2200" dirty="0">
                <a:solidFill>
                  <a:srgbClr val="808080">
                    <a:lumMod val="50000"/>
                  </a:srgbClr>
                </a:solidFill>
                <a:latin typeface="Verdana"/>
              </a:rPr>
              <a:t>, </a:t>
            </a:r>
            <a:r>
              <a:rPr lang="de-DE" sz="2200" dirty="0" err="1">
                <a:solidFill>
                  <a:srgbClr val="808080">
                    <a:lumMod val="50000"/>
                  </a:srgbClr>
                </a:solidFill>
                <a:latin typeface="Verdana"/>
              </a:rPr>
              <a:t>seed</a:t>
            </a:r>
            <a:r>
              <a:rPr lang="de-DE" sz="2200" dirty="0">
                <a:solidFill>
                  <a:srgbClr val="808080">
                    <a:lumMod val="50000"/>
                  </a:srgbClr>
                </a:solidFill>
                <a:latin typeface="Verdana"/>
              </a:rPr>
              <a:t> </a:t>
            </a:r>
            <a:r>
              <a:rPr lang="de-DE" sz="2200" dirty="0" err="1">
                <a:solidFill>
                  <a:srgbClr val="808080">
                    <a:lumMod val="50000"/>
                  </a:srgbClr>
                </a:solidFill>
                <a:latin typeface="Verdana"/>
              </a:rPr>
              <a:t>dormancy</a:t>
            </a:r>
            <a:r>
              <a:rPr lang="de-DE" sz="2200" dirty="0">
                <a:solidFill>
                  <a:srgbClr val="808080">
                    <a:lumMod val="50000"/>
                  </a:srgbClr>
                </a:solidFill>
                <a:latin typeface="Verdana"/>
              </a:rPr>
              <a:t>)</a:t>
            </a:r>
          </a:p>
          <a:p>
            <a:pPr algn="l">
              <a:buClrTx/>
              <a:buFont typeface="Courier New" panose="02070309020205020404" pitchFamily="49" charset="0"/>
              <a:buChar char="o"/>
            </a:pPr>
            <a:r>
              <a:rPr lang="de-DE" sz="2200" dirty="0" err="1">
                <a:solidFill>
                  <a:srgbClr val="808080">
                    <a:lumMod val="50000"/>
                  </a:srgbClr>
                </a:solidFill>
                <a:latin typeface="Verdana"/>
              </a:rPr>
              <a:t>weak</a:t>
            </a:r>
            <a:r>
              <a:rPr lang="de-DE" sz="2200" dirty="0">
                <a:solidFill>
                  <a:srgbClr val="808080">
                    <a:lumMod val="50000"/>
                  </a:srgbClr>
                </a:solidFill>
                <a:latin typeface="Verdana"/>
              </a:rPr>
              <a:t> </a:t>
            </a:r>
            <a:r>
              <a:rPr lang="de-DE" sz="2200" dirty="0" err="1">
                <a:solidFill>
                  <a:srgbClr val="808080">
                    <a:lumMod val="50000"/>
                  </a:srgbClr>
                </a:solidFill>
                <a:latin typeface="Verdana"/>
              </a:rPr>
              <a:t>hybridization</a:t>
            </a:r>
            <a:r>
              <a:rPr lang="de-DE" sz="2200" dirty="0">
                <a:solidFill>
                  <a:srgbClr val="808080">
                    <a:lumMod val="50000"/>
                  </a:srgbClr>
                </a:solidFill>
                <a:latin typeface="Verdana"/>
              </a:rPr>
              <a:t> potential </a:t>
            </a:r>
            <a:r>
              <a:rPr lang="de-DE" sz="2200" dirty="0" err="1">
                <a:solidFill>
                  <a:srgbClr val="808080">
                    <a:lumMod val="50000"/>
                  </a:srgbClr>
                </a:solidFill>
                <a:latin typeface="Verdana"/>
              </a:rPr>
              <a:t>to</a:t>
            </a:r>
            <a:r>
              <a:rPr lang="de-DE" sz="2200" dirty="0">
                <a:solidFill>
                  <a:srgbClr val="808080">
                    <a:lumMod val="50000"/>
                  </a:srgbClr>
                </a:solidFill>
                <a:latin typeface="Verdana"/>
              </a:rPr>
              <a:t> </a:t>
            </a:r>
            <a:r>
              <a:rPr lang="de-DE" sz="2200" dirty="0" err="1">
                <a:solidFill>
                  <a:srgbClr val="808080">
                    <a:lumMod val="50000"/>
                  </a:srgbClr>
                </a:solidFill>
                <a:latin typeface="Verdana"/>
              </a:rPr>
              <a:t>several</a:t>
            </a:r>
            <a:r>
              <a:rPr lang="de-DE" sz="2200" dirty="0">
                <a:solidFill>
                  <a:srgbClr val="808080">
                    <a:lumMod val="50000"/>
                  </a:srgbClr>
                </a:solidFill>
                <a:latin typeface="Verdana"/>
              </a:rPr>
              <a:t> </a:t>
            </a:r>
            <a:r>
              <a:rPr lang="de-DE" sz="2200" dirty="0" err="1">
                <a:solidFill>
                  <a:srgbClr val="808080">
                    <a:lumMod val="50000"/>
                  </a:srgbClr>
                </a:solidFill>
                <a:latin typeface="Verdana"/>
              </a:rPr>
              <a:t>sexually</a:t>
            </a:r>
            <a:r>
              <a:rPr lang="de-DE" sz="2200" dirty="0">
                <a:solidFill>
                  <a:srgbClr val="808080">
                    <a:lumMod val="50000"/>
                  </a:srgbClr>
                </a:solidFill>
                <a:latin typeface="Verdana"/>
              </a:rPr>
              <a:t> </a:t>
            </a:r>
            <a:r>
              <a:rPr lang="de-DE" sz="2200" dirty="0" err="1">
                <a:solidFill>
                  <a:srgbClr val="808080">
                    <a:lumMod val="50000"/>
                  </a:srgbClr>
                </a:solidFill>
                <a:latin typeface="Verdana"/>
              </a:rPr>
              <a:t>compatible</a:t>
            </a:r>
            <a:r>
              <a:rPr lang="de-DE" sz="2200" dirty="0">
                <a:solidFill>
                  <a:srgbClr val="808080">
                    <a:lumMod val="50000"/>
                  </a:srgbClr>
                </a:solidFill>
                <a:latin typeface="Verdana"/>
              </a:rPr>
              <a:t> (?</a:t>
            </a:r>
            <a:r>
              <a:rPr lang="de-DE" sz="2200" dirty="0" err="1">
                <a:solidFill>
                  <a:srgbClr val="808080">
                    <a:lumMod val="50000"/>
                  </a:srgbClr>
                </a:solidFill>
                <a:latin typeface="Verdana"/>
              </a:rPr>
              <a:t>weed</a:t>
            </a:r>
            <a:r>
              <a:rPr lang="de-DE" sz="2200" dirty="0">
                <a:solidFill>
                  <a:srgbClr val="808080">
                    <a:lumMod val="50000"/>
                  </a:srgbClr>
                </a:solidFill>
                <a:latin typeface="Verdana"/>
              </a:rPr>
              <a:t>) </a:t>
            </a:r>
            <a:r>
              <a:rPr lang="de-DE" sz="2200" dirty="0" err="1">
                <a:solidFill>
                  <a:srgbClr val="808080">
                    <a:lumMod val="50000"/>
                  </a:srgbClr>
                </a:solidFill>
                <a:latin typeface="Verdana"/>
              </a:rPr>
              <a:t>species</a:t>
            </a:r>
            <a:endParaRPr lang="en-GB" sz="2200" kern="0" dirty="0">
              <a:solidFill>
                <a:srgbClr val="F47B22"/>
              </a:solidFill>
              <a:latin typeface="Verdana"/>
            </a:endParaRPr>
          </a:p>
        </p:txBody>
      </p:sp>
      <p:sp>
        <p:nvSpPr>
          <p:cNvPr id="14" name="Textfeld 13"/>
          <p:cNvSpPr txBox="1"/>
          <p:nvPr/>
        </p:nvSpPr>
        <p:spPr>
          <a:xfrm>
            <a:off x="1323783" y="4307140"/>
            <a:ext cx="6043257" cy="461665"/>
          </a:xfrm>
          <a:prstGeom prst="rect">
            <a:avLst/>
          </a:prstGeom>
          <a:noFill/>
        </p:spPr>
        <p:txBody>
          <a:bodyPr wrap="none" rtlCol="0">
            <a:spAutoFit/>
          </a:bodyPr>
          <a:lstStyle/>
          <a:p>
            <a:pPr fontAlgn="base">
              <a:spcBef>
                <a:spcPct val="0"/>
              </a:spcBef>
              <a:spcAft>
                <a:spcPct val="0"/>
              </a:spcAft>
            </a:pPr>
            <a:r>
              <a:rPr lang="de-DE" sz="2400" dirty="0">
                <a:solidFill>
                  <a:srgbClr val="000000"/>
                </a:solidFill>
                <a:latin typeface="Verdana" pitchFamily="34" charset="0"/>
              </a:rPr>
              <a:t>Interaction </a:t>
            </a:r>
            <a:r>
              <a:rPr lang="de-DE" sz="2400" dirty="0" err="1">
                <a:solidFill>
                  <a:srgbClr val="000000"/>
                </a:solidFill>
                <a:latin typeface="Verdana" pitchFamily="34" charset="0"/>
              </a:rPr>
              <a:t>of</a:t>
            </a:r>
            <a:r>
              <a:rPr lang="de-DE" sz="2400" dirty="0">
                <a:solidFill>
                  <a:srgbClr val="000000"/>
                </a:solidFill>
                <a:latin typeface="Verdana" pitchFamily="34" charset="0"/>
              </a:rPr>
              <a:t> GMP </a:t>
            </a:r>
            <a:r>
              <a:rPr lang="de-DE" sz="2400" dirty="0" err="1">
                <a:solidFill>
                  <a:srgbClr val="000000"/>
                </a:solidFill>
                <a:latin typeface="Verdana" pitchFamily="34" charset="0"/>
              </a:rPr>
              <a:t>with</a:t>
            </a:r>
            <a:r>
              <a:rPr lang="de-DE" sz="2400" dirty="0">
                <a:solidFill>
                  <a:srgbClr val="000000"/>
                </a:solidFill>
                <a:latin typeface="Verdana" pitchFamily="34" charset="0"/>
              </a:rPr>
              <a:t> </a:t>
            </a:r>
            <a:r>
              <a:rPr lang="de-DE" sz="2400" dirty="0" err="1">
                <a:solidFill>
                  <a:srgbClr val="000000"/>
                </a:solidFill>
                <a:latin typeface="Verdana" pitchFamily="34" charset="0"/>
              </a:rPr>
              <a:t>environment</a:t>
            </a:r>
            <a:r>
              <a:rPr lang="en-GB" sz="2400" dirty="0">
                <a:solidFill>
                  <a:srgbClr val="000000"/>
                </a:solidFill>
                <a:latin typeface="Verdana" pitchFamily="34" charset="0"/>
              </a:rPr>
              <a:t>:</a:t>
            </a:r>
            <a:endParaRPr lang="de-DE" sz="2400" dirty="0" err="1">
              <a:solidFill>
                <a:srgbClr val="0F5494"/>
              </a:solidFill>
              <a:latin typeface="Verdana" pitchFamily="34" charset="0"/>
            </a:endParaRPr>
          </a:p>
        </p:txBody>
      </p:sp>
    </p:spTree>
    <p:extLst>
      <p:ext uri="{BB962C8B-B14F-4D97-AF65-F5344CB8AC3E}">
        <p14:creationId xmlns:p14="http://schemas.microsoft.com/office/powerpoint/2010/main" val="289519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766447" y="6352965"/>
            <a:ext cx="2743200" cy="365125"/>
          </a:xfrm>
        </p:spPr>
        <p:txBody>
          <a:bodyPr/>
          <a:lstStyle/>
          <a:p>
            <a:pPr>
              <a:defRPr/>
            </a:pPr>
            <a:fld id="{86133261-F426-4E3C-B2AF-F6E5B7E61F25}" type="slidenum">
              <a:rPr lang="en-GB" smtClean="0"/>
              <a:pPr>
                <a:defRPr/>
              </a:pPr>
              <a:t>4</a:t>
            </a:fld>
            <a:endParaRPr lang="en-GB"/>
          </a:p>
        </p:txBody>
      </p:sp>
      <p:pic>
        <p:nvPicPr>
          <p:cNvPr id="10" name="Grafik 9"/>
          <p:cNvPicPr/>
          <p:nvPr/>
        </p:nvPicPr>
        <p:blipFill rotWithShape="1">
          <a:blip r:embed="rId3" cstate="print">
            <a:extLst>
              <a:ext uri="{28A0092B-C50C-407E-A947-70E740481C1C}">
                <a14:useLocalDpi xmlns:a14="http://schemas.microsoft.com/office/drawing/2010/main" val="0"/>
              </a:ext>
            </a:extLst>
          </a:blip>
          <a:srcRect l="7668" t="4173" r="23300" b="7054"/>
          <a:stretch/>
        </p:blipFill>
        <p:spPr bwMode="auto">
          <a:xfrm>
            <a:off x="6328451" y="1268760"/>
            <a:ext cx="3528392" cy="5400600"/>
          </a:xfrm>
          <a:prstGeom prst="rect">
            <a:avLst/>
          </a:prstGeom>
          <a:ln>
            <a:noFill/>
          </a:ln>
          <a:extLst>
            <a:ext uri="{53640926-AAD7-44D8-BBD7-CCE9431645EC}">
              <a14:shadowObscured xmlns:a14="http://schemas.microsoft.com/office/drawing/2010/main"/>
            </a:ext>
          </a:extLst>
        </p:spPr>
      </p:pic>
      <p:sp>
        <p:nvSpPr>
          <p:cNvPr id="11" name="Title 5"/>
          <p:cNvSpPr txBox="1">
            <a:spLocks/>
          </p:cNvSpPr>
          <p:nvPr/>
        </p:nvSpPr>
        <p:spPr bwMode="auto">
          <a:xfrm>
            <a:off x="1215883" y="1124744"/>
            <a:ext cx="792088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de-DE" sz="2400" b="1" i="0" u="none" strike="noStrike" kern="0" cap="none" spc="0" normalizeH="0" baseline="0" noProof="0">
                <a:ln>
                  <a:noFill/>
                </a:ln>
                <a:solidFill>
                  <a:srgbClr val="F47B22"/>
                </a:solidFill>
                <a:effectLst/>
                <a:uLnTx/>
                <a:uFillTx/>
                <a:latin typeface="Verdana"/>
                <a:ea typeface="+mj-ea"/>
                <a:cs typeface="+mj-cs"/>
              </a:rPr>
              <a:t>Plausible pathway to harm:</a:t>
            </a:r>
            <a:endParaRPr kumimoji="0" lang="en-GB" sz="2400" b="1" i="0" u="none" strike="noStrike" kern="0" cap="none" spc="0" normalizeH="0" baseline="0" noProof="0" dirty="0">
              <a:ln>
                <a:noFill/>
              </a:ln>
              <a:solidFill>
                <a:srgbClr val="F47B22"/>
              </a:solidFill>
              <a:effectLst/>
              <a:uLnTx/>
              <a:uFillTx/>
              <a:latin typeface="Verdana"/>
              <a:ea typeface="+mj-ea"/>
              <a:cs typeface="+mj-cs"/>
            </a:endParaRPr>
          </a:p>
        </p:txBody>
      </p:sp>
      <p:sp>
        <p:nvSpPr>
          <p:cNvPr id="12" name="Rechteck 11"/>
          <p:cNvSpPr/>
          <p:nvPr/>
        </p:nvSpPr>
        <p:spPr>
          <a:xfrm>
            <a:off x="1216720" y="1988840"/>
            <a:ext cx="4572000" cy="4524315"/>
          </a:xfrm>
          <a:prstGeom prst="rect">
            <a:avLst/>
          </a:prstGeom>
        </p:spPr>
        <p:txBody>
          <a:bodyPr>
            <a:spAutoFit/>
          </a:bodyPr>
          <a:lstStyle/>
          <a:p>
            <a:pPr fontAlgn="base">
              <a:spcBef>
                <a:spcPct val="0"/>
              </a:spcBef>
              <a:spcAft>
                <a:spcPct val="0"/>
              </a:spcAft>
            </a:pPr>
            <a:r>
              <a:rPr lang="de-DE" sz="2400" dirty="0">
                <a:solidFill>
                  <a:srgbClr val="000000"/>
                </a:solidFill>
                <a:latin typeface="Verdana" pitchFamily="34" charset="0"/>
              </a:rPr>
              <a:t>Potential </a:t>
            </a:r>
            <a:r>
              <a:rPr lang="de-DE" sz="2400" dirty="0" err="1">
                <a:solidFill>
                  <a:srgbClr val="000000"/>
                </a:solidFill>
                <a:latin typeface="Verdana" pitchFamily="34" charset="0"/>
              </a:rPr>
              <a:t>adverse</a:t>
            </a:r>
            <a:r>
              <a:rPr lang="de-DE" sz="2400" dirty="0">
                <a:solidFill>
                  <a:srgbClr val="000000"/>
                </a:solidFill>
                <a:latin typeface="Verdana" pitchFamily="34" charset="0"/>
              </a:rPr>
              <a:t> </a:t>
            </a:r>
            <a:r>
              <a:rPr lang="de-DE" sz="2400" dirty="0" err="1">
                <a:solidFill>
                  <a:srgbClr val="000000"/>
                </a:solidFill>
                <a:latin typeface="Verdana" pitchFamily="34" charset="0"/>
              </a:rPr>
              <a:t>effect</a:t>
            </a:r>
            <a:r>
              <a:rPr lang="de-DE" sz="2400" dirty="0">
                <a:solidFill>
                  <a:srgbClr val="000000"/>
                </a:solidFill>
                <a:latin typeface="Verdana" pitchFamily="34" charset="0"/>
              </a:rPr>
              <a:t>:</a:t>
            </a:r>
          </a:p>
          <a:p>
            <a:pPr fontAlgn="base">
              <a:spcBef>
                <a:spcPct val="0"/>
              </a:spcBef>
              <a:spcAft>
                <a:spcPct val="0"/>
              </a:spcAft>
            </a:pPr>
            <a:r>
              <a:rPr lang="de-DE" sz="2400" dirty="0" err="1">
                <a:solidFill>
                  <a:srgbClr val="000000"/>
                </a:solidFill>
                <a:latin typeface="Verdana" pitchFamily="34" charset="0"/>
              </a:rPr>
              <a:t>need</a:t>
            </a:r>
            <a:r>
              <a:rPr lang="de-DE" sz="2400" dirty="0">
                <a:solidFill>
                  <a:srgbClr val="000000"/>
                </a:solidFill>
                <a:latin typeface="Verdana" pitchFamily="34" charset="0"/>
              </a:rPr>
              <a:t> </a:t>
            </a:r>
            <a:r>
              <a:rPr lang="de-DE" sz="2400" dirty="0" err="1">
                <a:solidFill>
                  <a:srgbClr val="000000"/>
                </a:solidFill>
                <a:latin typeface="Verdana" pitchFamily="34" charset="0"/>
              </a:rPr>
              <a:t>to</a:t>
            </a:r>
            <a:r>
              <a:rPr lang="de-DE" sz="2400" dirty="0">
                <a:solidFill>
                  <a:srgbClr val="000000"/>
                </a:solidFill>
                <a:latin typeface="Verdana" pitchFamily="34" charset="0"/>
              </a:rPr>
              <a:t> </a:t>
            </a:r>
            <a:r>
              <a:rPr lang="de-DE" sz="2400" dirty="0" err="1">
                <a:solidFill>
                  <a:srgbClr val="000000"/>
                </a:solidFill>
                <a:latin typeface="Verdana" pitchFamily="34" charset="0"/>
              </a:rPr>
              <a:t>use</a:t>
            </a:r>
            <a:r>
              <a:rPr lang="de-DE" sz="2400" dirty="0">
                <a:solidFill>
                  <a:srgbClr val="000000"/>
                </a:solidFill>
                <a:latin typeface="Verdana" pitchFamily="34" charset="0"/>
              </a:rPr>
              <a:t>/</a:t>
            </a:r>
            <a:r>
              <a:rPr lang="de-DE" sz="2400" dirty="0" err="1">
                <a:solidFill>
                  <a:srgbClr val="000000"/>
                </a:solidFill>
                <a:latin typeface="Verdana" pitchFamily="34" charset="0"/>
              </a:rPr>
              <a:t>change</a:t>
            </a:r>
            <a:r>
              <a:rPr lang="de-DE" sz="2400" dirty="0">
                <a:solidFill>
                  <a:srgbClr val="000000"/>
                </a:solidFill>
                <a:latin typeface="Verdana" pitchFamily="34" charset="0"/>
              </a:rPr>
              <a:t> </a:t>
            </a:r>
            <a:r>
              <a:rPr lang="de-DE" sz="2400" dirty="0" err="1">
                <a:solidFill>
                  <a:srgbClr val="000000"/>
                </a:solidFill>
                <a:latin typeface="Verdana" pitchFamily="34" charset="0"/>
              </a:rPr>
              <a:t>to</a:t>
            </a:r>
            <a:r>
              <a:rPr lang="de-DE" sz="2400" dirty="0">
                <a:solidFill>
                  <a:srgbClr val="000000"/>
                </a:solidFill>
                <a:latin typeface="Verdana" pitchFamily="34" charset="0"/>
              </a:rPr>
              <a:t> </a:t>
            </a:r>
            <a:r>
              <a:rPr lang="de-DE" sz="2400" dirty="0" err="1">
                <a:solidFill>
                  <a:srgbClr val="000000"/>
                </a:solidFill>
                <a:latin typeface="Verdana" pitchFamily="34" charset="0"/>
              </a:rPr>
              <a:t>more</a:t>
            </a:r>
            <a:r>
              <a:rPr lang="de-DE" sz="2400" dirty="0">
                <a:solidFill>
                  <a:srgbClr val="000000"/>
                </a:solidFill>
                <a:latin typeface="Verdana" pitchFamily="34" charset="0"/>
              </a:rPr>
              <a:t> </a:t>
            </a:r>
            <a:r>
              <a:rPr lang="de-DE" sz="2400" dirty="0" err="1">
                <a:solidFill>
                  <a:srgbClr val="000000"/>
                </a:solidFill>
                <a:latin typeface="Verdana" pitchFamily="34" charset="0"/>
              </a:rPr>
              <a:t>harmful</a:t>
            </a:r>
            <a:r>
              <a:rPr lang="de-DE" sz="2400" dirty="0">
                <a:solidFill>
                  <a:srgbClr val="000000"/>
                </a:solidFill>
                <a:latin typeface="Verdana" pitchFamily="34" charset="0"/>
              </a:rPr>
              <a:t> </a:t>
            </a:r>
            <a:r>
              <a:rPr lang="de-DE" sz="2400" dirty="0" err="1">
                <a:solidFill>
                  <a:srgbClr val="000000"/>
                </a:solidFill>
                <a:latin typeface="Verdana" pitchFamily="34" charset="0"/>
              </a:rPr>
              <a:t>weed</a:t>
            </a:r>
            <a:r>
              <a:rPr lang="de-DE" sz="2400" dirty="0">
                <a:solidFill>
                  <a:srgbClr val="000000"/>
                </a:solidFill>
                <a:latin typeface="Verdana" pitchFamily="34" charset="0"/>
              </a:rPr>
              <a:t> </a:t>
            </a:r>
            <a:r>
              <a:rPr lang="de-DE" sz="2400" dirty="0" err="1">
                <a:solidFill>
                  <a:srgbClr val="000000"/>
                </a:solidFill>
                <a:latin typeface="Verdana" pitchFamily="34" charset="0"/>
              </a:rPr>
              <a:t>management</a:t>
            </a:r>
            <a:r>
              <a:rPr lang="de-DE" sz="2400" dirty="0">
                <a:solidFill>
                  <a:srgbClr val="000000"/>
                </a:solidFill>
                <a:latin typeface="Verdana" pitchFamily="34" charset="0"/>
              </a:rPr>
              <a:t> </a:t>
            </a:r>
            <a:r>
              <a:rPr lang="de-DE" sz="2400" dirty="0" err="1">
                <a:solidFill>
                  <a:srgbClr val="000000"/>
                </a:solidFill>
                <a:latin typeface="Verdana" pitchFamily="34" charset="0"/>
              </a:rPr>
              <a:t>option</a:t>
            </a:r>
            <a:endParaRPr lang="de-DE" sz="2400" dirty="0">
              <a:solidFill>
                <a:srgbClr val="000000"/>
              </a:solidFill>
              <a:latin typeface="Verdana" pitchFamily="34" charset="0"/>
            </a:endParaRPr>
          </a:p>
          <a:p>
            <a:pPr fontAlgn="base">
              <a:spcBef>
                <a:spcPct val="0"/>
              </a:spcBef>
              <a:spcAft>
                <a:spcPct val="0"/>
              </a:spcAft>
            </a:pPr>
            <a:endParaRPr lang="de-DE" sz="2400" dirty="0">
              <a:solidFill>
                <a:srgbClr val="000000"/>
              </a:solidFill>
              <a:latin typeface="Verdana" pitchFamily="34" charset="0"/>
            </a:endParaRPr>
          </a:p>
          <a:p>
            <a:pPr fontAlgn="base">
              <a:spcBef>
                <a:spcPct val="0"/>
              </a:spcBef>
              <a:spcAft>
                <a:spcPct val="0"/>
              </a:spcAft>
            </a:pPr>
            <a:r>
              <a:rPr lang="de-DE" sz="2400" dirty="0" err="1">
                <a:solidFill>
                  <a:srgbClr val="000000"/>
                </a:solidFill>
                <a:latin typeface="Verdana" pitchFamily="34" charset="0"/>
              </a:rPr>
              <a:t>Protection</a:t>
            </a:r>
            <a:r>
              <a:rPr lang="de-DE" sz="2400" dirty="0">
                <a:solidFill>
                  <a:srgbClr val="000000"/>
                </a:solidFill>
                <a:latin typeface="Verdana" pitchFamily="34" charset="0"/>
              </a:rPr>
              <a:t> </a:t>
            </a:r>
            <a:r>
              <a:rPr lang="de-DE" sz="2400" dirty="0" err="1">
                <a:solidFill>
                  <a:srgbClr val="000000"/>
                </a:solidFill>
                <a:latin typeface="Verdana" pitchFamily="34" charset="0"/>
              </a:rPr>
              <a:t>goal</a:t>
            </a:r>
            <a:r>
              <a:rPr lang="de-DE" sz="2400" dirty="0">
                <a:solidFill>
                  <a:srgbClr val="000000"/>
                </a:solidFill>
                <a:latin typeface="Verdana" pitchFamily="34" charset="0"/>
              </a:rPr>
              <a:t>: </a:t>
            </a:r>
            <a:r>
              <a:rPr lang="de-DE" sz="2400" dirty="0" err="1">
                <a:solidFill>
                  <a:srgbClr val="000000"/>
                </a:solidFill>
                <a:latin typeface="Verdana" pitchFamily="34" charset="0"/>
              </a:rPr>
              <a:t>environment</a:t>
            </a:r>
            <a:r>
              <a:rPr lang="de-DE" sz="2400" dirty="0">
                <a:solidFill>
                  <a:srgbClr val="000000"/>
                </a:solidFill>
                <a:latin typeface="Verdana" pitchFamily="34" charset="0"/>
              </a:rPr>
              <a:t> / </a:t>
            </a:r>
            <a:r>
              <a:rPr lang="de-DE" sz="2400" dirty="0" err="1">
                <a:solidFill>
                  <a:srgbClr val="000000"/>
                </a:solidFill>
                <a:latin typeface="Verdana" pitchFamily="34" charset="0"/>
              </a:rPr>
              <a:t>biodiversity</a:t>
            </a:r>
            <a:endParaRPr lang="de-DE" sz="2400" dirty="0">
              <a:solidFill>
                <a:srgbClr val="000000"/>
              </a:solidFill>
              <a:latin typeface="Verdana" pitchFamily="34" charset="0"/>
            </a:endParaRPr>
          </a:p>
          <a:p>
            <a:pPr fontAlgn="base">
              <a:spcBef>
                <a:spcPct val="0"/>
              </a:spcBef>
              <a:spcAft>
                <a:spcPct val="0"/>
              </a:spcAft>
            </a:pPr>
            <a:endParaRPr lang="de-DE" sz="2400" dirty="0">
              <a:solidFill>
                <a:srgbClr val="000000"/>
              </a:solidFill>
              <a:latin typeface="Verdana" pitchFamily="34" charset="0"/>
            </a:endParaRPr>
          </a:p>
          <a:p>
            <a:pPr fontAlgn="base">
              <a:spcBef>
                <a:spcPct val="0"/>
              </a:spcBef>
              <a:spcAft>
                <a:spcPct val="0"/>
              </a:spcAft>
            </a:pPr>
            <a:r>
              <a:rPr lang="de-DE" sz="2400" dirty="0">
                <a:solidFill>
                  <a:srgbClr val="000000"/>
                </a:solidFill>
                <a:latin typeface="Verdana" pitchFamily="34" charset="0"/>
              </a:rPr>
              <a:t>Area </a:t>
            </a:r>
            <a:r>
              <a:rPr lang="de-DE" sz="2400" dirty="0" err="1">
                <a:solidFill>
                  <a:srgbClr val="000000"/>
                </a:solidFill>
                <a:latin typeface="Verdana" pitchFamily="34" charset="0"/>
              </a:rPr>
              <a:t>of</a:t>
            </a:r>
            <a:r>
              <a:rPr lang="de-DE" sz="2400" dirty="0">
                <a:solidFill>
                  <a:srgbClr val="000000"/>
                </a:solidFill>
                <a:latin typeface="Verdana" pitchFamily="34" charset="0"/>
              </a:rPr>
              <a:t> </a:t>
            </a:r>
            <a:r>
              <a:rPr lang="de-DE" sz="2400" dirty="0" err="1">
                <a:solidFill>
                  <a:srgbClr val="000000"/>
                </a:solidFill>
                <a:latin typeface="Verdana" pitchFamily="34" charset="0"/>
              </a:rPr>
              <a:t>risk</a:t>
            </a:r>
            <a:r>
              <a:rPr lang="de-DE" sz="2400" dirty="0">
                <a:solidFill>
                  <a:srgbClr val="000000"/>
                </a:solidFill>
                <a:latin typeface="Verdana" pitchFamily="34" charset="0"/>
              </a:rPr>
              <a:t>: p</a:t>
            </a:r>
            <a:r>
              <a:rPr lang="en-GB" sz="2400" dirty="0" err="1">
                <a:solidFill>
                  <a:srgbClr val="000000"/>
                </a:solidFill>
                <a:latin typeface="Verdana" pitchFamily="34" charset="0"/>
              </a:rPr>
              <a:t>ersistence</a:t>
            </a:r>
            <a:r>
              <a:rPr lang="en-GB" sz="2400" dirty="0">
                <a:solidFill>
                  <a:srgbClr val="000000"/>
                </a:solidFill>
                <a:latin typeface="Verdana" pitchFamily="34" charset="0"/>
              </a:rPr>
              <a:t> and invasiveness including plant-to-plant gene flow (P&amp;I)</a:t>
            </a:r>
            <a:endParaRPr lang="de-DE" sz="2400" dirty="0">
              <a:solidFill>
                <a:srgbClr val="000000"/>
              </a:solidFill>
              <a:latin typeface="Verdana" pitchFamily="34" charset="0"/>
            </a:endParaRPr>
          </a:p>
        </p:txBody>
      </p:sp>
    </p:spTree>
    <p:extLst>
      <p:ext uri="{BB962C8B-B14F-4D97-AF65-F5344CB8AC3E}">
        <p14:creationId xmlns:p14="http://schemas.microsoft.com/office/powerpoint/2010/main" val="121941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766447" y="6352965"/>
            <a:ext cx="2743200" cy="365125"/>
          </a:xfrm>
        </p:spPr>
        <p:txBody>
          <a:bodyPr/>
          <a:lstStyle/>
          <a:p>
            <a:pPr>
              <a:defRPr/>
            </a:pPr>
            <a:fld id="{86133261-F426-4E3C-B2AF-F6E5B7E61F25}" type="slidenum">
              <a:rPr lang="en-GB" smtClean="0"/>
              <a:pPr>
                <a:defRPr/>
              </a:pPr>
              <a:t>5</a:t>
            </a:fld>
            <a:endParaRPr lang="en-GB"/>
          </a:p>
        </p:txBody>
      </p:sp>
      <p:sp>
        <p:nvSpPr>
          <p:cNvPr id="6" name="Textplatzhalter 1"/>
          <p:cNvSpPr txBox="1">
            <a:spLocks/>
          </p:cNvSpPr>
          <p:nvPr/>
        </p:nvSpPr>
        <p:spPr bwMode="auto">
          <a:xfrm>
            <a:off x="2720329" y="4437112"/>
            <a:ext cx="7471345" cy="20019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de-DE" sz="2000" b="0" i="1" u="none" strike="noStrike" kern="0" cap="none" spc="0" normalizeH="0" baseline="0" noProof="0">
                <a:ln>
                  <a:noFill/>
                </a:ln>
                <a:solidFill>
                  <a:srgbClr val="808080">
                    <a:lumMod val="50000"/>
                  </a:srgbClr>
                </a:solidFill>
                <a:effectLst/>
                <a:uLnTx/>
                <a:uFillTx/>
                <a:latin typeface="Verdana"/>
                <a:ea typeface="+mn-ea"/>
                <a:cs typeface="+mn-cs"/>
              </a:rPr>
              <a:t>Instruction:</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de-DE" sz="2000" b="0" i="1" u="none" strike="noStrike" kern="0" cap="none" spc="0" normalizeH="0" baseline="0" noProof="0">
                <a:ln>
                  <a:noFill/>
                </a:ln>
                <a:solidFill>
                  <a:srgbClr val="808080">
                    <a:lumMod val="50000"/>
                  </a:srgbClr>
                </a:solidFill>
                <a:effectLst/>
                <a:uLnTx/>
                <a:uFillTx/>
                <a:latin typeface="Verdana"/>
                <a:ea typeface="+mn-ea"/>
                <a:cs typeface="+mn-cs"/>
              </a:rPr>
              <a:t>Discuss and describe important local conditions (probabilities) and possible triggers in the povided r</a:t>
            </a:r>
            <a:r>
              <a:rPr kumimoji="0" lang="de-DE" sz="2000" b="0" i="1" u="none" strike="noStrike" kern="0" cap="none" spc="0" normalizeH="0" baseline="0" noProof="0">
                <a:ln>
                  <a:noFill/>
                </a:ln>
                <a:solidFill>
                  <a:srgbClr val="000000"/>
                </a:solidFill>
                <a:effectLst/>
                <a:uLnTx/>
                <a:uFillTx/>
                <a:latin typeface="Verdana"/>
                <a:ea typeface="+mn-ea"/>
                <a:cs typeface="+mn-cs"/>
              </a:rPr>
              <a:t>eporting scheme (slide 5)</a:t>
            </a:r>
            <a:endParaRPr kumimoji="0" lang="de-DE" sz="2000" b="0" i="1" u="none" strike="noStrike" kern="0" cap="none" spc="0" normalizeH="0" baseline="0" noProof="0" dirty="0">
              <a:ln>
                <a:noFill/>
              </a:ln>
              <a:solidFill>
                <a:srgbClr val="000000"/>
              </a:solidFill>
              <a:effectLst/>
              <a:uLnTx/>
              <a:uFillTx/>
              <a:latin typeface="Verdana"/>
              <a:ea typeface="+mn-ea"/>
              <a:cs typeface="+mn-cs"/>
            </a:endParaRPr>
          </a:p>
        </p:txBody>
      </p:sp>
      <p:sp>
        <p:nvSpPr>
          <p:cNvPr id="7" name="Title 5"/>
          <p:cNvSpPr txBox="1">
            <a:spLocks/>
          </p:cNvSpPr>
          <p:nvPr/>
        </p:nvSpPr>
        <p:spPr bwMode="auto">
          <a:xfrm>
            <a:off x="2315850" y="1133780"/>
            <a:ext cx="792088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de-DE" sz="2400" b="1" i="0" u="none" strike="noStrike" kern="0" cap="none" spc="0" normalizeH="0" baseline="0" noProof="0">
                <a:ln>
                  <a:noFill/>
                </a:ln>
                <a:solidFill>
                  <a:srgbClr val="F47B22"/>
                </a:solidFill>
                <a:effectLst/>
                <a:uLnTx/>
                <a:uFillTx/>
                <a:latin typeface="Verdana"/>
                <a:ea typeface="+mj-ea"/>
                <a:cs typeface="+mj-cs"/>
              </a:rPr>
              <a:t>Exposure characterization</a:t>
            </a:r>
            <a:endParaRPr kumimoji="0" lang="en-GB" sz="2400" b="1" i="0" u="none" strike="noStrike" kern="0" cap="none" spc="0" normalizeH="0" baseline="0" noProof="0" dirty="0">
              <a:ln>
                <a:noFill/>
              </a:ln>
              <a:solidFill>
                <a:srgbClr val="F47B22"/>
              </a:solidFill>
              <a:effectLst/>
              <a:uLnTx/>
              <a:uFillTx/>
              <a:latin typeface="Verdana"/>
              <a:ea typeface="+mj-ea"/>
              <a:cs typeface="+mj-cs"/>
            </a:endParaRPr>
          </a:p>
        </p:txBody>
      </p:sp>
      <p:sp>
        <p:nvSpPr>
          <p:cNvPr id="8" name="Textplatzhalter 1"/>
          <p:cNvSpPr txBox="1">
            <a:spLocks/>
          </p:cNvSpPr>
          <p:nvPr/>
        </p:nvSpPr>
        <p:spPr bwMode="auto">
          <a:xfrm>
            <a:off x="2720329" y="1834094"/>
            <a:ext cx="7156361" cy="27470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ClrTx/>
              <a:buFontTx/>
              <a:buNone/>
            </a:pPr>
            <a:r>
              <a:rPr lang="de-DE" sz="2400" dirty="0">
                <a:solidFill>
                  <a:srgbClr val="808080">
                    <a:lumMod val="50000"/>
                  </a:srgbClr>
                </a:solidFill>
                <a:latin typeface="Verdana"/>
              </a:rPr>
              <a:t>Task 1:</a:t>
            </a:r>
            <a:r>
              <a:rPr lang="de-DE" sz="2400" b="1" dirty="0">
                <a:solidFill>
                  <a:srgbClr val="808080">
                    <a:lumMod val="50000"/>
                  </a:srgbClr>
                </a:solidFill>
                <a:latin typeface="Verdana"/>
              </a:rPr>
              <a:t> </a:t>
            </a:r>
          </a:p>
          <a:p>
            <a:pPr marL="0" indent="0" algn="l">
              <a:buClrTx/>
              <a:buFontTx/>
              <a:buNone/>
            </a:pPr>
            <a:r>
              <a:rPr lang="de-DE" sz="2400" b="1" dirty="0" err="1">
                <a:solidFill>
                  <a:srgbClr val="808080">
                    <a:lumMod val="50000"/>
                  </a:srgbClr>
                </a:solidFill>
                <a:latin typeface="Verdana"/>
              </a:rPr>
              <a:t>How</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can</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the</a:t>
            </a:r>
            <a:r>
              <a:rPr lang="de-DE" sz="2400" b="1" dirty="0">
                <a:solidFill>
                  <a:srgbClr val="808080">
                    <a:lumMod val="50000"/>
                  </a:srgbClr>
                </a:solidFill>
                <a:latin typeface="Verdana"/>
              </a:rPr>
              <a:t> plausible </a:t>
            </a:r>
            <a:r>
              <a:rPr lang="de-DE" sz="2400" b="1" dirty="0" err="1">
                <a:solidFill>
                  <a:srgbClr val="808080">
                    <a:lumMod val="50000"/>
                  </a:srgbClr>
                </a:solidFill>
                <a:latin typeface="Verdana"/>
              </a:rPr>
              <a:t>pathway</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to</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harm</a:t>
            </a:r>
            <a:endParaRPr lang="de-DE" sz="2400" b="1" dirty="0">
              <a:solidFill>
                <a:srgbClr val="808080">
                  <a:lumMod val="50000"/>
                </a:srgbClr>
              </a:solidFill>
              <a:latin typeface="Verdana"/>
            </a:endParaRPr>
          </a:p>
          <a:p>
            <a:pPr marL="0" indent="0" algn="l">
              <a:buClrTx/>
              <a:buFontTx/>
              <a:buNone/>
            </a:pPr>
            <a:r>
              <a:rPr lang="de-DE" sz="2400" b="1" dirty="0" err="1">
                <a:solidFill>
                  <a:srgbClr val="808080">
                    <a:lumMod val="50000"/>
                  </a:srgbClr>
                </a:solidFill>
                <a:latin typeface="Verdana"/>
              </a:rPr>
              <a:t>be</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informed</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by</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technical</a:t>
            </a:r>
            <a:r>
              <a:rPr lang="de-DE" sz="2400" b="1" dirty="0">
                <a:solidFill>
                  <a:srgbClr val="808080">
                    <a:lumMod val="50000"/>
                  </a:srgbClr>
                </a:solidFill>
                <a:latin typeface="Verdana"/>
              </a:rPr>
              <a:t>/</a:t>
            </a:r>
            <a:r>
              <a:rPr lang="de-DE" sz="2400" b="1" dirty="0" err="1">
                <a:solidFill>
                  <a:srgbClr val="808080">
                    <a:lumMod val="50000"/>
                  </a:srgbClr>
                </a:solidFill>
                <a:latin typeface="Verdana"/>
              </a:rPr>
              <a:t>biological</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elements</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of</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the</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exposure</a:t>
            </a:r>
            <a:r>
              <a:rPr lang="de-DE" sz="2400" b="1" dirty="0">
                <a:solidFill>
                  <a:srgbClr val="808080">
                    <a:lumMod val="50000"/>
                  </a:srgbClr>
                </a:solidFill>
                <a:latin typeface="Verdana"/>
              </a:rPr>
              <a:t> </a:t>
            </a:r>
            <a:r>
              <a:rPr lang="de-DE" sz="2400" b="1" dirty="0" err="1">
                <a:solidFill>
                  <a:srgbClr val="808080">
                    <a:lumMod val="50000"/>
                  </a:srgbClr>
                </a:solidFill>
                <a:latin typeface="Verdana"/>
              </a:rPr>
              <a:t>pattern</a:t>
            </a:r>
            <a:r>
              <a:rPr lang="de-DE" sz="2400" b="1" dirty="0">
                <a:solidFill>
                  <a:srgbClr val="808080">
                    <a:lumMod val="50000"/>
                  </a:srgbClr>
                </a:solidFill>
                <a:latin typeface="Verdana"/>
              </a:rPr>
              <a:t>?</a:t>
            </a:r>
            <a:endParaRPr lang="en-GB" sz="2400" kern="0" dirty="0">
              <a:solidFill>
                <a:srgbClr val="000000"/>
              </a:solidFill>
              <a:latin typeface="Verdana"/>
            </a:endParaRPr>
          </a:p>
        </p:txBody>
      </p:sp>
    </p:spTree>
    <p:extLst>
      <p:ext uri="{BB962C8B-B14F-4D97-AF65-F5344CB8AC3E}">
        <p14:creationId xmlns:p14="http://schemas.microsoft.com/office/powerpoint/2010/main" val="1620562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766447" y="6352965"/>
            <a:ext cx="2743200" cy="365125"/>
          </a:xfrm>
        </p:spPr>
        <p:txBody>
          <a:bodyPr/>
          <a:lstStyle/>
          <a:p>
            <a:pPr>
              <a:defRPr/>
            </a:pPr>
            <a:fld id="{86133261-F426-4E3C-B2AF-F6E5B7E61F25}" type="slidenum">
              <a:rPr lang="en-GB" smtClean="0"/>
              <a:pPr>
                <a:defRPr/>
              </a:pPr>
              <a:t>6</a:t>
            </a:fld>
            <a:endParaRPr lang="en-GB"/>
          </a:p>
        </p:txBody>
      </p:sp>
      <p:sp>
        <p:nvSpPr>
          <p:cNvPr id="11" name="Titel 1"/>
          <p:cNvSpPr txBox="1">
            <a:spLocks/>
          </p:cNvSpPr>
          <p:nvPr/>
        </p:nvSpPr>
        <p:spPr bwMode="auto">
          <a:xfrm>
            <a:off x="1953410" y="38719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000" b="1">
                <a:solidFill>
                  <a:schemeClr val="bg2">
                    <a:lumMod val="50000"/>
                  </a:schemeClr>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ctr"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rPr>
              <a:t>Task 1: Reporting </a:t>
            </a:r>
            <a:r>
              <a:rPr kumimoji="0" lang="de-DE" sz="2400" b="0" i="0" u="none" strike="noStrike" kern="0" cap="none" spc="0" normalizeH="0" baseline="0" noProof="0" dirty="0" err="1">
                <a:ln>
                  <a:noFill/>
                </a:ln>
                <a:solidFill>
                  <a:srgbClr val="808080">
                    <a:lumMod val="50000"/>
                  </a:srgbClr>
                </a:solidFill>
                <a:effectLst/>
                <a:uLnTx/>
                <a:uFillTx/>
                <a:latin typeface="Verdana"/>
                <a:ea typeface="+mj-ea"/>
                <a:cs typeface="+mj-cs"/>
              </a:rPr>
              <a:t>scheme</a:t>
            </a:r>
            <a:endPar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endParaRPr>
          </a:p>
        </p:txBody>
      </p:sp>
      <p:pic>
        <p:nvPicPr>
          <p:cNvPr id="12" name="Grafik 11"/>
          <p:cNvPicPr>
            <a:picLocks noChangeAspect="1"/>
          </p:cNvPicPr>
          <p:nvPr/>
        </p:nvPicPr>
        <p:blipFill>
          <a:blip r:embed="rId3"/>
          <a:stretch>
            <a:fillRect/>
          </a:stretch>
        </p:blipFill>
        <p:spPr>
          <a:xfrm>
            <a:off x="2729346" y="1141848"/>
            <a:ext cx="7318330" cy="5404307"/>
          </a:xfrm>
          <a:prstGeom prst="rect">
            <a:avLst/>
          </a:prstGeom>
        </p:spPr>
      </p:pic>
    </p:spTree>
    <p:extLst>
      <p:ext uri="{BB962C8B-B14F-4D97-AF65-F5344CB8AC3E}">
        <p14:creationId xmlns:p14="http://schemas.microsoft.com/office/powerpoint/2010/main" val="4208913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766447" y="6352965"/>
            <a:ext cx="2743200" cy="365125"/>
          </a:xfrm>
        </p:spPr>
        <p:txBody>
          <a:bodyPr/>
          <a:lstStyle/>
          <a:p>
            <a:pPr>
              <a:defRPr/>
            </a:pPr>
            <a:fld id="{86133261-F426-4E3C-B2AF-F6E5B7E61F25}" type="slidenum">
              <a:rPr lang="en-GB" smtClean="0"/>
              <a:pPr>
                <a:defRPr/>
              </a:pPr>
              <a:t>7</a:t>
            </a:fld>
            <a:endParaRPr lang="en-GB"/>
          </a:p>
        </p:txBody>
      </p:sp>
      <p:sp>
        <p:nvSpPr>
          <p:cNvPr id="5" name="Title 5"/>
          <p:cNvSpPr txBox="1">
            <a:spLocks/>
          </p:cNvSpPr>
          <p:nvPr/>
        </p:nvSpPr>
        <p:spPr bwMode="auto">
          <a:xfrm>
            <a:off x="1835079" y="961540"/>
            <a:ext cx="9982848" cy="176964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de-DE" sz="2400" b="1" i="0" u="none" strike="noStrike" kern="0" cap="none" spc="0" normalizeH="0" baseline="0" noProof="0" dirty="0" err="1">
                <a:ln>
                  <a:noFill/>
                </a:ln>
                <a:solidFill>
                  <a:srgbClr val="F47B22"/>
                </a:solidFill>
                <a:effectLst/>
                <a:uLnTx/>
                <a:uFillTx/>
                <a:latin typeface="Verdana"/>
                <a:ea typeface="+mj-ea"/>
                <a:cs typeface="+mj-cs"/>
              </a:rPr>
              <a:t>Exposure</a:t>
            </a:r>
            <a:r>
              <a:rPr kumimoji="0" lang="de-DE" sz="2400" b="1" i="0" u="none" strike="noStrike" kern="0" cap="none" spc="0" normalizeH="0" baseline="0" noProof="0" dirty="0">
                <a:ln>
                  <a:noFill/>
                </a:ln>
                <a:solidFill>
                  <a:srgbClr val="F47B22"/>
                </a:solidFill>
                <a:effectLst/>
                <a:uLnTx/>
                <a:uFillTx/>
                <a:latin typeface="Verdana"/>
                <a:ea typeface="+mj-ea"/>
                <a:cs typeface="+mj-cs"/>
              </a:rPr>
              <a:t> </a:t>
            </a:r>
            <a:r>
              <a:rPr kumimoji="0" lang="de-DE" sz="2400" b="1" i="0" u="none" strike="noStrike" kern="0" cap="none" spc="0" normalizeH="0" baseline="0" noProof="0" dirty="0" err="1">
                <a:ln>
                  <a:noFill/>
                </a:ln>
                <a:solidFill>
                  <a:srgbClr val="F47B22"/>
                </a:solidFill>
                <a:effectLst/>
                <a:uLnTx/>
                <a:uFillTx/>
                <a:latin typeface="Verdana"/>
                <a:ea typeface="+mj-ea"/>
                <a:cs typeface="+mj-cs"/>
              </a:rPr>
              <a:t>characteristics</a:t>
            </a:r>
            <a:r>
              <a:rPr kumimoji="0" lang="de-DE" sz="2400" b="1" i="0" u="none" strike="noStrike" kern="0" cap="none" spc="0" normalizeH="0" baseline="0" noProof="0" dirty="0">
                <a:ln>
                  <a:noFill/>
                </a:ln>
                <a:solidFill>
                  <a:srgbClr val="F47B22"/>
                </a:solidFill>
                <a:effectLst/>
                <a:uLnTx/>
                <a:uFillTx/>
                <a:latin typeface="Verdana"/>
                <a:ea typeface="+mj-ea"/>
                <a:cs typeface="+mj-cs"/>
              </a:rPr>
              <a:t> </a:t>
            </a:r>
            <a:r>
              <a:rPr kumimoji="0" lang="de-DE" sz="2400" b="1" i="0" u="none" strike="noStrike" kern="0" cap="none" spc="0" normalizeH="0" baseline="0" noProof="0" dirty="0" err="1">
                <a:ln>
                  <a:noFill/>
                </a:ln>
                <a:solidFill>
                  <a:srgbClr val="F47B22"/>
                </a:solidFill>
                <a:effectLst/>
                <a:uLnTx/>
                <a:uFillTx/>
                <a:latin typeface="Verdana"/>
                <a:ea typeface="+mj-ea"/>
                <a:cs typeface="+mj-cs"/>
              </a:rPr>
              <a:t>determines</a:t>
            </a:r>
            <a:r>
              <a:rPr kumimoji="0" lang="de-DE" sz="2400" b="1" i="0" u="none" strike="noStrike" kern="0" cap="none" spc="0" normalizeH="0" baseline="0" noProof="0" dirty="0">
                <a:ln>
                  <a:noFill/>
                </a:ln>
                <a:solidFill>
                  <a:srgbClr val="F47B22"/>
                </a:solidFill>
                <a:effectLst/>
                <a:uLnTx/>
                <a:uFillTx/>
                <a:latin typeface="Verdana"/>
                <a:ea typeface="+mj-ea"/>
                <a:cs typeface="+mj-cs"/>
              </a:rPr>
              <a:t>  environmental </a:t>
            </a:r>
            <a:r>
              <a:rPr kumimoji="0" lang="de-DE" sz="2400" b="1" i="0" u="none" strike="noStrike" kern="0" cap="none" spc="0" normalizeH="0" baseline="0" noProof="0" dirty="0" err="1">
                <a:ln>
                  <a:noFill/>
                </a:ln>
                <a:solidFill>
                  <a:srgbClr val="F47B22"/>
                </a:solidFill>
                <a:effectLst/>
                <a:uLnTx/>
                <a:uFillTx/>
                <a:latin typeface="Verdana"/>
                <a:ea typeface="+mj-ea"/>
                <a:cs typeface="+mj-cs"/>
              </a:rPr>
              <a:t>risk</a:t>
            </a:r>
            <a:endParaRPr kumimoji="0" lang="en-GB" sz="2400" b="1" i="0" u="none" strike="noStrike" kern="0" cap="none" spc="0" normalizeH="0" baseline="0" noProof="0" dirty="0">
              <a:ln>
                <a:noFill/>
              </a:ln>
              <a:solidFill>
                <a:srgbClr val="F47B22"/>
              </a:solidFill>
              <a:effectLst/>
              <a:uLnTx/>
              <a:uFillTx/>
              <a:latin typeface="Verdana"/>
              <a:ea typeface="+mj-ea"/>
              <a:cs typeface="+mj-cs"/>
            </a:endParaRPr>
          </a:p>
        </p:txBody>
      </p:sp>
      <p:sp>
        <p:nvSpPr>
          <p:cNvPr id="7" name="Textplatzhalter 9"/>
          <p:cNvSpPr txBox="1">
            <a:spLocks/>
          </p:cNvSpPr>
          <p:nvPr/>
        </p:nvSpPr>
        <p:spPr bwMode="auto">
          <a:xfrm>
            <a:off x="1916222" y="2814077"/>
            <a:ext cx="3798000" cy="3600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Discuss</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contribution</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of</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identified</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exposure</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characteristics</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on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the</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risk</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 </a:t>
            </a:r>
            <a:r>
              <a:rPr kumimoji="0" lang="de-DE" sz="2400" b="1" i="0" u="none" strike="noStrike" kern="0" cap="none" spc="0" normalizeH="0" baseline="0" noProof="0" dirty="0" err="1">
                <a:ln>
                  <a:noFill/>
                </a:ln>
                <a:solidFill>
                  <a:srgbClr val="808080">
                    <a:lumMod val="50000"/>
                  </a:srgbClr>
                </a:solidFill>
                <a:effectLst/>
                <a:uLnTx/>
                <a:uFillTx/>
                <a:latin typeface="Verdana"/>
                <a:ea typeface="+mn-ea"/>
                <a:cs typeface="+mn-cs"/>
              </a:rPr>
              <a:t>conclusion</a:t>
            </a:r>
            <a:r>
              <a:rPr kumimoji="0" lang="de-DE" sz="2400" b="1" i="0" u="none" strike="noStrike" kern="0" cap="none" spc="0" normalizeH="0" baseline="0" noProof="0" dirty="0">
                <a:ln>
                  <a:noFill/>
                </a:ln>
                <a:solidFill>
                  <a:srgbClr val="808080">
                    <a:lumMod val="50000"/>
                  </a:srgbClr>
                </a:solidFill>
                <a:effectLst/>
                <a:uLnTx/>
                <a:uFillTx/>
                <a:latin typeface="Verdana"/>
                <a:ea typeface="+mn-ea"/>
                <a:cs typeface="+mn-cs"/>
              </a:rPr>
              <a:t>.</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GB" sz="2400" b="0" i="0" u="none" strike="noStrike" kern="0" cap="none" spc="0" normalizeH="0" baseline="0" noProof="0" dirty="0">
              <a:ln>
                <a:noFill/>
              </a:ln>
              <a:solidFill>
                <a:srgbClr val="000000"/>
              </a:solidFill>
              <a:effectLst/>
              <a:uLnTx/>
              <a:uFillTx/>
              <a:latin typeface="Verdana"/>
              <a:ea typeface="+mn-ea"/>
              <a:cs typeface="+mn-cs"/>
            </a:endParaRPr>
          </a:p>
        </p:txBody>
      </p:sp>
      <p:pic>
        <p:nvPicPr>
          <p:cNvPr id="8" name="Grafik 7"/>
          <p:cNvPicPr>
            <a:picLocks noChangeAspect="1"/>
          </p:cNvPicPr>
          <p:nvPr/>
        </p:nvPicPr>
        <p:blipFill>
          <a:blip r:embed="rId3"/>
          <a:stretch>
            <a:fillRect/>
          </a:stretch>
        </p:blipFill>
        <p:spPr>
          <a:xfrm>
            <a:off x="5804807" y="2204864"/>
            <a:ext cx="5788836" cy="3406668"/>
          </a:xfrm>
          <a:prstGeom prst="rect">
            <a:avLst/>
          </a:prstGeom>
        </p:spPr>
      </p:pic>
      <p:sp>
        <p:nvSpPr>
          <p:cNvPr id="9" name="Textfeld 8"/>
          <p:cNvSpPr txBox="1"/>
          <p:nvPr/>
        </p:nvSpPr>
        <p:spPr>
          <a:xfrm>
            <a:off x="2021016" y="5611532"/>
            <a:ext cx="8593537" cy="923330"/>
          </a:xfrm>
          <a:prstGeom prst="rect">
            <a:avLst/>
          </a:prstGeom>
          <a:noFill/>
        </p:spPr>
        <p:txBody>
          <a:bodyPr wrap="square" rtlCol="0">
            <a:spAutoFit/>
          </a:bodyPr>
          <a:lstStyle/>
          <a:p>
            <a:pPr fontAlgn="base">
              <a:spcBef>
                <a:spcPct val="0"/>
              </a:spcBef>
              <a:spcAft>
                <a:spcPct val="0"/>
              </a:spcAft>
            </a:pPr>
            <a:r>
              <a:rPr lang="en-GB" sz="2000" i="1" dirty="0">
                <a:solidFill>
                  <a:srgbClr val="000000"/>
                </a:solidFill>
                <a:latin typeface="Verdana" pitchFamily="34" charset="0"/>
              </a:rPr>
              <a:t>Instruction: conclude on overall probability from discussed exposure characteristics in pathway OSR 1 (Task 1): use prepared scheme =&gt; </a:t>
            </a:r>
            <a:r>
              <a:rPr lang="en-GB" sz="2000" b="1" i="1" dirty="0">
                <a:solidFill>
                  <a:srgbClr val="F47B22"/>
                </a:solidFill>
                <a:latin typeface="Verdana" pitchFamily="34" charset="0"/>
              </a:rPr>
              <a:t>x</a:t>
            </a:r>
            <a:endParaRPr lang="de-DE" sz="2000" b="1" i="1" dirty="0">
              <a:solidFill>
                <a:srgbClr val="F47B22"/>
              </a:solidFill>
              <a:latin typeface="Verdana" pitchFamily="34" charset="0"/>
            </a:endParaRPr>
          </a:p>
        </p:txBody>
      </p:sp>
      <p:sp>
        <p:nvSpPr>
          <p:cNvPr id="10" name="Ellipse 9"/>
          <p:cNvSpPr/>
          <p:nvPr/>
        </p:nvSpPr>
        <p:spPr>
          <a:xfrm>
            <a:off x="7807786" y="2348880"/>
            <a:ext cx="1156101" cy="2015302"/>
          </a:xfrm>
          <a:prstGeom prst="ellipse">
            <a:avLst/>
          </a:prstGeom>
          <a:noFill/>
          <a:ln w="9525" cap="flat" cmpd="sng" algn="ctr">
            <a:solidFill>
              <a:srgbClr val="00B0F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rgbClr val="FFFFFF"/>
              </a:solidFill>
              <a:effectLst/>
              <a:uLnTx/>
              <a:uFillTx/>
              <a:latin typeface="Verdana"/>
              <a:ea typeface="+mn-ea"/>
              <a:cs typeface="+mn-cs"/>
            </a:endParaRPr>
          </a:p>
        </p:txBody>
      </p:sp>
      <p:sp>
        <p:nvSpPr>
          <p:cNvPr id="13" name="Rechteck 12"/>
          <p:cNvSpPr/>
          <p:nvPr/>
        </p:nvSpPr>
        <p:spPr>
          <a:xfrm>
            <a:off x="4880254" y="6328533"/>
            <a:ext cx="288032" cy="241299"/>
          </a:xfrm>
          <a:prstGeom prst="rect">
            <a:avLst/>
          </a:prstGeom>
          <a:noFill/>
          <a:ln w="9525" cap="flat" cmpd="sng" algn="ctr">
            <a:solidFill>
              <a:srgbClr val="133176"/>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rgbClr val="FFFFFF"/>
              </a:solidFill>
              <a:effectLst/>
              <a:uLnTx/>
              <a:uFillTx/>
              <a:latin typeface="Verdana"/>
              <a:ea typeface="+mn-ea"/>
              <a:cs typeface="+mn-cs"/>
            </a:endParaRPr>
          </a:p>
        </p:txBody>
      </p:sp>
      <p:sp>
        <p:nvSpPr>
          <p:cNvPr id="15" name="Titel 1"/>
          <p:cNvSpPr txBox="1">
            <a:spLocks/>
          </p:cNvSpPr>
          <p:nvPr/>
        </p:nvSpPr>
        <p:spPr bwMode="auto">
          <a:xfrm>
            <a:off x="1953410" y="387199"/>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000" b="1">
                <a:solidFill>
                  <a:schemeClr val="bg2">
                    <a:lumMod val="50000"/>
                  </a:schemeClr>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358775" marR="0" lvl="0" indent="-358775" algn="ctr" defTabSz="914400" rtl="0" eaLnBrk="0" fontAlgn="base" latinLnBrk="0" hangingPunct="0">
              <a:lnSpc>
                <a:spcPct val="100000"/>
              </a:lnSpc>
              <a:spcBef>
                <a:spcPct val="0"/>
              </a:spcBef>
              <a:spcAft>
                <a:spcPct val="0"/>
              </a:spcAft>
              <a:buClrTx/>
              <a:buSzTx/>
              <a:buFontTx/>
              <a:buNone/>
              <a:tabLst/>
              <a:defRPr/>
            </a:pPr>
            <a:r>
              <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rPr>
              <a:t>Task 2: Reporting </a:t>
            </a:r>
            <a:r>
              <a:rPr kumimoji="0" lang="de-DE" sz="2400" b="0" i="0" u="none" strike="noStrike" kern="0" cap="none" spc="0" normalizeH="0" baseline="0" noProof="0" dirty="0" err="1">
                <a:ln>
                  <a:noFill/>
                </a:ln>
                <a:solidFill>
                  <a:srgbClr val="808080">
                    <a:lumMod val="50000"/>
                  </a:srgbClr>
                </a:solidFill>
                <a:effectLst/>
                <a:uLnTx/>
                <a:uFillTx/>
                <a:latin typeface="Verdana"/>
                <a:ea typeface="+mj-ea"/>
                <a:cs typeface="+mj-cs"/>
              </a:rPr>
              <a:t>scheme</a:t>
            </a:r>
            <a:endParaRPr kumimoji="0" lang="de-DE" sz="2400" b="0" i="0" u="none" strike="noStrike" kern="0" cap="none" spc="0" normalizeH="0" baseline="0" noProof="0" dirty="0">
              <a:ln>
                <a:noFill/>
              </a:ln>
              <a:solidFill>
                <a:srgbClr val="808080">
                  <a:lumMod val="50000"/>
                </a:srgbClr>
              </a:solidFill>
              <a:effectLst/>
              <a:uLnTx/>
              <a:uFillTx/>
              <a:latin typeface="Verdana"/>
              <a:ea typeface="+mj-ea"/>
              <a:cs typeface="+mj-cs"/>
            </a:endParaRPr>
          </a:p>
        </p:txBody>
      </p:sp>
    </p:spTree>
    <p:extLst>
      <p:ext uri="{BB962C8B-B14F-4D97-AF65-F5344CB8AC3E}">
        <p14:creationId xmlns:p14="http://schemas.microsoft.com/office/powerpoint/2010/main" val="1978707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a:t>
            </a:r>
            <a:r>
              <a:rPr lang="en-IE" sz="4800">
                <a:solidFill>
                  <a:srgbClr val="034EA2"/>
                </a:solidFill>
                <a:latin typeface="+mj-lt"/>
                <a:ea typeface="+mj-ea"/>
                <a:cs typeface="+mj-cs"/>
              </a:rPr>
              <a:t>for your </a:t>
            </a:r>
            <a:r>
              <a:rPr lang="en-IE" sz="4800" dirty="0">
                <a:solidFill>
                  <a:srgbClr val="034EA2"/>
                </a:solidFill>
                <a:latin typeface="+mj-lt"/>
                <a:ea typeface="+mj-ea"/>
                <a:cs typeface="+mj-cs"/>
              </a:rPr>
              <a:t>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1FF87431-2774-4E17-BE38-8A579357848D}">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1056</Words>
  <Application>Microsoft Office PowerPoint</Application>
  <PresentationFormat>Widescreen</PresentationFormat>
  <Paragraphs>125</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Verdana</vt:lpstr>
      <vt:lpstr>Office Theme</vt:lpstr>
      <vt:lpstr>Better Training for Safer Food Initiative</vt:lpstr>
      <vt:lpstr>                           Case Study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147</cp:revision>
  <dcterms:created xsi:type="dcterms:W3CDTF">2019-08-09T12:06:42Z</dcterms:created>
  <dcterms:modified xsi:type="dcterms:W3CDTF">2023-11-14T15:27:52Z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2023-11-14T15:27:49Z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6be63580-1638-4548-9fc2-7fb084055419</vt:lpwstr>
  </property>
  <property fmtid="{D5CDD505-2E9C-101B-9397-08002B2CF9AE}" pid="11" name="MSIP_Label_f2c848f1-078c-4e4f-8789-8a1259c542b8_ContentBits">
    <vt:lpwstr>0</vt:lpwstr>
  </property>
</Properties>
</file>