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handoutMasterIdLst>
    <p:handoutMasterId r:id="rId25"/>
  </p:handoutMasterIdLst>
  <p:sldIdLst>
    <p:sldId id="545" r:id="rId5"/>
    <p:sldId id="272" r:id="rId6"/>
    <p:sldId id="266" r:id="rId7"/>
    <p:sldId id="264" r:id="rId8"/>
    <p:sldId id="546" r:id="rId9"/>
    <p:sldId id="285" r:id="rId10"/>
    <p:sldId id="278" r:id="rId11"/>
    <p:sldId id="280" r:id="rId12"/>
    <p:sldId id="273" r:id="rId13"/>
    <p:sldId id="548" r:id="rId14"/>
    <p:sldId id="547" r:id="rId15"/>
    <p:sldId id="549" r:id="rId16"/>
    <p:sldId id="271" r:id="rId17"/>
    <p:sldId id="268" r:id="rId18"/>
    <p:sldId id="284" r:id="rId19"/>
    <p:sldId id="269" r:id="rId20"/>
    <p:sldId id="473" r:id="rId21"/>
    <p:sldId id="544" r:id="rId22"/>
    <p:sldId id="27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10DAB31A-EFBE-445C-84F4-3570DA3228E0}"/>
    <pc:docChg chg="mod modSld modMainMaster">
      <pc:chgData name="Kristina Hristova" userId="146acd6f-9f96-42f3-a178-472d8ef3f70d" providerId="ADAL" clId="{10DAB31A-EFBE-445C-84F4-3570DA3228E0}" dt="2023-11-06T15:24:10.177" v="34" actId="33475"/>
      <pc:docMkLst>
        <pc:docMk/>
      </pc:docMkLst>
      <pc:sldChg chg="modSp mod">
        <pc:chgData name="Kristina Hristova" userId="146acd6f-9f96-42f3-a178-472d8ef3f70d" providerId="ADAL" clId="{10DAB31A-EFBE-445C-84F4-3570DA3228E0}" dt="2023-11-06T15:21:48.978" v="1" actId="14100"/>
        <pc:sldMkLst>
          <pc:docMk/>
          <pc:sldMk cId="0" sldId="266"/>
        </pc:sldMkLst>
        <pc:spChg chg="mod">
          <ac:chgData name="Kristina Hristova" userId="146acd6f-9f96-42f3-a178-472d8ef3f70d" providerId="ADAL" clId="{10DAB31A-EFBE-445C-84F4-3570DA3228E0}" dt="2023-11-06T15:21:48.978" v="1" actId="14100"/>
          <ac:spMkLst>
            <pc:docMk/>
            <pc:sldMk cId="0" sldId="266"/>
            <ac:spMk id="3" creationId="{00000000-0000-0000-0000-000000000000}"/>
          </ac:spMkLst>
        </pc:spChg>
      </pc:sldChg>
      <pc:sldChg chg="modSp mod">
        <pc:chgData name="Kristina Hristova" userId="146acd6f-9f96-42f3-a178-472d8ef3f70d" providerId="ADAL" clId="{10DAB31A-EFBE-445C-84F4-3570DA3228E0}" dt="2023-11-06T15:23:24.776" v="28" actId="20577"/>
        <pc:sldMkLst>
          <pc:docMk/>
          <pc:sldMk cId="0" sldId="268"/>
        </pc:sldMkLst>
        <pc:spChg chg="mod">
          <ac:chgData name="Kristina Hristova" userId="146acd6f-9f96-42f3-a178-472d8ef3f70d" providerId="ADAL" clId="{10DAB31A-EFBE-445C-84F4-3570DA3228E0}" dt="2023-11-06T15:23:24.776" v="28" actId="20577"/>
          <ac:spMkLst>
            <pc:docMk/>
            <pc:sldMk cId="0" sldId="268"/>
            <ac:spMk id="46082" creationId="{00000000-0000-0000-0000-000000000000}"/>
          </ac:spMkLst>
        </pc:spChg>
      </pc:sldChg>
      <pc:sldChg chg="modSp mod">
        <pc:chgData name="Kristina Hristova" userId="146acd6f-9f96-42f3-a178-472d8ef3f70d" providerId="ADAL" clId="{10DAB31A-EFBE-445C-84F4-3570DA3228E0}" dt="2023-11-06T15:23:47.446" v="33" actId="14100"/>
        <pc:sldMkLst>
          <pc:docMk/>
          <pc:sldMk cId="0" sldId="269"/>
        </pc:sldMkLst>
        <pc:spChg chg="mod">
          <ac:chgData name="Kristina Hristova" userId="146acd6f-9f96-42f3-a178-472d8ef3f70d" providerId="ADAL" clId="{10DAB31A-EFBE-445C-84F4-3570DA3228E0}" dt="2023-11-06T15:23:47.446" v="33" actId="14100"/>
          <ac:spMkLst>
            <pc:docMk/>
            <pc:sldMk cId="0" sldId="269"/>
            <ac:spMk id="3" creationId="{00000000-0000-0000-0000-000000000000}"/>
          </ac:spMkLst>
        </pc:spChg>
      </pc:sldChg>
      <pc:sldChg chg="modSp mod">
        <pc:chgData name="Kristina Hristova" userId="146acd6f-9f96-42f3-a178-472d8ef3f70d" providerId="ADAL" clId="{10DAB31A-EFBE-445C-84F4-3570DA3228E0}" dt="2023-11-06T15:23:03.843" v="21" actId="20577"/>
        <pc:sldMkLst>
          <pc:docMk/>
          <pc:sldMk cId="0" sldId="271"/>
        </pc:sldMkLst>
        <pc:spChg chg="mod">
          <ac:chgData name="Kristina Hristova" userId="146acd6f-9f96-42f3-a178-472d8ef3f70d" providerId="ADAL" clId="{10DAB31A-EFBE-445C-84F4-3570DA3228E0}" dt="2023-11-06T15:23:03.843" v="21" actId="20577"/>
          <ac:spMkLst>
            <pc:docMk/>
            <pc:sldMk cId="0" sldId="271"/>
            <ac:spMk id="3" creationId="{00000000-0000-0000-0000-000000000000}"/>
          </ac:spMkLst>
        </pc:spChg>
      </pc:sldChg>
      <pc:sldChg chg="modSp mod">
        <pc:chgData name="Kristina Hristova" userId="146acd6f-9f96-42f3-a178-472d8ef3f70d" providerId="ADAL" clId="{10DAB31A-EFBE-445C-84F4-3570DA3228E0}" dt="2023-11-06T15:22:34.875" v="13" actId="14100"/>
        <pc:sldMkLst>
          <pc:docMk/>
          <pc:sldMk cId="0" sldId="273"/>
        </pc:sldMkLst>
        <pc:spChg chg="mod">
          <ac:chgData name="Kristina Hristova" userId="146acd6f-9f96-42f3-a178-472d8ef3f70d" providerId="ADAL" clId="{10DAB31A-EFBE-445C-84F4-3570DA3228E0}" dt="2023-11-06T15:22:34.875" v="13" actId="14100"/>
          <ac:spMkLst>
            <pc:docMk/>
            <pc:sldMk cId="0" sldId="273"/>
            <ac:spMk id="28674" creationId="{00000000-0000-0000-0000-000000000000}"/>
          </ac:spMkLst>
        </pc:spChg>
      </pc:sldChg>
      <pc:sldChg chg="modSp mod">
        <pc:chgData name="Kristina Hristova" userId="146acd6f-9f96-42f3-a178-472d8ef3f70d" providerId="ADAL" clId="{10DAB31A-EFBE-445C-84F4-3570DA3228E0}" dt="2023-11-06T15:22:17.667" v="8" actId="14100"/>
        <pc:sldMkLst>
          <pc:docMk/>
          <pc:sldMk cId="0" sldId="278"/>
        </pc:sldMkLst>
        <pc:spChg chg="mod">
          <ac:chgData name="Kristina Hristova" userId="146acd6f-9f96-42f3-a178-472d8ef3f70d" providerId="ADAL" clId="{10DAB31A-EFBE-445C-84F4-3570DA3228E0}" dt="2023-11-06T15:22:17.667" v="8" actId="14100"/>
          <ac:spMkLst>
            <pc:docMk/>
            <pc:sldMk cId="0" sldId="278"/>
            <ac:spMk id="38914" creationId="{00000000-0000-0000-0000-000000000000}"/>
          </ac:spMkLst>
        </pc:spChg>
      </pc:sldChg>
      <pc:sldChg chg="modSp mod">
        <pc:chgData name="Kristina Hristova" userId="146acd6f-9f96-42f3-a178-472d8ef3f70d" providerId="ADAL" clId="{10DAB31A-EFBE-445C-84F4-3570DA3228E0}" dt="2023-11-06T15:22:26.743" v="11" actId="1076"/>
        <pc:sldMkLst>
          <pc:docMk/>
          <pc:sldMk cId="0" sldId="280"/>
        </pc:sldMkLst>
        <pc:spChg chg="mod">
          <ac:chgData name="Kristina Hristova" userId="146acd6f-9f96-42f3-a178-472d8ef3f70d" providerId="ADAL" clId="{10DAB31A-EFBE-445C-84F4-3570DA3228E0}" dt="2023-11-06T15:22:26.743" v="11" actId="1076"/>
          <ac:spMkLst>
            <pc:docMk/>
            <pc:sldMk cId="0" sldId="280"/>
            <ac:spMk id="3" creationId="{00000000-0000-0000-0000-000000000000}"/>
          </ac:spMkLst>
        </pc:spChg>
      </pc:sldChg>
      <pc:sldChg chg="modSp mod">
        <pc:chgData name="Kristina Hristova" userId="146acd6f-9f96-42f3-a178-472d8ef3f70d" providerId="ADAL" clId="{10DAB31A-EFBE-445C-84F4-3570DA3228E0}" dt="2023-11-06T15:23:40.449" v="31" actId="1076"/>
        <pc:sldMkLst>
          <pc:docMk/>
          <pc:sldMk cId="0" sldId="284"/>
        </pc:sldMkLst>
        <pc:spChg chg="mod">
          <ac:chgData name="Kristina Hristova" userId="146acd6f-9f96-42f3-a178-472d8ef3f70d" providerId="ADAL" clId="{10DAB31A-EFBE-445C-84F4-3570DA3228E0}" dt="2023-11-06T15:23:40.449" v="31" actId="1076"/>
          <ac:spMkLst>
            <pc:docMk/>
            <pc:sldMk cId="0" sldId="284"/>
            <ac:spMk id="3" creationId="{00000000-0000-0000-0000-000000000000}"/>
          </ac:spMkLst>
        </pc:spChg>
      </pc:sldChg>
      <pc:sldChg chg="modSp mod">
        <pc:chgData name="Kristina Hristova" userId="146acd6f-9f96-42f3-a178-472d8ef3f70d" providerId="ADAL" clId="{10DAB31A-EFBE-445C-84F4-3570DA3228E0}" dt="2023-11-06T15:22:08.768" v="6" actId="14100"/>
        <pc:sldMkLst>
          <pc:docMk/>
          <pc:sldMk cId="0" sldId="285"/>
        </pc:sldMkLst>
        <pc:spChg chg="mod">
          <ac:chgData name="Kristina Hristova" userId="146acd6f-9f96-42f3-a178-472d8ef3f70d" providerId="ADAL" clId="{10DAB31A-EFBE-445C-84F4-3570DA3228E0}" dt="2023-11-06T15:22:08.768" v="6" actId="14100"/>
          <ac:spMkLst>
            <pc:docMk/>
            <pc:sldMk cId="0" sldId="285"/>
            <ac:spMk id="4" creationId="{00000000-0000-0000-0000-000000000000}"/>
          </ac:spMkLst>
        </pc:spChg>
      </pc:sldChg>
      <pc:sldChg chg="modSp mod">
        <pc:chgData name="Kristina Hristova" userId="146acd6f-9f96-42f3-a178-472d8ef3f70d" providerId="ADAL" clId="{10DAB31A-EFBE-445C-84F4-3570DA3228E0}" dt="2023-11-06T15:21:58.841" v="4" actId="123"/>
        <pc:sldMkLst>
          <pc:docMk/>
          <pc:sldMk cId="0" sldId="546"/>
        </pc:sldMkLst>
        <pc:spChg chg="mod">
          <ac:chgData name="Kristina Hristova" userId="146acd6f-9f96-42f3-a178-472d8ef3f70d" providerId="ADAL" clId="{10DAB31A-EFBE-445C-84F4-3570DA3228E0}" dt="2023-11-06T15:21:58.841" v="4" actId="123"/>
          <ac:spMkLst>
            <pc:docMk/>
            <pc:sldMk cId="0" sldId="546"/>
            <ac:spMk id="2" creationId="{00000000-0000-0000-0000-000000000000}"/>
          </ac:spMkLst>
        </pc:spChg>
      </pc:sldChg>
      <pc:sldChg chg="modSp mod">
        <pc:chgData name="Kristina Hristova" userId="146acd6f-9f96-42f3-a178-472d8ef3f70d" providerId="ADAL" clId="{10DAB31A-EFBE-445C-84F4-3570DA3228E0}" dt="2023-11-06T15:22:46.998" v="16" actId="255"/>
        <pc:sldMkLst>
          <pc:docMk/>
          <pc:sldMk cId="3926394246" sldId="547"/>
        </pc:sldMkLst>
        <pc:spChg chg="mod">
          <ac:chgData name="Kristina Hristova" userId="146acd6f-9f96-42f3-a178-472d8ef3f70d" providerId="ADAL" clId="{10DAB31A-EFBE-445C-84F4-3570DA3228E0}" dt="2023-11-06T15:22:46.998" v="16" actId="255"/>
          <ac:spMkLst>
            <pc:docMk/>
            <pc:sldMk cId="3926394246" sldId="547"/>
            <ac:spMk id="2" creationId="{00000000-0000-0000-0000-000000000000}"/>
          </ac:spMkLst>
        </pc:spChg>
      </pc:sldChg>
      <pc:sldChg chg="modSp mod">
        <pc:chgData name="Kristina Hristova" userId="146acd6f-9f96-42f3-a178-472d8ef3f70d" providerId="ADAL" clId="{10DAB31A-EFBE-445C-84F4-3570DA3228E0}" dt="2023-11-06T15:23:15.451" v="25" actId="20577"/>
        <pc:sldMkLst>
          <pc:docMk/>
          <pc:sldMk cId="1741941819" sldId="548"/>
        </pc:sldMkLst>
        <pc:spChg chg="mod">
          <ac:chgData name="Kristina Hristova" userId="146acd6f-9f96-42f3-a178-472d8ef3f70d" providerId="ADAL" clId="{10DAB31A-EFBE-445C-84F4-3570DA3228E0}" dt="2023-11-06T15:23:15.451" v="25" actId="20577"/>
          <ac:spMkLst>
            <pc:docMk/>
            <pc:sldMk cId="1741941819" sldId="548"/>
            <ac:spMk id="43010" creationId="{00000000-0000-0000-0000-000000000000}"/>
          </ac:spMkLst>
        </pc:spChg>
      </pc:sldChg>
      <pc:sldChg chg="modSp mod">
        <pc:chgData name="Kristina Hristova" userId="146acd6f-9f96-42f3-a178-472d8ef3f70d" providerId="ADAL" clId="{10DAB31A-EFBE-445C-84F4-3570DA3228E0}" dt="2023-11-06T15:23:10.581" v="23" actId="20577"/>
        <pc:sldMkLst>
          <pc:docMk/>
          <pc:sldMk cId="1459233411" sldId="549"/>
        </pc:sldMkLst>
        <pc:spChg chg="mod">
          <ac:chgData name="Kristina Hristova" userId="146acd6f-9f96-42f3-a178-472d8ef3f70d" providerId="ADAL" clId="{10DAB31A-EFBE-445C-84F4-3570DA3228E0}" dt="2023-11-06T15:23:10.581" v="23" actId="20577"/>
          <ac:spMkLst>
            <pc:docMk/>
            <pc:sldMk cId="1459233411" sldId="549"/>
            <ac:spMk id="43010" creationId="{00000000-0000-0000-0000-000000000000}"/>
          </ac:spMkLst>
        </pc:spChg>
      </pc:sldChg>
      <pc:sldMasterChg chg="delSp mod">
        <pc:chgData name="Kristina Hristova" userId="146acd6f-9f96-42f3-a178-472d8ef3f70d" providerId="ADAL" clId="{10DAB31A-EFBE-445C-84F4-3570DA3228E0}" dt="2023-11-06T15:24:10.177" v="34" actId="33475"/>
        <pc:sldMasterMkLst>
          <pc:docMk/>
          <pc:sldMasterMk cId="459720850" sldId="2147483648"/>
        </pc:sldMasterMkLst>
        <pc:spChg chg="del">
          <ac:chgData name="Kristina Hristova" userId="146acd6f-9f96-42f3-a178-472d8ef3f70d" providerId="ADAL" clId="{10DAB31A-EFBE-445C-84F4-3570DA3228E0}" dt="2023-11-06T15:24:10.177" v="34" actId="33475"/>
          <ac:spMkLst>
            <pc:docMk/>
            <pc:sldMasterMk cId="459720850" sldId="2147483648"/>
            <ac:spMk id="4" creationId="{20246A84-68E9-4974-2EB6-7C2F781D86F7}"/>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44034" name="Notes Placeholder 2"/>
          <p:cNvSpPr>
            <a:spLocks noGrp="1"/>
          </p:cNvSpPr>
          <p:nvPr>
            <p:ph type="body" idx="1"/>
          </p:nvPr>
        </p:nvSpPr>
        <p:spPr>
          <a:noFill/>
          <a:ln/>
        </p:spPr>
        <p:txBody>
          <a:bodyPr/>
          <a:lstStyle/>
          <a:p>
            <a:r>
              <a:rPr lang="en-IE"/>
              <a:t>The ERA on GMPs involves collecting and assessing information on a GM plant in order to determine the impact on human and animal health and on the environment in comparison to non GMOs, and so assessing its safety. </a:t>
            </a:r>
          </a:p>
          <a:p>
            <a:endParaRPr lang="en-IE"/>
          </a:p>
          <a:p>
            <a:endParaRPr lang="en-IE"/>
          </a:p>
          <a:p>
            <a:r>
              <a:rPr lang="en-GB"/>
              <a:t>The directly applicable Official Controls Regulation (EU) 2017/625 (OCR) takes effect on 14 December 2019.  The OCR addresses official controls and other official activities performed to ensure the application of food and feed law, rules on animal health and welfare, plant health and plant protection products.</a:t>
            </a:r>
          </a:p>
          <a:p>
            <a:endParaRPr lang="en-GB"/>
          </a:p>
        </p:txBody>
      </p:sp>
      <p:sp>
        <p:nvSpPr>
          <p:cNvPr id="44035" name="Slide Number Placeholder 3"/>
          <p:cNvSpPr>
            <a:spLocks noGrp="1"/>
          </p:cNvSpPr>
          <p:nvPr>
            <p:ph type="sldNum" sz="quarter" idx="5"/>
          </p:nvPr>
        </p:nvSpPr>
        <p:spPr>
          <a:noFill/>
        </p:spPr>
        <p:txBody>
          <a:bodyPr/>
          <a:lstStyle/>
          <a:p>
            <a:fld id="{232E49B7-D189-47F0-A6E9-34D73460E890}" type="slidenum">
              <a:rPr lang="en-GB" smtClean="0">
                <a:cs typeface="Arial" charset="0"/>
              </a:rPr>
              <a:pPr/>
              <a:t>12</a:t>
            </a:fld>
            <a:endParaRPr lang="en-GB">
              <a:cs typeface="Arial" charset="0"/>
            </a:endParaRPr>
          </a:p>
        </p:txBody>
      </p:sp>
    </p:spTree>
    <p:extLst>
      <p:ext uri="{BB962C8B-B14F-4D97-AF65-F5344CB8AC3E}">
        <p14:creationId xmlns:p14="http://schemas.microsoft.com/office/powerpoint/2010/main" val="2271277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a:ln/>
        </p:spPr>
      </p:sp>
      <p:sp>
        <p:nvSpPr>
          <p:cNvPr id="47106" name="Notes Placeholder 2"/>
          <p:cNvSpPr>
            <a:spLocks noGrp="1"/>
          </p:cNvSpPr>
          <p:nvPr>
            <p:ph type="body" idx="1"/>
          </p:nvPr>
        </p:nvSpPr>
        <p:spPr>
          <a:noFill/>
          <a:ln/>
        </p:spPr>
        <p:txBody>
          <a:bodyPr/>
          <a:lstStyle/>
          <a:p>
            <a:r>
              <a:rPr lang="en-GB"/>
              <a:t>https://www.ncbi.nlm.nih.gov/pubmed/30660145</a:t>
            </a:r>
          </a:p>
        </p:txBody>
      </p:sp>
      <p:sp>
        <p:nvSpPr>
          <p:cNvPr id="47107" name="Slide Number Placeholder 3"/>
          <p:cNvSpPr>
            <a:spLocks noGrp="1"/>
          </p:cNvSpPr>
          <p:nvPr>
            <p:ph type="sldNum" sz="quarter" idx="5"/>
          </p:nvPr>
        </p:nvSpPr>
        <p:spPr>
          <a:noFill/>
        </p:spPr>
        <p:txBody>
          <a:bodyPr/>
          <a:lstStyle/>
          <a:p>
            <a:fld id="{16AF3E6B-1DF9-40CC-9110-D15735290C82}" type="slidenum">
              <a:rPr lang="en-GB" smtClean="0">
                <a:cs typeface="Arial" charset="0"/>
              </a:rPr>
              <a:pPr/>
              <a:t>14</a:t>
            </a:fld>
            <a:endParaRPr lang="en-GB">
              <a:cs typeface="Arial" charset="0"/>
            </a:endParaRPr>
          </a:p>
        </p:txBody>
      </p:sp>
    </p:spTree>
    <p:extLst>
      <p:ext uri="{BB962C8B-B14F-4D97-AF65-F5344CB8AC3E}">
        <p14:creationId xmlns:p14="http://schemas.microsoft.com/office/powerpoint/2010/main" val="30952193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ln/>
        </p:spPr>
        <p:txBody>
          <a:bodyPr/>
          <a:lstStyle/>
          <a:p>
            <a:r>
              <a:rPr lang="en-GB"/>
              <a:t>2017regulation provides a toolbox to competent authorities in the Member States. Instruments are provided for inspection and to rectify non-compliances. It is weaker in providing checks and balances to food businesses. It does protect whistle-blowers. Empowerment of victims and consumers is totally absent.</a:t>
            </a:r>
          </a:p>
          <a:p>
            <a:endParaRPr lang="en-US"/>
          </a:p>
          <a:p>
            <a:endParaRPr lang="en-US"/>
          </a:p>
          <a:p>
            <a:r>
              <a:rPr lang="en-GB"/>
              <a:t>the scope is widened beyond food law proper, the range of addressees is also no longer limited to food business operators (FBOs). The terminology the new Regulation uses for the addressees is now simply: business operators (BOs).</a:t>
            </a:r>
            <a:endParaRPr lang="en-US"/>
          </a:p>
          <a:p>
            <a:endParaRPr lang="en-US"/>
          </a:p>
          <a:p>
            <a:endParaRPr lang="en-US"/>
          </a:p>
          <a:p>
            <a:r>
              <a:rPr lang="en-GB"/>
              <a:t>The current Official Controls Regulation (Regulation 882/2004 on official controls is still relatively young. No evaluation showed major shortcomings requiring a total recast. Instead, what we are witnessing seems to be a stealthy codification at EU level of the law on administrative enforcement in the Member States. The most important change is a considerable expansion of the scope of the official controls regulation from only food law to now covering almost the entire agri-food sector. With the new regulation, an elaborate system, including supervision by the European Commission, applies to sectors previously not harmonised with regard to enforcement.</a:t>
            </a:r>
          </a:p>
          <a:p>
            <a:endParaRPr lang="en-US"/>
          </a:p>
          <a:p>
            <a:endParaRPr lang="en-US"/>
          </a:p>
          <a:p>
            <a:r>
              <a:rPr lang="en-US"/>
              <a:t>https://link.springer.com/article/10.1007/s12027-018-0532-5</a:t>
            </a:r>
          </a:p>
          <a:p>
            <a:endParaRPr lang="en-GB"/>
          </a:p>
        </p:txBody>
      </p:sp>
      <p:sp>
        <p:nvSpPr>
          <p:cNvPr id="56323" name="Slide Number Placeholder 3"/>
          <p:cNvSpPr>
            <a:spLocks noGrp="1"/>
          </p:cNvSpPr>
          <p:nvPr>
            <p:ph type="sldNum" sz="quarter" idx="5"/>
          </p:nvPr>
        </p:nvSpPr>
        <p:spPr>
          <a:noFill/>
        </p:spPr>
        <p:txBody>
          <a:bodyPr/>
          <a:lstStyle/>
          <a:p>
            <a:fld id="{DCBAFD6E-41F6-4CFB-A8C5-CCE2D002D305}" type="slidenum">
              <a:rPr lang="en-GB" smtClean="0">
                <a:cs typeface="Arial" charset="0"/>
              </a:rPr>
              <a:pPr/>
              <a:t>16</a:t>
            </a:fld>
            <a:endParaRPr lang="en-GB">
              <a:cs typeface="Arial" charset="0"/>
            </a:endParaRPr>
          </a:p>
        </p:txBody>
      </p:sp>
    </p:spTree>
    <p:extLst>
      <p:ext uri="{BB962C8B-B14F-4D97-AF65-F5344CB8AC3E}">
        <p14:creationId xmlns:p14="http://schemas.microsoft.com/office/powerpoint/2010/main" val="2335285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18</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19</a:t>
            </a:fld>
            <a:endParaRPr lang="en-GB"/>
          </a:p>
        </p:txBody>
      </p:sp>
    </p:spTree>
    <p:extLst>
      <p:ext uri="{BB962C8B-B14F-4D97-AF65-F5344CB8AC3E}">
        <p14:creationId xmlns:p14="http://schemas.microsoft.com/office/powerpoint/2010/main" val="481979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a:ln/>
        </p:spPr>
        <p:txBody>
          <a:bodyPr/>
          <a:lstStyle/>
          <a:p>
            <a:r>
              <a:rPr lang="en-US"/>
              <a:t>What I will cover:</a:t>
            </a:r>
          </a:p>
          <a:p>
            <a:endParaRPr lang="en-US"/>
          </a:p>
          <a:p>
            <a:r>
              <a:rPr lang="en-GB"/>
              <a:t>To present the relevant legislation </a:t>
            </a:r>
          </a:p>
          <a:p>
            <a:r>
              <a:rPr lang="en-GB"/>
              <a:t>To summarise the main points </a:t>
            </a:r>
          </a:p>
          <a:p>
            <a:endParaRPr lang="en-US"/>
          </a:p>
          <a:p>
            <a:r>
              <a:rPr lang="en-US"/>
              <a:t>What is the outcome</a:t>
            </a:r>
          </a:p>
          <a:p>
            <a:r>
              <a:rPr lang="en-US"/>
              <a:t>Basic knowledge of the relevant legislation, the requirements, the definitions. </a:t>
            </a:r>
            <a:endParaRPr lang="en-GB"/>
          </a:p>
        </p:txBody>
      </p:sp>
      <p:sp>
        <p:nvSpPr>
          <p:cNvPr id="24579" name="Slide Number Placeholder 3"/>
          <p:cNvSpPr>
            <a:spLocks noGrp="1"/>
          </p:cNvSpPr>
          <p:nvPr>
            <p:ph type="sldNum" sz="quarter" idx="5"/>
          </p:nvPr>
        </p:nvSpPr>
        <p:spPr>
          <a:noFill/>
        </p:spPr>
        <p:txBody>
          <a:bodyPr/>
          <a:lstStyle/>
          <a:p>
            <a:fld id="{4D1ECB7A-498C-44CC-BC92-42D363857EE1}" type="slidenum">
              <a:rPr lang="en-GB" smtClean="0">
                <a:cs typeface="Arial" charset="0"/>
              </a:rPr>
              <a:pPr/>
              <a:t>2</a:t>
            </a:fld>
            <a:endParaRPr lang="en-GB">
              <a:cs typeface="Arial" charset="0"/>
            </a:endParaRPr>
          </a:p>
        </p:txBody>
      </p:sp>
    </p:spTree>
    <p:extLst>
      <p:ext uri="{BB962C8B-B14F-4D97-AF65-F5344CB8AC3E}">
        <p14:creationId xmlns:p14="http://schemas.microsoft.com/office/powerpoint/2010/main" val="2159358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a:ln/>
        </p:spPr>
      </p:sp>
      <p:sp>
        <p:nvSpPr>
          <p:cNvPr id="26626" name="Notes Placeholder 2"/>
          <p:cNvSpPr>
            <a:spLocks noGrp="1"/>
          </p:cNvSpPr>
          <p:nvPr>
            <p:ph type="body" idx="1"/>
          </p:nvPr>
        </p:nvSpPr>
        <p:spPr>
          <a:noFill/>
          <a:ln/>
        </p:spPr>
        <p:txBody>
          <a:bodyPr/>
          <a:lstStyle/>
          <a:p>
            <a:r>
              <a:rPr lang="en-GB"/>
              <a:t>Based on the relevant EU legislation on Genetically Modified Organisms (GMOs), </a:t>
            </a:r>
          </a:p>
        </p:txBody>
      </p:sp>
      <p:sp>
        <p:nvSpPr>
          <p:cNvPr id="26627" name="Slide Number Placeholder 3"/>
          <p:cNvSpPr>
            <a:spLocks noGrp="1"/>
          </p:cNvSpPr>
          <p:nvPr>
            <p:ph type="sldNum" sz="quarter" idx="5"/>
          </p:nvPr>
        </p:nvSpPr>
        <p:spPr>
          <a:noFill/>
        </p:spPr>
        <p:txBody>
          <a:bodyPr/>
          <a:lstStyle/>
          <a:p>
            <a:fld id="{59039423-4D7D-4547-9609-4247EEB6229D}" type="slidenum">
              <a:rPr lang="en-GB" smtClean="0">
                <a:cs typeface="Arial" charset="0"/>
              </a:rPr>
              <a:pPr/>
              <a:t>3</a:t>
            </a:fld>
            <a:endParaRPr lang="en-GB">
              <a:cs typeface="Arial" charset="0"/>
            </a:endParaRPr>
          </a:p>
        </p:txBody>
      </p:sp>
    </p:spTree>
    <p:extLst>
      <p:ext uri="{BB962C8B-B14F-4D97-AF65-F5344CB8AC3E}">
        <p14:creationId xmlns:p14="http://schemas.microsoft.com/office/powerpoint/2010/main" val="724049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a:noFill/>
          <a:ln/>
        </p:spPr>
        <p:txBody>
          <a:bodyPr/>
          <a:lstStyle/>
          <a:p>
            <a:r>
              <a:rPr lang="en-GB"/>
              <a:t>The Official Controls Regulation (EU) 2017/625 addresses official controls and other official activities performed to ensure the application of food and feed law, rules on animal health and welfare, plant health and plant protection products (Official Controls Regulation - OCR).</a:t>
            </a:r>
          </a:p>
          <a:p>
            <a:endParaRPr lang="en-GB"/>
          </a:p>
          <a:p>
            <a:r>
              <a:rPr lang="en-GB"/>
              <a:t>The European Parliament and the Council adopted the new Official Controls Regulation No 2017/625 on 15 March 2017. The Regulation was published in the Official Journal of the European Union on 7 April 2017 and entered into force on the 27 April 2017</a:t>
            </a:r>
          </a:p>
          <a:p>
            <a:endParaRPr lang="en-GB"/>
          </a:p>
          <a:p>
            <a:r>
              <a:rPr lang="en-GB"/>
              <a:t>The new rules replace Regulation (EC) No 882/2004 on official controls and other legislation which currently governs the control and enforcement of rules along the agri-food chain. It will thus:</a:t>
            </a:r>
          </a:p>
          <a:p>
            <a:endParaRPr lang="en-GB"/>
          </a:p>
          <a:p>
            <a:r>
              <a:rPr lang="en-GB"/>
              <a:t>Repeal: Regulations (EC) No 854/2004 and (EC) No 882/2004 of the European Parliament and of the Council, Council Directives 89/608/EEC, 89/662/EEC, 90/425/EEC, 91/496/EEC, 96/23/EC, 96/93/EC, 97/78/EC and Council Decision 92/438/EEC</a:t>
            </a:r>
          </a:p>
          <a:p>
            <a:endParaRPr lang="en-GB"/>
          </a:p>
          <a:p>
            <a:r>
              <a:rPr lang="en-GB"/>
              <a:t>Amend with respect of control rules: Regulations (EC) No 999/2001, (EC) No 396/2005, (EC) No 1069/2009, (EC) No 1107/2009, (EU) No 1151/2012, (EU) No 652/2014, (EU) 2016/429 and (EU) 2016/2031 of the European Parliament and of the Council, Council Regulations (EC) No 1/2005 and (EC) No 1099/2009 and Council Directives 98/58/EC, 1999/74/EC, 2007/43/EC, 2008/119/EC and 2008/120/EC.</a:t>
            </a:r>
          </a:p>
          <a:p>
            <a:endParaRPr lang="en-GB"/>
          </a:p>
        </p:txBody>
      </p:sp>
      <p:sp>
        <p:nvSpPr>
          <p:cNvPr id="35843" name="Slide Number Placeholder 3"/>
          <p:cNvSpPr>
            <a:spLocks noGrp="1"/>
          </p:cNvSpPr>
          <p:nvPr>
            <p:ph type="sldNum" sz="quarter" idx="5"/>
          </p:nvPr>
        </p:nvSpPr>
        <p:spPr>
          <a:noFill/>
        </p:spPr>
        <p:txBody>
          <a:bodyPr/>
          <a:lstStyle/>
          <a:p>
            <a:fld id="{F03320B9-DD55-4037-B312-72C0375644EF}" type="slidenum">
              <a:rPr lang="en-GB" smtClean="0">
                <a:cs typeface="Arial" charset="0"/>
              </a:rPr>
              <a:pPr/>
              <a:t>5</a:t>
            </a:fld>
            <a:endParaRPr lang="en-GB">
              <a:cs typeface="Arial" charset="0"/>
            </a:endParaRPr>
          </a:p>
        </p:txBody>
      </p:sp>
    </p:spTree>
    <p:extLst>
      <p:ext uri="{BB962C8B-B14F-4D97-AF65-F5344CB8AC3E}">
        <p14:creationId xmlns:p14="http://schemas.microsoft.com/office/powerpoint/2010/main" val="1976957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a:noFill/>
          <a:ln/>
        </p:spPr>
        <p:txBody>
          <a:bodyPr/>
          <a:lstStyle/>
          <a:p>
            <a:r>
              <a:rPr lang="en-GB"/>
              <a:t>Controls carried out at all stages of production, processing, distribution and use. Register of operators. </a:t>
            </a:r>
          </a:p>
          <a:p>
            <a:endParaRPr lang="en-GB"/>
          </a:p>
          <a:p>
            <a:r>
              <a:rPr lang="en-GB"/>
              <a:t>The new Regulation clarifies that Competent Authorities have the power to carry out official controls on all operators at all stages of production, processing, distribution and use of animals, goods, substances, materials or objects that are governed by agri-food chain rules. In order to maximise the efficiency of controls, the Regulation requires Competent Authorities to set up and keep an up-to-date register of operators subject to official controls.</a:t>
            </a:r>
          </a:p>
          <a:p>
            <a:endParaRPr lang="en-GB"/>
          </a:p>
          <a:p>
            <a:r>
              <a:rPr lang="en-GB"/>
              <a:t>Operators will need to provide Competent Authorities with updated details about their name, the specific activities they carry out, including activities undertaken by means of distant communication (such as tele and Internet sales), and the places under their control.</a:t>
            </a:r>
          </a:p>
          <a:p>
            <a:endParaRPr lang="en-GB"/>
          </a:p>
          <a:p>
            <a:r>
              <a:rPr lang="en-GB"/>
              <a:t>In order to reduce the administrative burden, if a list or register of operators already exists for other purposes, Competent Authorities may use the existing list or register. Furthermore, certain categories of operators, for which the registration would be disproportionate to the level of risk posed by the operator's activities, can be exempted via delegated act.</a:t>
            </a:r>
          </a:p>
          <a:p>
            <a:endParaRPr lang="en-GB"/>
          </a:p>
        </p:txBody>
      </p:sp>
      <p:sp>
        <p:nvSpPr>
          <p:cNvPr id="37891" name="Slide Number Placeholder 3"/>
          <p:cNvSpPr>
            <a:spLocks noGrp="1"/>
          </p:cNvSpPr>
          <p:nvPr>
            <p:ph type="sldNum" sz="quarter" idx="5"/>
          </p:nvPr>
        </p:nvSpPr>
        <p:spPr>
          <a:noFill/>
        </p:spPr>
        <p:txBody>
          <a:bodyPr/>
          <a:lstStyle/>
          <a:p>
            <a:fld id="{8229A966-8CE2-4F83-8D9D-7B4D136190BD}" type="slidenum">
              <a:rPr lang="en-GB" smtClean="0">
                <a:cs typeface="Arial" charset="0"/>
              </a:rPr>
              <a:pPr/>
              <a:t>6</a:t>
            </a:fld>
            <a:endParaRPr lang="en-GB">
              <a:cs typeface="Arial" charset="0"/>
            </a:endParaRPr>
          </a:p>
        </p:txBody>
      </p:sp>
    </p:spTree>
    <p:extLst>
      <p:ext uri="{BB962C8B-B14F-4D97-AF65-F5344CB8AC3E}">
        <p14:creationId xmlns:p14="http://schemas.microsoft.com/office/powerpoint/2010/main" val="63140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9938" name="Notes Placeholder 2"/>
          <p:cNvSpPr>
            <a:spLocks noGrp="1"/>
          </p:cNvSpPr>
          <p:nvPr>
            <p:ph type="body" idx="1"/>
          </p:nvPr>
        </p:nvSpPr>
        <p:spPr>
          <a:noFill/>
          <a:ln/>
        </p:spPr>
        <p:txBody>
          <a:bodyPr/>
          <a:lstStyle/>
          <a:p>
            <a:r>
              <a:rPr lang="en-GB"/>
              <a:t>Extended scope to include: food and feed law, animal health and welfare, plant health and animal-by products rules. Clarification for organics and plant protection products. </a:t>
            </a:r>
          </a:p>
          <a:p>
            <a:endParaRPr lang="en-GB"/>
          </a:p>
          <a:p>
            <a:r>
              <a:rPr lang="en-GB"/>
              <a:t>The scope of the new Regulation has been extended and will now cover official controls to verify compliance with food and feed law, animal health and welfare, plant health and animal-by products rules.</a:t>
            </a:r>
          </a:p>
          <a:p>
            <a:endParaRPr lang="en-GB"/>
          </a:p>
          <a:p>
            <a:r>
              <a:rPr lang="en-GB"/>
              <a:t>The extension of the scope to also cover plant health and animal by-products, will introduce a more harmonised and coherent approach to official controls and relevant enforcement actions along the entire agri-food chain. Businesses and enforcements authorities alike will benefit from a simplified framework which integrates official controls rules into a single Regulation.</a:t>
            </a:r>
          </a:p>
          <a:p>
            <a:endParaRPr lang="en-GB"/>
          </a:p>
          <a:p>
            <a:r>
              <a:rPr lang="en-GB"/>
              <a:t>The new Regulation, in order to overcome certain legal ambiguities, clearly reinstates that organics and plant protection products are within its scope.</a:t>
            </a:r>
          </a:p>
          <a:p>
            <a:endParaRPr lang="en-GB"/>
          </a:p>
          <a:p>
            <a:r>
              <a:rPr lang="en-GB"/>
              <a:t>As per current official control regime (i.e. Regulation (EC) No 882/2004), the new Regulation will not cover the verification of compliance with the rules on the common market organisation of agricultural products for which established control systems are in place. The new Regulation will apply to those checks carried out under marketing standards rules (i.e. Article 89 of Regulation (EU) No 1306/2013) with the aim to identify possible instances of fraudulent or deceptive practices involving marketing standards of agricultural products.</a:t>
            </a:r>
          </a:p>
          <a:p>
            <a:endParaRPr lang="en-GB"/>
          </a:p>
          <a:p>
            <a:r>
              <a:rPr lang="en-GB"/>
              <a:t>The Regulation, unless otherwise provided, clarifies that it also applies to other official activities. Those are the activities other than official controls which, for example, aim to verify the presence of animal diseases or plant pests, or prevent or eradicate those diseases or pests.</a:t>
            </a:r>
          </a:p>
          <a:p>
            <a:endParaRPr lang="en-US"/>
          </a:p>
          <a:p>
            <a:r>
              <a:rPr lang="en-US"/>
              <a:t>https://ec.europa.eu/food/safety/official_controls/legislation_en</a:t>
            </a:r>
          </a:p>
          <a:p>
            <a:endParaRPr lang="en-GB"/>
          </a:p>
        </p:txBody>
      </p:sp>
      <p:sp>
        <p:nvSpPr>
          <p:cNvPr id="39939" name="Slide Number Placeholder 3"/>
          <p:cNvSpPr>
            <a:spLocks noGrp="1"/>
          </p:cNvSpPr>
          <p:nvPr>
            <p:ph type="sldNum" sz="quarter" idx="5"/>
          </p:nvPr>
        </p:nvSpPr>
        <p:spPr>
          <a:noFill/>
        </p:spPr>
        <p:txBody>
          <a:bodyPr/>
          <a:lstStyle/>
          <a:p>
            <a:fld id="{A7BC3616-47EB-416E-A6BD-7E7163C6EA2D}" type="slidenum">
              <a:rPr lang="en-GB" smtClean="0">
                <a:cs typeface="Arial" charset="0"/>
              </a:rPr>
              <a:pPr/>
              <a:t>7</a:t>
            </a:fld>
            <a:endParaRPr lang="en-GB">
              <a:cs typeface="Arial" charset="0"/>
            </a:endParaRPr>
          </a:p>
        </p:txBody>
      </p:sp>
    </p:spTree>
    <p:extLst>
      <p:ext uri="{BB962C8B-B14F-4D97-AF65-F5344CB8AC3E}">
        <p14:creationId xmlns:p14="http://schemas.microsoft.com/office/powerpoint/2010/main" val="187840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41986" name="Notes Placeholder 2"/>
          <p:cNvSpPr>
            <a:spLocks noGrp="1"/>
          </p:cNvSpPr>
          <p:nvPr>
            <p:ph type="body" idx="1"/>
          </p:nvPr>
        </p:nvSpPr>
        <p:spPr>
          <a:noFill/>
          <a:ln/>
        </p:spPr>
        <p:txBody>
          <a:bodyPr/>
          <a:lstStyle/>
          <a:p>
            <a:r>
              <a:rPr lang="en-US"/>
              <a:t>Review of the regulation</a:t>
            </a:r>
            <a:endParaRPr lang="en-GB"/>
          </a:p>
        </p:txBody>
      </p:sp>
      <p:sp>
        <p:nvSpPr>
          <p:cNvPr id="41987" name="Slide Number Placeholder 3"/>
          <p:cNvSpPr>
            <a:spLocks noGrp="1"/>
          </p:cNvSpPr>
          <p:nvPr>
            <p:ph type="sldNum" sz="quarter" idx="5"/>
          </p:nvPr>
        </p:nvSpPr>
        <p:spPr>
          <a:noFill/>
        </p:spPr>
        <p:txBody>
          <a:bodyPr/>
          <a:lstStyle/>
          <a:p>
            <a:fld id="{117EBAC2-4B85-4658-B810-70BA6C331425}" type="slidenum">
              <a:rPr lang="en-GB" smtClean="0">
                <a:cs typeface="Arial" charset="0"/>
              </a:rPr>
              <a:pPr/>
              <a:t>8</a:t>
            </a:fld>
            <a:endParaRPr lang="en-GB">
              <a:cs typeface="Arial" charset="0"/>
            </a:endParaRPr>
          </a:p>
        </p:txBody>
      </p:sp>
    </p:spTree>
    <p:extLst>
      <p:ext uri="{BB962C8B-B14F-4D97-AF65-F5344CB8AC3E}">
        <p14:creationId xmlns:p14="http://schemas.microsoft.com/office/powerpoint/2010/main" val="3322610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p:spPr>
        <p:txBody>
          <a:bodyPr/>
          <a:lstStyle/>
          <a:p>
            <a:r>
              <a:rPr lang="en-GB"/>
              <a:t>These rules extend to the production and the placing</a:t>
            </a:r>
          </a:p>
          <a:p>
            <a:r>
              <a:rPr lang="en-GB"/>
              <a:t>on the market of both feed and food.</a:t>
            </a:r>
          </a:p>
          <a:p>
            <a:endParaRPr lang="en-GB"/>
          </a:p>
          <a:p>
            <a:r>
              <a:rPr lang="en-GB"/>
              <a:t>The competent authorities for performing official controls should meet a number of</a:t>
            </a:r>
          </a:p>
          <a:p>
            <a:r>
              <a:rPr lang="en-GB"/>
              <a:t>operational criteria so as to ensure their impartiality and effectiveness. They should have a</a:t>
            </a:r>
          </a:p>
          <a:p>
            <a:r>
              <a:rPr lang="en-GB"/>
              <a:t>sufficient number of suitably qualified and experienced staff and possess adequate facilities</a:t>
            </a:r>
          </a:p>
          <a:p>
            <a:r>
              <a:rPr lang="en-GB"/>
              <a:t>and equipment to carry out their duties properly.</a:t>
            </a:r>
          </a:p>
          <a:p>
            <a:endParaRPr lang="en-GB"/>
          </a:p>
          <a:p>
            <a:endParaRPr lang="en-GB"/>
          </a:p>
          <a:p>
            <a:r>
              <a:rPr lang="en-GB"/>
              <a:t>The official controls should be carried out using appropriate techniques developed for that</a:t>
            </a:r>
          </a:p>
          <a:p>
            <a:r>
              <a:rPr lang="en-GB"/>
              <a:t>purpose, including routine surveillance checks and more intensive controls such as</a:t>
            </a:r>
          </a:p>
          <a:p>
            <a:r>
              <a:rPr lang="en-GB"/>
              <a:t>inspections, verifications, audits, sampling and the testing of samples. The correct</a:t>
            </a:r>
          </a:p>
          <a:p>
            <a:r>
              <a:rPr lang="en-GB"/>
              <a:t>implementation of those techniques requires appropriate training of the staff performing</a:t>
            </a:r>
          </a:p>
          <a:p>
            <a:r>
              <a:rPr lang="en-GB"/>
              <a:t>official controls. Training is also required in order to ensure that the competent authorities</a:t>
            </a:r>
          </a:p>
          <a:p>
            <a:r>
              <a:rPr lang="en-GB"/>
              <a:t>take decisions in a uniform way, in particular with regard to the implementation of the Hazard</a:t>
            </a:r>
          </a:p>
          <a:p>
            <a:r>
              <a:rPr lang="en-GB"/>
              <a:t>Analysis and Critical Control Points (HACCP) principles.</a:t>
            </a:r>
          </a:p>
          <a:p>
            <a:endParaRPr lang="en-US"/>
          </a:p>
          <a:p>
            <a:r>
              <a:rPr lang="en-GB"/>
              <a:t>Adequate financial resources should be available for organising official controls. Hence, the</a:t>
            </a:r>
          </a:p>
          <a:p>
            <a:r>
              <a:rPr lang="en-GB"/>
              <a:t>competent authorities of the Member States should be able to levy the fees or charges to cover</a:t>
            </a:r>
          </a:p>
          <a:p>
            <a:r>
              <a:rPr lang="en-GB"/>
              <a:t>the costs incurred through official controls.</a:t>
            </a:r>
          </a:p>
          <a:p>
            <a:endParaRPr lang="en-US"/>
          </a:p>
          <a:p>
            <a:r>
              <a:rPr lang="en-GB"/>
              <a:t>In order to have a global and uniform approach with regard to official controls, Member</a:t>
            </a:r>
          </a:p>
          <a:p>
            <a:r>
              <a:rPr lang="en-GB"/>
              <a:t>States should establish and implement multi-annual national control plans in accordance with</a:t>
            </a:r>
          </a:p>
          <a:p>
            <a:r>
              <a:rPr lang="en-GB"/>
              <a:t>broad guidelines drawn up at Community level.</a:t>
            </a:r>
          </a:p>
        </p:txBody>
      </p:sp>
      <p:sp>
        <p:nvSpPr>
          <p:cNvPr id="29699" name="Slide Number Placeholder 3"/>
          <p:cNvSpPr>
            <a:spLocks noGrp="1"/>
          </p:cNvSpPr>
          <p:nvPr>
            <p:ph type="sldNum" sz="quarter" idx="5"/>
          </p:nvPr>
        </p:nvSpPr>
        <p:spPr>
          <a:noFill/>
        </p:spPr>
        <p:txBody>
          <a:bodyPr/>
          <a:lstStyle/>
          <a:p>
            <a:fld id="{C77AF4D6-B450-4451-A44C-EA977CC98089}" type="slidenum">
              <a:rPr lang="en-GB" smtClean="0">
                <a:cs typeface="Arial" charset="0"/>
              </a:rPr>
              <a:pPr/>
              <a:t>9</a:t>
            </a:fld>
            <a:endParaRPr lang="en-GB">
              <a:cs typeface="Arial" charset="0"/>
            </a:endParaRPr>
          </a:p>
        </p:txBody>
      </p:sp>
    </p:spTree>
    <p:extLst>
      <p:ext uri="{BB962C8B-B14F-4D97-AF65-F5344CB8AC3E}">
        <p14:creationId xmlns:p14="http://schemas.microsoft.com/office/powerpoint/2010/main" val="334839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44034" name="Notes Placeholder 2"/>
          <p:cNvSpPr>
            <a:spLocks noGrp="1"/>
          </p:cNvSpPr>
          <p:nvPr>
            <p:ph type="body" idx="1"/>
          </p:nvPr>
        </p:nvSpPr>
        <p:spPr>
          <a:noFill/>
          <a:ln/>
        </p:spPr>
        <p:txBody>
          <a:bodyPr/>
          <a:lstStyle/>
          <a:p>
            <a:r>
              <a:rPr lang="en-IE"/>
              <a:t>The ERA on GMPs involves collecting and assessing information on a GM plant in order to determine the impact on human and animal health and on the environment in comparison to non GMOs, and so assessing its safety. </a:t>
            </a:r>
          </a:p>
          <a:p>
            <a:endParaRPr lang="en-IE"/>
          </a:p>
          <a:p>
            <a:endParaRPr lang="en-IE"/>
          </a:p>
          <a:p>
            <a:r>
              <a:rPr lang="en-GB"/>
              <a:t>The directly applicable Official Controls Regulation (EU) 2017/625 (OCR) takes effect on 14 December 2019.  The OCR addresses official controls and other official activities performed to ensure the application of food and feed law, rules on animal health and welfare, plant health and plant protection products.</a:t>
            </a:r>
          </a:p>
          <a:p>
            <a:endParaRPr lang="en-GB"/>
          </a:p>
        </p:txBody>
      </p:sp>
      <p:sp>
        <p:nvSpPr>
          <p:cNvPr id="44035" name="Slide Number Placeholder 3"/>
          <p:cNvSpPr>
            <a:spLocks noGrp="1"/>
          </p:cNvSpPr>
          <p:nvPr>
            <p:ph type="sldNum" sz="quarter" idx="5"/>
          </p:nvPr>
        </p:nvSpPr>
        <p:spPr>
          <a:noFill/>
        </p:spPr>
        <p:txBody>
          <a:bodyPr/>
          <a:lstStyle/>
          <a:p>
            <a:fld id="{232E49B7-D189-47F0-A6E9-34D73460E890}" type="slidenum">
              <a:rPr lang="en-GB" smtClean="0">
                <a:cs typeface="Arial" charset="0"/>
              </a:rPr>
              <a:pPr/>
              <a:t>10</a:t>
            </a:fld>
            <a:endParaRPr lang="en-GB">
              <a:cs typeface="Arial" charset="0"/>
            </a:endParaRPr>
          </a:p>
        </p:txBody>
      </p:sp>
    </p:spTree>
    <p:extLst>
      <p:ext uri="{BB962C8B-B14F-4D97-AF65-F5344CB8AC3E}">
        <p14:creationId xmlns:p14="http://schemas.microsoft.com/office/powerpoint/2010/main" val="25140791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4" name="Rectangle 6"/>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solidFill>
                <a:srgbClr val="FFFFFF"/>
              </a:solidFill>
            </a:endParaRPr>
          </a:p>
        </p:txBody>
      </p:sp>
      <p:pic>
        <p:nvPicPr>
          <p:cNvPr id="5"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6" name="Rectangle 6"/>
          <p:cNvSpPr>
            <a:spLocks noChangeArrowheads="1"/>
          </p:cNvSpPr>
          <p:nvPr userDrawn="1"/>
        </p:nvSpPr>
        <p:spPr bwMode="auto">
          <a:xfrm>
            <a:off x="5640918" y="6381750"/>
            <a:ext cx="910167" cy="482600"/>
          </a:xfrm>
          <a:prstGeom prst="rect">
            <a:avLst/>
          </a:prstGeom>
          <a:solidFill>
            <a:srgbClr val="AFC651"/>
          </a:solidFill>
          <a:ln w="9525" algn="ctr">
            <a:noFill/>
            <a:miter lim="800000"/>
            <a:headEnd/>
            <a:tailEnd/>
          </a:ln>
          <a:effectLst/>
        </p:spPr>
        <p:txBody>
          <a:bodyPr lIns="36000"/>
          <a:lstStyle/>
          <a:p>
            <a:pPr defTabSz="457200">
              <a:defRPr/>
            </a:pPr>
            <a:r>
              <a:rPr lang="fr-BE" sz="700" b="0" i="1" dirty="0">
                <a:solidFill>
                  <a:srgbClr val="FFFFFF"/>
                </a:solidFill>
                <a:cs typeface="+mn-cs"/>
              </a:rPr>
              <a:t>Food </a:t>
            </a:r>
            <a:r>
              <a:rPr lang="fr-BE" sz="700" b="0" i="1" dirty="0" err="1">
                <a:solidFill>
                  <a:srgbClr val="FFFFFF"/>
                </a:solidFill>
                <a:cs typeface="+mn-cs"/>
              </a:rPr>
              <a:t>safety</a:t>
            </a:r>
            <a:endParaRPr lang="fr-BE" sz="500" b="0" i="1" dirty="0">
              <a:solidFill>
                <a:srgbClr val="FFFFFF"/>
              </a:solidFill>
              <a:cs typeface="+mn-cs"/>
            </a:endParaRPr>
          </a:p>
        </p:txBody>
      </p:sp>
      <p:pic>
        <p:nvPicPr>
          <p:cNvPr id="7" name="Picture 10"/>
          <p:cNvPicPr>
            <a:picLocks noChangeAspect="1"/>
          </p:cNvPicPr>
          <p:nvPr userDrawn="1"/>
        </p:nvPicPr>
        <p:blipFill>
          <a:blip r:embed="rId3"/>
          <a:srcRect/>
          <a:stretch>
            <a:fillRect/>
          </a:stretch>
        </p:blipFill>
        <p:spPr bwMode="auto">
          <a:xfrm>
            <a:off x="334434" y="2420938"/>
            <a:ext cx="11569700" cy="2914650"/>
          </a:xfrm>
          <a:prstGeom prst="rect">
            <a:avLst/>
          </a:prstGeom>
          <a:noFill/>
          <a:ln w="9525">
            <a:noFill/>
            <a:miter lim="800000"/>
            <a:headEnd/>
            <a:tailEnd/>
          </a:ln>
        </p:spPr>
      </p:pic>
      <p:sp>
        <p:nvSpPr>
          <p:cNvPr id="2" name="Title 1"/>
          <p:cNvSpPr>
            <a:spLocks noGrp="1"/>
          </p:cNvSpPr>
          <p:nvPr>
            <p:ph type="title"/>
          </p:nvPr>
        </p:nvSpPr>
        <p:spPr>
          <a:xfrm>
            <a:off x="914400" y="1844825"/>
            <a:ext cx="10363200" cy="2376265"/>
          </a:xfrm>
        </p:spPr>
        <p:txBody>
          <a:bodyPr anchor="t"/>
          <a:lstStyle>
            <a:lvl1pPr algn="ctr">
              <a:defRPr sz="3600" b="1" cap="none" baseline="0">
                <a:solidFill>
                  <a:srgbClr val="F47B22"/>
                </a:solidFill>
              </a:defRPr>
            </a:lvl1pPr>
          </a:lstStyle>
          <a:p>
            <a:r>
              <a:rPr lang="nl-NL" dirty="0"/>
              <a:t>Klik om de stijl te bewerken</a:t>
            </a:r>
            <a:endParaRPr lang="en-GB" dirty="0"/>
          </a:p>
        </p:txBody>
      </p:sp>
      <p:sp>
        <p:nvSpPr>
          <p:cNvPr id="3" name="Text Placeholder 2"/>
          <p:cNvSpPr>
            <a:spLocks noGrp="1"/>
          </p:cNvSpPr>
          <p:nvPr>
            <p:ph type="body" idx="1"/>
          </p:nvPr>
        </p:nvSpPr>
        <p:spPr>
          <a:xfrm>
            <a:off x="1007435" y="4509120"/>
            <a:ext cx="10363200" cy="1368153"/>
          </a:xfrm>
          <a:ln>
            <a:noFill/>
          </a:ln>
        </p:spPr>
        <p:txBody>
          <a:bodyPr/>
          <a:lstStyle>
            <a:lvl1pPr marL="0" marR="0" indent="0" algn="ctr" defTabSz="914400" rtl="0" eaLnBrk="0" fontAlgn="base" latinLnBrk="0" hangingPunct="0">
              <a:lnSpc>
                <a:spcPct val="100000"/>
              </a:lnSpc>
              <a:spcBef>
                <a:spcPct val="20000"/>
              </a:spcBef>
              <a:spcAft>
                <a:spcPct val="0"/>
              </a:spcAft>
              <a:buClr>
                <a:schemeClr val="bg1"/>
              </a:buClr>
              <a:buSzTx/>
              <a:buFontTx/>
              <a:buNone/>
              <a:tabLst/>
              <a:defRPr sz="1400" i="0" baseline="0">
                <a:solidFill>
                  <a:schemeClr val="bg2">
                    <a:lumMod val="5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dirty="0"/>
              <a:t>Klik om de modelstijlen te bewerken</a:t>
            </a:r>
          </a:p>
          <a:p>
            <a:pPr lvl="1"/>
            <a:r>
              <a:rPr lang="nl-NL" dirty="0"/>
              <a:t>Tweede niveau</a:t>
            </a:r>
          </a:p>
          <a:p>
            <a:pPr lvl="2"/>
            <a:r>
              <a:rPr lang="nl-NL" dirty="0"/>
              <a:t>Derde niveau</a:t>
            </a:r>
          </a:p>
        </p:txBody>
      </p:sp>
      <p:sp>
        <p:nvSpPr>
          <p:cNvPr id="8" name="Rectangle 6"/>
          <p:cNvSpPr>
            <a:spLocks noGrp="1" noChangeArrowheads="1"/>
          </p:cNvSpPr>
          <p:nvPr>
            <p:ph type="sldNum" sz="quarter" idx="10"/>
          </p:nvPr>
        </p:nvSpPr>
        <p:spPr>
          <a:xfrm>
            <a:off x="11567584" y="5995988"/>
            <a:ext cx="649816" cy="241300"/>
          </a:xfrm>
          <a:prstGeom prst="rect">
            <a:avLst/>
          </a:prstGeom>
          <a:solidFill>
            <a:srgbClr val="F47B22"/>
          </a:solidFill>
        </p:spPr>
        <p:txBody>
          <a:bodyPr vert="horz" wrap="square" lIns="91440" tIns="45720" rIns="91440" bIns="45720" numCol="1" anchor="t" anchorCtr="0" compatLnSpc="1">
            <a:prstTxWarp prst="textNoShape">
              <a:avLst/>
            </a:prstTxWarp>
          </a:bodyPr>
          <a:lstStyle>
            <a:lvl1pPr algn="ctr" eaLnBrk="1" hangingPunct="1">
              <a:defRPr sz="1000">
                <a:solidFill>
                  <a:srgbClr val="FFFFFF"/>
                </a:solidFill>
                <a:cs typeface="+mn-cs"/>
              </a:defRPr>
            </a:lvl1pPr>
          </a:lstStyle>
          <a:p>
            <a:pPr>
              <a:defRPr/>
            </a:pPr>
            <a:fld id="{40714F34-E476-4DA8-9FFE-58C90964C9A4}" type="slidenum">
              <a:rPr lang="en-GB" altLang="fr-FR"/>
              <a:pPr>
                <a:defRPr/>
              </a:pPr>
              <a:t>‹#›</a:t>
            </a:fld>
            <a:endParaRPr lang="en-GB" altLang="fr-FR"/>
          </a:p>
        </p:txBody>
      </p:sp>
    </p:spTree>
    <p:extLst>
      <p:ext uri="{BB962C8B-B14F-4D97-AF65-F5344CB8AC3E}">
        <p14:creationId xmlns:p14="http://schemas.microsoft.com/office/powerpoint/2010/main" val="9273889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5" name="Rectangle 7"/>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7" name="Rectangle 6"/>
          <p:cNvSpPr>
            <a:spLocks noChangeArrowheads="1"/>
          </p:cNvSpPr>
          <p:nvPr userDrawn="1"/>
        </p:nvSpPr>
        <p:spPr bwMode="auto">
          <a:xfrm>
            <a:off x="5640918" y="6381750"/>
            <a:ext cx="910167" cy="482600"/>
          </a:xfrm>
          <a:prstGeom prst="rect">
            <a:avLst/>
          </a:prstGeom>
          <a:solidFill>
            <a:srgbClr val="AFC651"/>
          </a:solidFill>
          <a:ln w="9525" algn="ctr">
            <a:noFill/>
            <a:miter lim="800000"/>
            <a:headEnd/>
            <a:tailEnd/>
          </a:ln>
          <a:effectLst/>
        </p:spPr>
        <p:txBody>
          <a:bodyPr lIns="36000"/>
          <a:lstStyle/>
          <a:p>
            <a:pPr defTabSz="457200">
              <a:defRPr/>
            </a:pPr>
            <a:r>
              <a:rPr lang="fr-BE" sz="700" b="0" i="1" dirty="0">
                <a:solidFill>
                  <a:schemeClr val="bg1"/>
                </a:solidFill>
                <a:latin typeface="+mj-lt"/>
                <a:cs typeface="+mn-cs"/>
              </a:rPr>
              <a:t>Food </a:t>
            </a:r>
            <a:r>
              <a:rPr lang="fr-BE" sz="700" b="0" i="1" dirty="0" err="1">
                <a:solidFill>
                  <a:schemeClr val="bg1"/>
                </a:solidFill>
                <a:latin typeface="+mj-lt"/>
                <a:cs typeface="+mn-cs"/>
              </a:rPr>
              <a:t>safety</a:t>
            </a:r>
            <a:endParaRPr lang="fr-BE" sz="450" b="0" i="1" dirty="0">
              <a:solidFill>
                <a:schemeClr val="bg1"/>
              </a:solidFill>
              <a:latin typeface="+mj-lt"/>
              <a:cs typeface="+mn-cs"/>
            </a:endParaRPr>
          </a:p>
        </p:txBody>
      </p:sp>
      <p:sp>
        <p:nvSpPr>
          <p:cNvPr id="2" name="Title 1"/>
          <p:cNvSpPr>
            <a:spLocks noGrp="1"/>
          </p:cNvSpPr>
          <p:nvPr>
            <p:ph type="title"/>
          </p:nvPr>
        </p:nvSpPr>
        <p:spPr>
          <a:xfrm>
            <a:off x="609601" y="1762894"/>
            <a:ext cx="4011084" cy="1162050"/>
          </a:xfrm>
        </p:spPr>
        <p:txBody>
          <a:bodyPr anchor="b"/>
          <a:lstStyle>
            <a:lvl1pPr algn="l">
              <a:defRPr sz="2000" b="1">
                <a:solidFill>
                  <a:schemeClr val="bg2">
                    <a:lumMod val="50000"/>
                  </a:schemeClr>
                </a:solidFill>
              </a:defRPr>
            </a:lvl1pPr>
          </a:lstStyle>
          <a:p>
            <a:r>
              <a:rPr lang="en-US"/>
              <a:t>Click to edit Master title style</a:t>
            </a:r>
            <a:endParaRPr lang="en-GB"/>
          </a:p>
        </p:txBody>
      </p:sp>
      <p:sp>
        <p:nvSpPr>
          <p:cNvPr id="3" name="Content Placeholder 2"/>
          <p:cNvSpPr>
            <a:spLocks noGrp="1"/>
          </p:cNvSpPr>
          <p:nvPr>
            <p:ph idx="1"/>
          </p:nvPr>
        </p:nvSpPr>
        <p:spPr>
          <a:xfrm>
            <a:off x="4766733" y="1762895"/>
            <a:ext cx="6815667" cy="3898354"/>
          </a:xfrm>
        </p:spPr>
        <p:txBody>
          <a:bodyPr/>
          <a:lstStyle>
            <a:lvl1pPr>
              <a:defRPr sz="3200">
                <a:solidFill>
                  <a:schemeClr val="bg2">
                    <a:lumMod val="50000"/>
                  </a:schemeClr>
                </a:solidFill>
              </a:defRPr>
            </a:lvl1pPr>
            <a:lvl2pPr>
              <a:buClr>
                <a:srgbClr val="F47B22"/>
              </a:buClr>
              <a:defRPr sz="2800">
                <a:solidFill>
                  <a:schemeClr val="bg2">
                    <a:lumMod val="50000"/>
                  </a:schemeClr>
                </a:solidFill>
              </a:defRPr>
            </a:lvl2pPr>
            <a:lvl3pPr>
              <a:defRPr sz="2400">
                <a:solidFill>
                  <a:schemeClr val="bg2">
                    <a:lumMod val="50000"/>
                  </a:schemeClr>
                </a:solidFill>
              </a:defRPr>
            </a:lvl3pPr>
            <a:lvl4pPr>
              <a:defRPr sz="2000">
                <a:solidFill>
                  <a:schemeClr val="bg2">
                    <a:lumMod val="50000"/>
                  </a:schemeClr>
                </a:solidFill>
              </a:defRPr>
            </a:lvl4pPr>
            <a:lvl5pPr>
              <a:defRPr sz="2000">
                <a:solidFill>
                  <a:schemeClr val="bg2">
                    <a:lumMod val="50000"/>
                  </a:schemeClr>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609601" y="2924945"/>
            <a:ext cx="4011084" cy="2736304"/>
          </a:xfrm>
        </p:spPr>
        <p:txBody>
          <a:bodyPr/>
          <a:lstStyle>
            <a:lvl1pPr marL="0" indent="0">
              <a:buNone/>
              <a:defRPr sz="1400">
                <a:solidFill>
                  <a:schemeClr val="bg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Rectangle 6"/>
          <p:cNvSpPr>
            <a:spLocks noGrp="1" noChangeArrowheads="1"/>
          </p:cNvSpPr>
          <p:nvPr>
            <p:ph type="sldNum" sz="quarter" idx="10"/>
          </p:nvPr>
        </p:nvSpPr>
        <p:spPr>
          <a:xfrm>
            <a:off x="11567584" y="5995988"/>
            <a:ext cx="649816" cy="241300"/>
          </a:xfrm>
          <a:prstGeom prst="rect">
            <a:avLst/>
          </a:prstGeom>
          <a:solidFill>
            <a:srgbClr val="F47B22"/>
          </a:solidFill>
        </p:spPr>
        <p:txBody>
          <a:bodyPr/>
          <a:lstStyle>
            <a:lvl1pPr algn="ctr">
              <a:defRPr sz="1000">
                <a:solidFill>
                  <a:schemeClr val="bg1"/>
                </a:solidFill>
                <a:latin typeface="+mj-lt"/>
                <a:cs typeface="+mn-cs"/>
              </a:defRPr>
            </a:lvl1pPr>
          </a:lstStyle>
          <a:p>
            <a:pPr>
              <a:defRPr/>
            </a:pPr>
            <a:fld id="{61083320-98C3-484C-B02E-43DEDA22C505}" type="slidenum">
              <a:rPr lang="en-GB"/>
              <a:pPr>
                <a:defRPr/>
              </a:pPr>
              <a:t>‹#›</a:t>
            </a:fld>
            <a:endParaRPr lang="en-GB"/>
          </a:p>
        </p:txBody>
      </p:sp>
    </p:spTree>
    <p:extLst>
      <p:ext uri="{BB962C8B-B14F-4D97-AF65-F5344CB8AC3E}">
        <p14:creationId xmlns:p14="http://schemas.microsoft.com/office/powerpoint/2010/main" val="42118558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6"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40918" y="6381750"/>
            <a:ext cx="910167" cy="482600"/>
          </a:xfrm>
          <a:prstGeom prst="rect">
            <a:avLst/>
          </a:prstGeom>
          <a:solidFill>
            <a:srgbClr val="AFC651"/>
          </a:solidFill>
          <a:ln w="9525" algn="ctr">
            <a:noFill/>
            <a:miter lim="800000"/>
            <a:headEnd/>
            <a:tailEnd/>
          </a:ln>
          <a:effectLst/>
        </p:spPr>
        <p:txBody>
          <a:bodyPr lIns="36000"/>
          <a:lstStyle/>
          <a:p>
            <a:pPr defTabSz="457200">
              <a:defRPr/>
            </a:pPr>
            <a:r>
              <a:rPr lang="fr-BE" sz="700" b="0" i="1" dirty="0">
                <a:solidFill>
                  <a:schemeClr val="bg1"/>
                </a:solidFill>
                <a:latin typeface="+mj-lt"/>
                <a:cs typeface="+mn-cs"/>
              </a:rPr>
              <a:t>Food </a:t>
            </a:r>
            <a:r>
              <a:rPr lang="fr-BE" sz="700" b="0" i="1" dirty="0" err="1">
                <a:solidFill>
                  <a:schemeClr val="bg1"/>
                </a:solidFill>
                <a:latin typeface="+mj-lt"/>
                <a:cs typeface="+mn-cs"/>
              </a:rPr>
              <a:t>safety</a:t>
            </a:r>
            <a:endParaRPr lang="fr-BE" sz="450" b="0" i="1" dirty="0">
              <a:solidFill>
                <a:schemeClr val="bg1"/>
              </a:solidFill>
              <a:latin typeface="+mj-lt"/>
              <a:cs typeface="+mn-cs"/>
            </a:endParaRPr>
          </a:p>
        </p:txBody>
      </p:sp>
      <p:pic>
        <p:nvPicPr>
          <p:cNvPr id="9" name="Picture 7"/>
          <p:cNvPicPr>
            <a:picLocks noChangeAspect="1"/>
          </p:cNvPicPr>
          <p:nvPr userDrawn="1"/>
        </p:nvPicPr>
        <p:blipFill>
          <a:blip r:embed="rId3"/>
          <a:srcRect/>
          <a:stretch>
            <a:fillRect/>
          </a:stretch>
        </p:blipFill>
        <p:spPr bwMode="auto">
          <a:xfrm>
            <a:off x="5808134" y="3138488"/>
            <a:ext cx="6311900" cy="1585912"/>
          </a:xfrm>
          <a:prstGeom prst="rect">
            <a:avLst/>
          </a:prstGeom>
          <a:noFill/>
          <a:ln w="9525">
            <a:noFill/>
            <a:miter lim="800000"/>
            <a:headEnd/>
            <a:tailEnd/>
          </a:ln>
        </p:spPr>
      </p:pic>
      <p:sp>
        <p:nvSpPr>
          <p:cNvPr id="2" name="Title 1"/>
          <p:cNvSpPr>
            <a:spLocks noGrp="1"/>
          </p:cNvSpPr>
          <p:nvPr>
            <p:ph type="title"/>
          </p:nvPr>
        </p:nvSpPr>
        <p:spPr>
          <a:xfrm>
            <a:off x="5639859" y="1556272"/>
            <a:ext cx="5064653" cy="936625"/>
          </a:xfrm>
        </p:spPr>
        <p:txBody>
          <a:bodyPr/>
          <a:lstStyle>
            <a:lvl1pPr marL="0" indent="0" algn="l">
              <a:buFontTx/>
              <a:buNone/>
              <a:defRPr sz="2400" baseline="0">
                <a:solidFill>
                  <a:srgbClr val="F47B22"/>
                </a:solidFill>
              </a:defRPr>
            </a:lvl1pPr>
          </a:lstStyle>
          <a:p>
            <a:r>
              <a:rPr lang="de-DE" dirty="0"/>
              <a:t>Titelmasterformat durch Klicken bearbeiten</a:t>
            </a:r>
            <a:endParaRPr lang="en-GB" dirty="0"/>
          </a:p>
        </p:txBody>
      </p:sp>
      <p:sp>
        <p:nvSpPr>
          <p:cNvPr id="13" name="Text Placeholder 12"/>
          <p:cNvSpPr>
            <a:spLocks noGrp="1"/>
          </p:cNvSpPr>
          <p:nvPr>
            <p:ph type="body" sz="quarter" idx="13"/>
          </p:nvPr>
        </p:nvSpPr>
        <p:spPr>
          <a:xfrm>
            <a:off x="5639859" y="2565401"/>
            <a:ext cx="5064000" cy="3743325"/>
          </a:xfrm>
        </p:spPr>
        <p:txBody>
          <a:bodyPr/>
          <a:lstStyle>
            <a:lvl1pPr marL="0" indent="0">
              <a:buFontTx/>
              <a:buNone/>
              <a:defRPr sz="1200" i="0">
                <a:solidFill>
                  <a:schemeClr val="bg2">
                    <a:lumMod val="50000"/>
                  </a:schemeClr>
                </a:solidFill>
              </a:defRPr>
            </a:lvl1pPr>
          </a:lstStyle>
          <a:p>
            <a:pPr lvl="0"/>
            <a:r>
              <a:rPr lang="de-DE" dirty="0"/>
              <a:t>Textmasterformate durch Klicken bearbeiten</a:t>
            </a:r>
          </a:p>
          <a:p>
            <a:pPr lvl="1"/>
            <a:r>
              <a:rPr lang="de-DE" dirty="0"/>
              <a:t>Zweite Ebene</a:t>
            </a:r>
          </a:p>
        </p:txBody>
      </p:sp>
      <p:sp>
        <p:nvSpPr>
          <p:cNvPr id="5" name="Picture Placeholder 4"/>
          <p:cNvSpPr>
            <a:spLocks noGrp="1"/>
          </p:cNvSpPr>
          <p:nvPr>
            <p:ph type="pic" sz="quarter" idx="14"/>
          </p:nvPr>
        </p:nvSpPr>
        <p:spPr>
          <a:xfrm>
            <a:off x="0" y="989014"/>
            <a:ext cx="5640917" cy="5868987"/>
          </a:xfrm>
        </p:spPr>
        <p:txBody>
          <a:bodyPr anchor="ctr"/>
          <a:lstStyle>
            <a:lvl1pPr algn="r">
              <a:defRPr sz="1400" baseline="0">
                <a:solidFill>
                  <a:schemeClr val="bg2">
                    <a:lumMod val="50000"/>
                  </a:schemeClr>
                </a:solidFill>
              </a:defRPr>
            </a:lvl1pPr>
          </a:lstStyle>
          <a:p>
            <a:pPr lvl="0"/>
            <a:r>
              <a:rPr lang="de-DE" noProof="0" dirty="0"/>
              <a:t>Bild durch Klicken auf Symbol hinzufügen</a:t>
            </a:r>
            <a:endParaRPr lang="en-GB" noProof="0" dirty="0"/>
          </a:p>
        </p:txBody>
      </p:sp>
      <p:sp>
        <p:nvSpPr>
          <p:cNvPr id="10" name="Rectangle 6"/>
          <p:cNvSpPr>
            <a:spLocks noGrp="1" noChangeArrowheads="1"/>
          </p:cNvSpPr>
          <p:nvPr>
            <p:ph type="sldNum" sz="quarter" idx="15"/>
          </p:nvPr>
        </p:nvSpPr>
        <p:spPr>
          <a:xfrm>
            <a:off x="11567584" y="5995988"/>
            <a:ext cx="649816" cy="241300"/>
          </a:xfrm>
          <a:prstGeom prst="rect">
            <a:avLst/>
          </a:prstGeom>
          <a:solidFill>
            <a:srgbClr val="F47B22"/>
          </a:solidFill>
        </p:spPr>
        <p:txBody>
          <a:bodyPr/>
          <a:lstStyle>
            <a:lvl1pPr algn="ctr">
              <a:defRPr sz="1000">
                <a:solidFill>
                  <a:schemeClr val="bg1"/>
                </a:solidFill>
                <a:latin typeface="+mj-lt"/>
                <a:cs typeface="+mn-cs"/>
              </a:defRPr>
            </a:lvl1pPr>
          </a:lstStyle>
          <a:p>
            <a:pPr>
              <a:defRPr/>
            </a:pPr>
            <a:fld id="{D647723D-A6E3-40FE-B4A0-DB591A8C9675}" type="slidenum">
              <a:rPr lang="en-GB"/>
              <a:pPr>
                <a:defRPr/>
              </a:pPr>
              <a:t>‹#›</a:t>
            </a:fld>
            <a:endParaRPr lang="en-GB"/>
          </a:p>
        </p:txBody>
      </p:sp>
    </p:spTree>
    <p:extLst>
      <p:ext uri="{BB962C8B-B14F-4D97-AF65-F5344CB8AC3E}">
        <p14:creationId xmlns:p14="http://schemas.microsoft.com/office/powerpoint/2010/main" val="1683731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30">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30"/>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hyperlink" Target="http://www.opera-italy.eu/"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4.png"/><Relationship Id="rId18" Type="http://schemas.openxmlformats.org/officeDocument/2006/relationships/image" Target="../media/image26.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21.png"/><Relationship Id="rId12" Type="http://schemas.openxmlformats.org/officeDocument/2006/relationships/image" Target="../media/image23.png"/><Relationship Id="rId17" Type="http://schemas.openxmlformats.org/officeDocument/2006/relationships/hyperlink" Target="https://www.youtube.com/user/eutube" TargetMode="External"/><Relationship Id="rId2" Type="http://schemas.openxmlformats.org/officeDocument/2006/relationships/notesSlide" Target="../notesSlides/notesSlide14.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5.png"/><Relationship Id="rId10" Type="http://schemas.openxmlformats.org/officeDocument/2006/relationships/image" Target="../media/image22.png"/><Relationship Id="rId19" Type="http://schemas.openxmlformats.org/officeDocument/2006/relationships/image" Target="../media/image27.png"/><Relationship Id="rId4" Type="http://schemas.openxmlformats.org/officeDocument/2006/relationships/image" Target="../media/image20.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6.2 Official controls and management of environmental risk of GMPs</a:t>
            </a: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1CFD8A49-B56D-4430-A04C-332D95E3B7EE}" type="slidenum">
              <a:rPr lang="en-GB"/>
              <a:pPr>
                <a:defRPr/>
              </a:pPr>
              <a:t>10</a:t>
            </a:fld>
            <a:endParaRPr lang="en-GB"/>
          </a:p>
        </p:txBody>
      </p:sp>
      <p:sp>
        <p:nvSpPr>
          <p:cNvPr id="43009" name="Title 5"/>
          <p:cNvSpPr>
            <a:spLocks noGrp="1"/>
          </p:cNvSpPr>
          <p:nvPr>
            <p:ph type="title"/>
          </p:nvPr>
        </p:nvSpPr>
        <p:spPr/>
        <p:txBody>
          <a:bodyPr/>
          <a:lstStyle/>
          <a:p>
            <a:r>
              <a:rPr lang="en-US"/>
              <a:t>Official Controls</a:t>
            </a:r>
            <a:endParaRPr lang="en-GB"/>
          </a:p>
        </p:txBody>
      </p:sp>
      <p:sp>
        <p:nvSpPr>
          <p:cNvPr id="43010" name="Text Placeholder 6"/>
          <p:cNvSpPr>
            <a:spLocks noGrp="1"/>
          </p:cNvSpPr>
          <p:nvPr>
            <p:ph type="body" idx="4294967295"/>
          </p:nvPr>
        </p:nvSpPr>
        <p:spPr>
          <a:xfrm>
            <a:off x="838200" y="1695236"/>
            <a:ext cx="9939391" cy="3807593"/>
          </a:xfrm>
        </p:spPr>
        <p:txBody>
          <a:bodyPr/>
          <a:lstStyle/>
          <a:p>
            <a:pPr>
              <a:defRPr/>
            </a:pPr>
            <a:r>
              <a:rPr lang="en-GB" dirty="0"/>
              <a:t>EU official control rules are a key element of the governance of the </a:t>
            </a:r>
            <a:r>
              <a:rPr lang="en-GB" dirty="0" err="1"/>
              <a:t>agri</a:t>
            </a:r>
            <a:r>
              <a:rPr lang="en-GB" dirty="0"/>
              <a:t>-food chain in Europe, which are recognised world-wide as an example of best practice. Those rules provide national enforcers and the Commission with the necessary powers to ensure effective enforcement of regulatory requirements, and with mechanisms that allow the full cooperation of all parties involved in ensuring the correct application of the law across national borders.</a:t>
            </a:r>
          </a:p>
          <a:p>
            <a:pPr>
              <a:defRPr/>
            </a:pPr>
            <a:r>
              <a:rPr lang="en-GB" dirty="0"/>
              <a:t>The Official Controls Regulation also provides the Commission with audit and control powers in the EU countries and Third Countries, and with the power to take action at EU level.</a:t>
            </a:r>
          </a:p>
          <a:p>
            <a:endParaRPr lang="en-GB" sz="1600" dirty="0">
              <a:solidFill>
                <a:srgbClr val="404040"/>
              </a:solidFill>
            </a:endParaRPr>
          </a:p>
        </p:txBody>
      </p:sp>
    </p:spTree>
    <p:extLst>
      <p:ext uri="{BB962C8B-B14F-4D97-AF65-F5344CB8AC3E}">
        <p14:creationId xmlns:p14="http://schemas.microsoft.com/office/powerpoint/2010/main" val="1741941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4213071-6315-4DCB-AB5F-CF95B903F203}" type="slidenum">
              <a:rPr lang="en-GB"/>
              <a:pPr>
                <a:defRPr/>
              </a:pPr>
              <a:t>11</a:t>
            </a:fld>
            <a:endParaRPr lang="en-GB"/>
          </a:p>
        </p:txBody>
      </p:sp>
      <p:sp>
        <p:nvSpPr>
          <p:cNvPr id="27649" name="Title 1"/>
          <p:cNvSpPr>
            <a:spLocks noGrp="1"/>
          </p:cNvSpPr>
          <p:nvPr>
            <p:ph type="title"/>
          </p:nvPr>
        </p:nvSpPr>
        <p:spPr/>
        <p:txBody>
          <a:bodyPr/>
          <a:lstStyle/>
          <a:p>
            <a:r>
              <a:rPr lang="en-US"/>
              <a:t>Legal Framework</a:t>
            </a:r>
            <a:endParaRPr lang="en-GB"/>
          </a:p>
        </p:txBody>
      </p:sp>
      <p:sp>
        <p:nvSpPr>
          <p:cNvPr id="2" name="Rectangle 1"/>
          <p:cNvSpPr/>
          <p:nvPr/>
        </p:nvSpPr>
        <p:spPr>
          <a:xfrm>
            <a:off x="641445" y="1720840"/>
            <a:ext cx="10549719" cy="3785652"/>
          </a:xfrm>
          <a:prstGeom prst="rect">
            <a:avLst/>
          </a:prstGeom>
        </p:spPr>
        <p:txBody>
          <a:bodyPr wrap="square">
            <a:spAutoFit/>
          </a:bodyPr>
          <a:lstStyle/>
          <a:p>
            <a:r>
              <a:rPr lang="en-US" sz="2400" dirty="0">
                <a:solidFill>
                  <a:srgbClr val="404040"/>
                </a:solidFill>
              </a:rPr>
              <a:t>Official Controls carried out at ALL stages of production, processing, distributions and use. Register of operators. </a:t>
            </a:r>
          </a:p>
          <a:p>
            <a:endParaRPr lang="en-US" sz="2400" dirty="0">
              <a:solidFill>
                <a:srgbClr val="404040"/>
              </a:solidFill>
            </a:endParaRPr>
          </a:p>
          <a:p>
            <a:r>
              <a:rPr lang="en-US" sz="2400" dirty="0">
                <a:solidFill>
                  <a:srgbClr val="404040"/>
                </a:solidFill>
              </a:rPr>
              <a:t>This regulations clarifies that Competent Authorities have the power to carry out official controls on all operators at all stages of production, processing, distribution and use of animals, goods, substances, material, or objects that are governed by </a:t>
            </a:r>
            <a:r>
              <a:rPr lang="en-US" sz="2400" dirty="0" err="1">
                <a:solidFill>
                  <a:srgbClr val="404040"/>
                </a:solidFill>
              </a:rPr>
              <a:t>agri</a:t>
            </a:r>
            <a:r>
              <a:rPr lang="en-US" sz="2400" dirty="0">
                <a:solidFill>
                  <a:srgbClr val="404040"/>
                </a:solidFill>
              </a:rPr>
              <a:t> food chain rules. </a:t>
            </a:r>
          </a:p>
          <a:p>
            <a:endParaRPr lang="en-US" sz="2400" dirty="0">
              <a:solidFill>
                <a:srgbClr val="404040"/>
              </a:solidFill>
            </a:endParaRPr>
          </a:p>
          <a:p>
            <a:r>
              <a:rPr lang="en-US" sz="2400" dirty="0">
                <a:solidFill>
                  <a:srgbClr val="404040"/>
                </a:solidFill>
              </a:rPr>
              <a:t>The regulation requires Competent Authority to set up and keep an up to date register of operators subject to official controls</a:t>
            </a:r>
            <a:endParaRPr lang="en-GB" sz="2400" dirty="0"/>
          </a:p>
        </p:txBody>
      </p:sp>
    </p:spTree>
    <p:extLst>
      <p:ext uri="{BB962C8B-B14F-4D97-AF65-F5344CB8AC3E}">
        <p14:creationId xmlns:p14="http://schemas.microsoft.com/office/powerpoint/2010/main" val="3926394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1CFD8A49-B56D-4430-A04C-332D95E3B7EE}" type="slidenum">
              <a:rPr lang="en-GB"/>
              <a:pPr>
                <a:defRPr/>
              </a:pPr>
              <a:t>12</a:t>
            </a:fld>
            <a:endParaRPr lang="en-GB"/>
          </a:p>
        </p:txBody>
      </p:sp>
      <p:sp>
        <p:nvSpPr>
          <p:cNvPr id="43009" name="Title 5"/>
          <p:cNvSpPr>
            <a:spLocks noGrp="1"/>
          </p:cNvSpPr>
          <p:nvPr>
            <p:ph type="title"/>
          </p:nvPr>
        </p:nvSpPr>
        <p:spPr/>
        <p:txBody>
          <a:bodyPr/>
          <a:lstStyle/>
          <a:p>
            <a:r>
              <a:rPr lang="en-US"/>
              <a:t>Official Controls</a:t>
            </a:r>
            <a:endParaRPr lang="en-GB"/>
          </a:p>
        </p:txBody>
      </p:sp>
      <p:sp>
        <p:nvSpPr>
          <p:cNvPr id="43010" name="Text Placeholder 6"/>
          <p:cNvSpPr>
            <a:spLocks noGrp="1"/>
          </p:cNvSpPr>
          <p:nvPr>
            <p:ph type="body" idx="4294967295"/>
          </p:nvPr>
        </p:nvSpPr>
        <p:spPr>
          <a:xfrm>
            <a:off x="838200" y="1660312"/>
            <a:ext cx="9939391" cy="3287713"/>
          </a:xfrm>
        </p:spPr>
        <p:txBody>
          <a:bodyPr/>
          <a:lstStyle/>
          <a:p>
            <a:r>
              <a:rPr lang="en-GB" dirty="0">
                <a:solidFill>
                  <a:srgbClr val="404040"/>
                </a:solidFill>
              </a:rPr>
              <a:t>Official controls are those activities carried out by the competent authorities or delegated bodies in Member States (MS) to verify business compliance with the requirements set out in </a:t>
            </a:r>
            <a:r>
              <a:rPr lang="en-GB" dirty="0" err="1">
                <a:solidFill>
                  <a:srgbClr val="404040"/>
                </a:solidFill>
              </a:rPr>
              <a:t>agri</a:t>
            </a:r>
            <a:r>
              <a:rPr lang="en-GB" dirty="0">
                <a:solidFill>
                  <a:srgbClr val="404040"/>
                </a:solidFill>
              </a:rPr>
              <a:t>-food chain legislation.</a:t>
            </a:r>
          </a:p>
          <a:p>
            <a:r>
              <a:rPr lang="en-GB" dirty="0">
                <a:solidFill>
                  <a:srgbClr val="404040"/>
                </a:solidFill>
              </a:rPr>
              <a:t> Each MS shall appoint the competent authorities responsible for the purposes of European legislation in the field of food safety and for performance of official controls. </a:t>
            </a:r>
            <a:endParaRPr lang="en-US" dirty="0">
              <a:solidFill>
                <a:srgbClr val="404040"/>
              </a:solidFill>
            </a:endParaRPr>
          </a:p>
          <a:p>
            <a:r>
              <a:rPr lang="en-GB" dirty="0">
                <a:solidFill>
                  <a:srgbClr val="404040"/>
                </a:solidFill>
              </a:rPr>
              <a:t>Member States shall ensure that official controls are carried out regularly, on a risk basis and with appropriate frequency to achieve the objectives set out in the European legislation. </a:t>
            </a:r>
            <a:endParaRPr lang="en-US" dirty="0">
              <a:solidFill>
                <a:srgbClr val="404040"/>
              </a:solidFill>
            </a:endParaRPr>
          </a:p>
          <a:p>
            <a:endParaRPr lang="en-GB" sz="1600" dirty="0">
              <a:solidFill>
                <a:srgbClr val="404040"/>
              </a:solidFill>
            </a:endParaRPr>
          </a:p>
        </p:txBody>
      </p:sp>
    </p:spTree>
    <p:extLst>
      <p:ext uri="{BB962C8B-B14F-4D97-AF65-F5344CB8AC3E}">
        <p14:creationId xmlns:p14="http://schemas.microsoft.com/office/powerpoint/2010/main" val="1459233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FBCCC5B-D61D-40E2-8F82-67903703D71F}" type="slidenum">
              <a:rPr lang="en-GB"/>
              <a:pPr>
                <a:defRPr/>
              </a:pPr>
              <a:t>13</a:t>
            </a:fld>
            <a:endParaRPr lang="en-GB"/>
          </a:p>
        </p:txBody>
      </p:sp>
      <p:sp>
        <p:nvSpPr>
          <p:cNvPr id="45057" name="Title 1"/>
          <p:cNvSpPr>
            <a:spLocks noGrp="1"/>
          </p:cNvSpPr>
          <p:nvPr>
            <p:ph type="title"/>
          </p:nvPr>
        </p:nvSpPr>
        <p:spPr/>
        <p:txBody>
          <a:bodyPr/>
          <a:lstStyle/>
          <a:p>
            <a:r>
              <a:rPr lang="en-US"/>
              <a:t>Official Controls </a:t>
            </a:r>
            <a:endParaRPr lang="en-GB"/>
          </a:p>
        </p:txBody>
      </p:sp>
      <p:sp>
        <p:nvSpPr>
          <p:cNvPr id="3" name="Text Placeholder 2"/>
          <p:cNvSpPr>
            <a:spLocks noGrp="1"/>
          </p:cNvSpPr>
          <p:nvPr>
            <p:ph type="body" idx="4294967295"/>
          </p:nvPr>
        </p:nvSpPr>
        <p:spPr>
          <a:xfrm>
            <a:off x="838199" y="2078208"/>
            <a:ext cx="10740775" cy="3240087"/>
          </a:xfrm>
        </p:spPr>
        <p:txBody>
          <a:bodyPr/>
          <a:lstStyle/>
          <a:p>
            <a:pPr algn="just">
              <a:defRPr/>
            </a:pPr>
            <a:r>
              <a:rPr lang="en-GB" dirty="0"/>
              <a:t>EU official control rules are a key element of the governance of the </a:t>
            </a:r>
            <a:r>
              <a:rPr lang="en-GB" dirty="0" err="1"/>
              <a:t>agri</a:t>
            </a:r>
            <a:r>
              <a:rPr lang="en-GB" dirty="0"/>
              <a:t>-food chain in Europe, which are recognised world-wide as an example of best practice. Those rules provide national enforcers and the Commission with the necessary powers to ensure effective enforcement of regulatory requirements, and with mechanisms that allow the full cooperation of all parties involved in ensuring the correct application of the law across national borders.</a:t>
            </a:r>
          </a:p>
          <a:p>
            <a:pPr algn="just">
              <a:defRPr/>
            </a:pPr>
            <a:r>
              <a:rPr lang="en-GB" dirty="0"/>
              <a:t>The Official Controls Regulation also provides the Commission with audit and control powers in the EU countries and Third Countries, and with the power to take action at EU level.</a:t>
            </a:r>
          </a:p>
          <a:p>
            <a:pPr algn="just">
              <a:defRPr/>
            </a:pPr>
            <a:endParaRPr lang="en-GB"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3890F55-077F-45AE-99A2-E9254C4DB5AB}" type="slidenum">
              <a:rPr lang="en-GB"/>
              <a:pPr>
                <a:defRPr/>
              </a:pPr>
              <a:t>14</a:t>
            </a:fld>
            <a:endParaRPr lang="en-GB"/>
          </a:p>
        </p:txBody>
      </p:sp>
      <p:sp>
        <p:nvSpPr>
          <p:cNvPr id="46081" name="Title 1"/>
          <p:cNvSpPr>
            <a:spLocks noGrp="1"/>
          </p:cNvSpPr>
          <p:nvPr>
            <p:ph type="title"/>
          </p:nvPr>
        </p:nvSpPr>
        <p:spPr/>
        <p:txBody>
          <a:bodyPr/>
          <a:lstStyle/>
          <a:p>
            <a:r>
              <a:rPr lang="en-US"/>
              <a:t>Official Controls </a:t>
            </a:r>
            <a:endParaRPr lang="en-GB"/>
          </a:p>
        </p:txBody>
      </p:sp>
      <p:sp>
        <p:nvSpPr>
          <p:cNvPr id="46082" name="Text Placeholder 2"/>
          <p:cNvSpPr>
            <a:spLocks noGrp="1"/>
          </p:cNvSpPr>
          <p:nvPr>
            <p:ph type="body" idx="4294967295"/>
          </p:nvPr>
        </p:nvSpPr>
        <p:spPr>
          <a:xfrm>
            <a:off x="838199" y="1918128"/>
            <a:ext cx="10175697" cy="3311525"/>
          </a:xfrm>
        </p:spPr>
        <p:txBody>
          <a:bodyPr/>
          <a:lstStyle/>
          <a:p>
            <a:pPr algn="just"/>
            <a:r>
              <a:rPr lang="en-GB" dirty="0">
                <a:solidFill>
                  <a:srgbClr val="404040"/>
                </a:solidFill>
              </a:rPr>
              <a:t>Official controls are those activities carried out by the competent authorities or delegated bodies in Member States (MS) to verify business compliance with the requirements set out in agri-food chain legislation.</a:t>
            </a:r>
          </a:p>
          <a:p>
            <a:pPr algn="just"/>
            <a:r>
              <a:rPr lang="en-GB" dirty="0">
                <a:solidFill>
                  <a:srgbClr val="404040"/>
                </a:solidFill>
              </a:rPr>
              <a:t> Each MS shall appoint the competent authorities responsible for the purposes of European legislation in the field of food safety and for performance of official controls. </a:t>
            </a:r>
            <a:endParaRPr lang="en-US" dirty="0">
              <a:solidFill>
                <a:srgbClr val="404040"/>
              </a:solidFill>
            </a:endParaRPr>
          </a:p>
          <a:p>
            <a:pPr algn="just"/>
            <a:r>
              <a:rPr lang="en-GB" dirty="0">
                <a:solidFill>
                  <a:srgbClr val="404040"/>
                </a:solidFill>
              </a:rPr>
              <a:t>Member States shall ensure that official controls are carried out regularly, on a risk basis and with appropriate frequency to achieve the objectives set out in the European legislation. </a:t>
            </a:r>
            <a:endParaRPr lang="en-US" dirty="0">
              <a:solidFill>
                <a:srgbClr val="404040"/>
              </a:solidFill>
            </a:endParaRPr>
          </a:p>
          <a:p>
            <a:pPr algn="just"/>
            <a:endParaRPr lang="en-GB" sz="1800" dirty="0">
              <a:solidFill>
                <a:srgbClr val="40404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A302ADE-6EC5-4D23-9D71-A4E14A44E4E8}" type="slidenum">
              <a:rPr lang="en-GB"/>
              <a:pPr>
                <a:defRPr/>
              </a:pPr>
              <a:t>15</a:t>
            </a:fld>
            <a:endParaRPr lang="en-GB"/>
          </a:p>
        </p:txBody>
      </p:sp>
      <p:sp>
        <p:nvSpPr>
          <p:cNvPr id="53249" name="Title 1"/>
          <p:cNvSpPr>
            <a:spLocks noGrp="1"/>
          </p:cNvSpPr>
          <p:nvPr>
            <p:ph type="title"/>
          </p:nvPr>
        </p:nvSpPr>
        <p:spPr/>
        <p:txBody>
          <a:bodyPr/>
          <a:lstStyle/>
          <a:p>
            <a:r>
              <a:rPr lang="en-US" dirty="0"/>
              <a:t>Conclusion</a:t>
            </a:r>
            <a:endParaRPr lang="en-GB" dirty="0"/>
          </a:p>
        </p:txBody>
      </p:sp>
      <p:sp>
        <p:nvSpPr>
          <p:cNvPr id="3" name="Text Placeholder 2"/>
          <p:cNvSpPr>
            <a:spLocks noGrp="1"/>
          </p:cNvSpPr>
          <p:nvPr>
            <p:ph type="body" idx="4294967295"/>
          </p:nvPr>
        </p:nvSpPr>
        <p:spPr>
          <a:xfrm>
            <a:off x="812942" y="1918860"/>
            <a:ext cx="10566115" cy="1368425"/>
          </a:xfrm>
        </p:spPr>
        <p:txBody>
          <a:bodyPr/>
          <a:lstStyle/>
          <a:p>
            <a:r>
              <a:rPr lang="en-US" dirty="0">
                <a:solidFill>
                  <a:srgbClr val="404040"/>
                </a:solidFill>
              </a:rPr>
              <a:t>Integrated approach </a:t>
            </a:r>
          </a:p>
          <a:p>
            <a:r>
              <a:rPr lang="en-US" dirty="0">
                <a:solidFill>
                  <a:srgbClr val="404040"/>
                </a:solidFill>
              </a:rPr>
              <a:t>CA are required to perform official controls on all business operators active in the </a:t>
            </a:r>
            <a:r>
              <a:rPr lang="en-US" dirty="0" err="1">
                <a:solidFill>
                  <a:srgbClr val="404040"/>
                </a:solidFill>
              </a:rPr>
              <a:t>agri</a:t>
            </a:r>
            <a:r>
              <a:rPr lang="en-US" dirty="0">
                <a:solidFill>
                  <a:srgbClr val="404040"/>
                </a:solidFill>
              </a:rPr>
              <a:t> food chain </a:t>
            </a:r>
          </a:p>
          <a:p>
            <a:r>
              <a:rPr lang="en-US" dirty="0">
                <a:solidFill>
                  <a:srgbClr val="404040"/>
                </a:solidFill>
              </a:rPr>
              <a:t>Ensure a risk based prioritization of controls and an efficient use of resource and the safety of the </a:t>
            </a:r>
            <a:r>
              <a:rPr lang="en-US" dirty="0" err="1">
                <a:solidFill>
                  <a:srgbClr val="404040"/>
                </a:solidFill>
              </a:rPr>
              <a:t>agri</a:t>
            </a:r>
            <a:r>
              <a:rPr lang="en-US" dirty="0">
                <a:solidFill>
                  <a:srgbClr val="404040"/>
                </a:solidFill>
              </a:rPr>
              <a:t> food chain </a:t>
            </a:r>
          </a:p>
          <a:p>
            <a:r>
              <a:rPr lang="en-US" dirty="0">
                <a:solidFill>
                  <a:srgbClr val="404040"/>
                </a:solidFill>
              </a:rPr>
              <a:t>The integration of the EU system of official controls still suffers inconsistencies and legal gaps, as regards to controlled carried out for plant health, </a:t>
            </a:r>
            <a:r>
              <a:rPr lang="en-US" dirty="0" err="1">
                <a:solidFill>
                  <a:srgbClr val="404040"/>
                </a:solidFill>
              </a:rPr>
              <a:t>PRM</a:t>
            </a:r>
            <a:r>
              <a:rPr lang="en-US" dirty="0">
                <a:solidFill>
                  <a:srgbClr val="404040"/>
                </a:solidFill>
              </a:rPr>
              <a:t> (Plant Reproductive Material)</a:t>
            </a:r>
          </a:p>
          <a:p>
            <a:r>
              <a:rPr lang="en-US" dirty="0">
                <a:solidFill>
                  <a:srgbClr val="404040"/>
                </a:solidFill>
              </a:rPr>
              <a:t> and </a:t>
            </a:r>
            <a:r>
              <a:rPr lang="en-US" dirty="0" err="1">
                <a:solidFill>
                  <a:srgbClr val="404040"/>
                </a:solidFill>
              </a:rPr>
              <a:t>ABP</a:t>
            </a:r>
            <a:r>
              <a:rPr lang="en-US" dirty="0">
                <a:solidFill>
                  <a:srgbClr val="404040"/>
                </a:solidFill>
              </a:rPr>
              <a:t> (Animal By Product) </a:t>
            </a:r>
            <a:endParaRPr lang="en-GB" dirty="0">
              <a:solidFill>
                <a:srgbClr val="40404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8C37CB6-F2FC-45FC-A700-3FD9419E4324}" type="slidenum">
              <a:rPr lang="en-GB"/>
              <a:pPr>
                <a:defRPr/>
              </a:pPr>
              <a:t>16</a:t>
            </a:fld>
            <a:endParaRPr lang="en-GB"/>
          </a:p>
        </p:txBody>
      </p:sp>
      <p:sp>
        <p:nvSpPr>
          <p:cNvPr id="55297" name="Title 1"/>
          <p:cNvSpPr>
            <a:spLocks noGrp="1"/>
          </p:cNvSpPr>
          <p:nvPr>
            <p:ph type="title"/>
          </p:nvPr>
        </p:nvSpPr>
        <p:spPr/>
        <p:txBody>
          <a:bodyPr/>
          <a:lstStyle/>
          <a:p>
            <a:r>
              <a:rPr lang="en-US"/>
              <a:t>Conclusion </a:t>
            </a:r>
            <a:endParaRPr lang="en-GB"/>
          </a:p>
        </p:txBody>
      </p:sp>
      <p:sp>
        <p:nvSpPr>
          <p:cNvPr id="3" name="Text Placeholder 2"/>
          <p:cNvSpPr>
            <a:spLocks noGrp="1"/>
          </p:cNvSpPr>
          <p:nvPr>
            <p:ph type="body" idx="4294967295"/>
          </p:nvPr>
        </p:nvSpPr>
        <p:spPr>
          <a:xfrm>
            <a:off x="838200" y="1939587"/>
            <a:ext cx="10021584" cy="2735262"/>
          </a:xfrm>
        </p:spPr>
        <p:txBody>
          <a:bodyPr/>
          <a:lstStyle/>
          <a:p>
            <a:pPr algn="l"/>
            <a:r>
              <a:rPr lang="en-GB" dirty="0">
                <a:solidFill>
                  <a:srgbClr val="404040"/>
                </a:solidFill>
              </a:rPr>
              <a:t>Regulation provides a toolbox</a:t>
            </a:r>
          </a:p>
          <a:p>
            <a:pPr algn="l"/>
            <a:r>
              <a:rPr lang="en-GB" dirty="0">
                <a:solidFill>
                  <a:srgbClr val="404040"/>
                </a:solidFill>
              </a:rPr>
              <a:t>The shift of the modern food safety conception from “reactive”</a:t>
            </a:r>
          </a:p>
          <a:p>
            <a:pPr algn="l"/>
            <a:r>
              <a:rPr lang="en-GB" dirty="0">
                <a:solidFill>
                  <a:srgbClr val="404040"/>
                </a:solidFill>
              </a:rPr>
              <a:t>to “preventive” has led governments world-wide moving towards risk-based approaches to food control and requiring all</a:t>
            </a:r>
          </a:p>
          <a:p>
            <a:pPr algn="l"/>
            <a:r>
              <a:rPr lang="en-GB" dirty="0">
                <a:solidFill>
                  <a:srgbClr val="404040"/>
                </a:solidFill>
              </a:rPr>
              <a:t>operators in the food supply chain to share responsibility for food safety.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17</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3"/>
          <p:cNvSpPr>
            <a:spLocks noGrp="1"/>
          </p:cNvSpPr>
          <p:nvPr>
            <p:ph type="sldNum" sz="quarter" idx="12"/>
          </p:nvPr>
        </p:nvSpPr>
        <p:spPr bwMode="auto">
          <a:ln>
            <a:miter lim="800000"/>
            <a:headEnd/>
            <a:tailEnd/>
          </a:ln>
        </p:spPr>
        <p:txBody>
          <a:bodyPr/>
          <a:lstStyle/>
          <a:p>
            <a:fld id="{195CCDE1-8794-4DEC-A549-757739EF2AC6}" type="slidenum">
              <a:rPr lang="en-GB" altLang="fr-FR" smtClean="0">
                <a:cs typeface="Arial" charset="0"/>
              </a:rPr>
              <a:pPr/>
              <a:t>2</a:t>
            </a:fld>
            <a:endParaRPr lang="en-GB" altLang="fr-FR">
              <a:cs typeface="Arial" charset="0"/>
            </a:endParaRPr>
          </a:p>
        </p:txBody>
      </p:sp>
      <p:sp>
        <p:nvSpPr>
          <p:cNvPr id="23553" name="Title 1"/>
          <p:cNvSpPr>
            <a:spLocks noGrp="1"/>
          </p:cNvSpPr>
          <p:nvPr>
            <p:ph type="title"/>
          </p:nvPr>
        </p:nvSpPr>
        <p:spPr/>
        <p:txBody>
          <a:bodyPr/>
          <a:lstStyle/>
          <a:p>
            <a:r>
              <a:rPr lang="en-US"/>
              <a:t>Objectives and Outcomes</a:t>
            </a:r>
            <a:endParaRPr lang="en-GB"/>
          </a:p>
        </p:txBody>
      </p:sp>
      <p:sp>
        <p:nvSpPr>
          <p:cNvPr id="23554" name="Text Placeholder 2"/>
          <p:cNvSpPr>
            <a:spLocks noGrp="1"/>
          </p:cNvSpPr>
          <p:nvPr>
            <p:ph type="body" idx="4294967295"/>
          </p:nvPr>
        </p:nvSpPr>
        <p:spPr>
          <a:xfrm>
            <a:off x="838200" y="2359436"/>
            <a:ext cx="7772400" cy="3240087"/>
          </a:xfrm>
        </p:spPr>
        <p:txBody>
          <a:bodyPr/>
          <a:lstStyle/>
          <a:p>
            <a:pPr marL="457200" indent="-457200" algn="l">
              <a:buFont typeface="Wingdings" pitchFamily="2" charset="2"/>
              <a:buChar char="q"/>
            </a:pPr>
            <a:r>
              <a:rPr lang="en-US" sz="2000" dirty="0">
                <a:solidFill>
                  <a:srgbClr val="404040"/>
                </a:solidFill>
              </a:rPr>
              <a:t>Knowing the context of the legal framework </a:t>
            </a:r>
          </a:p>
          <a:p>
            <a:pPr marL="457200" indent="-457200" algn="l">
              <a:buFont typeface="Wingdings" pitchFamily="2" charset="2"/>
              <a:buChar char="q"/>
            </a:pPr>
            <a:r>
              <a:rPr lang="en-US" sz="2000" dirty="0">
                <a:solidFill>
                  <a:srgbClr val="404040"/>
                </a:solidFill>
              </a:rPr>
              <a:t>Clarifying the term ‘official controls’</a:t>
            </a:r>
          </a:p>
          <a:p>
            <a:pPr marL="457200" indent="-457200" algn="l">
              <a:buFont typeface="Wingdings" pitchFamily="2" charset="2"/>
              <a:buChar char="q"/>
            </a:pPr>
            <a:r>
              <a:rPr lang="en-US" sz="2000" dirty="0">
                <a:solidFill>
                  <a:srgbClr val="404040"/>
                </a:solidFill>
              </a:rPr>
              <a:t>Basic knowledge of the key points of the legislation </a:t>
            </a:r>
          </a:p>
          <a:p>
            <a:pPr marL="457200" indent="-457200" algn="l">
              <a:buFont typeface="Wingdings" pitchFamily="2" charset="2"/>
              <a:buChar char="q"/>
            </a:pPr>
            <a:r>
              <a:rPr lang="en-US" sz="2000" dirty="0">
                <a:solidFill>
                  <a:srgbClr val="404040"/>
                </a:solidFill>
              </a:rPr>
              <a:t>Understanding how official controls are applied in management of environmental risks</a:t>
            </a:r>
            <a:endParaRPr lang="en-GB" sz="2000" dirty="0">
              <a:solidFill>
                <a:srgbClr val="40404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9749B58-E4F5-4F68-A6B5-131ECAC464B3}" type="slidenum">
              <a:rPr lang="en-GB"/>
              <a:pPr>
                <a:defRPr/>
              </a:pPr>
              <a:t>3</a:t>
            </a:fld>
            <a:endParaRPr lang="en-GB"/>
          </a:p>
        </p:txBody>
      </p:sp>
      <p:sp>
        <p:nvSpPr>
          <p:cNvPr id="25601" name="Title 1"/>
          <p:cNvSpPr>
            <a:spLocks noGrp="1"/>
          </p:cNvSpPr>
          <p:nvPr>
            <p:ph type="title"/>
          </p:nvPr>
        </p:nvSpPr>
        <p:spPr/>
        <p:txBody>
          <a:bodyPr/>
          <a:lstStyle/>
          <a:p>
            <a:r>
              <a:rPr lang="en-US"/>
              <a:t>Legal Overview</a:t>
            </a:r>
            <a:endParaRPr lang="en-GB"/>
          </a:p>
        </p:txBody>
      </p:sp>
      <p:sp>
        <p:nvSpPr>
          <p:cNvPr id="3" name="Text Placeholder 2"/>
          <p:cNvSpPr>
            <a:spLocks noGrp="1"/>
          </p:cNvSpPr>
          <p:nvPr>
            <p:ph type="body" idx="4294967295"/>
          </p:nvPr>
        </p:nvSpPr>
        <p:spPr>
          <a:xfrm>
            <a:off x="838199" y="2492518"/>
            <a:ext cx="9548973" cy="3168650"/>
          </a:xfrm>
        </p:spPr>
        <p:txBody>
          <a:bodyPr/>
          <a:lstStyle/>
          <a:p>
            <a:pPr marL="0" indent="0" algn="l">
              <a:buNone/>
              <a:defRPr/>
            </a:pPr>
            <a:r>
              <a:rPr lang="en-GB" dirty="0"/>
              <a:t>Regulation (EU) 2017/625</a:t>
            </a:r>
          </a:p>
          <a:p>
            <a:pPr algn="just">
              <a:defRPr/>
            </a:pPr>
            <a:r>
              <a:rPr lang="en-US" dirty="0"/>
              <a:t>Integrates into a single comprehensive legislative framework the rules applicable to official controls (OCs) and other official activities performed to ensure the application along the food production chain, of food and feed law, rules on animal health. And welfare plant health and plant protection products. </a:t>
            </a:r>
            <a:endParaRPr lang="en-GB" dirty="0"/>
          </a:p>
          <a:p>
            <a:pPr algn="l">
              <a:defRPr/>
            </a:pPr>
            <a:endParaRPr lang="en-GB" sz="2000" dirty="0"/>
          </a:p>
          <a:p>
            <a:pPr algn="l">
              <a:defRPr/>
            </a:pPr>
            <a:endParaRPr lang="en-GB"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4213071-6315-4DCB-AB5F-CF95B903F203}" type="slidenum">
              <a:rPr lang="en-GB"/>
              <a:pPr>
                <a:defRPr/>
              </a:pPr>
              <a:t>4</a:t>
            </a:fld>
            <a:endParaRPr lang="en-GB"/>
          </a:p>
        </p:txBody>
      </p:sp>
      <p:sp>
        <p:nvSpPr>
          <p:cNvPr id="27649" name="Title 1"/>
          <p:cNvSpPr>
            <a:spLocks noGrp="1"/>
          </p:cNvSpPr>
          <p:nvPr>
            <p:ph type="title"/>
          </p:nvPr>
        </p:nvSpPr>
        <p:spPr/>
        <p:txBody>
          <a:bodyPr/>
          <a:lstStyle/>
          <a:p>
            <a:r>
              <a:rPr lang="en-US"/>
              <a:t>Legal Framework</a:t>
            </a:r>
            <a:endParaRPr lang="en-GB"/>
          </a:p>
        </p:txBody>
      </p:sp>
      <p:sp>
        <p:nvSpPr>
          <p:cNvPr id="27650" name="Text Placeholder 2"/>
          <p:cNvSpPr>
            <a:spLocks noGrp="1"/>
          </p:cNvSpPr>
          <p:nvPr>
            <p:ph type="body" idx="4294967295"/>
          </p:nvPr>
        </p:nvSpPr>
        <p:spPr>
          <a:xfrm>
            <a:off x="698641" y="2329826"/>
            <a:ext cx="9822095" cy="1368425"/>
          </a:xfrm>
        </p:spPr>
        <p:txBody>
          <a:bodyPr/>
          <a:lstStyle/>
          <a:p>
            <a:pPr algn="l"/>
            <a:endParaRPr lang="en-GB" sz="2000" dirty="0">
              <a:solidFill>
                <a:srgbClr val="404040"/>
              </a:solidFill>
            </a:endParaRPr>
          </a:p>
        </p:txBody>
      </p:sp>
      <p:pic>
        <p:nvPicPr>
          <p:cNvPr id="5" name="Picture 4"/>
          <p:cNvPicPr>
            <a:picLocks noChangeAspect="1"/>
          </p:cNvPicPr>
          <p:nvPr/>
        </p:nvPicPr>
        <p:blipFill>
          <a:blip r:embed="rId2"/>
          <a:stretch>
            <a:fillRect/>
          </a:stretch>
        </p:blipFill>
        <p:spPr>
          <a:xfrm>
            <a:off x="234512" y="1317339"/>
            <a:ext cx="11065834" cy="467864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Slide Number Placeholder 3"/>
          <p:cNvSpPr>
            <a:spLocks noGrp="1"/>
          </p:cNvSpPr>
          <p:nvPr>
            <p:ph type="sldNum" sz="quarter" idx="12"/>
          </p:nvPr>
        </p:nvSpPr>
        <p:spPr bwMode="auto">
          <a:ln>
            <a:miter lim="800000"/>
            <a:headEnd/>
            <a:tailEnd/>
          </a:ln>
        </p:spPr>
        <p:txBody>
          <a:bodyPr/>
          <a:lstStyle/>
          <a:p>
            <a:fld id="{0442818E-06B5-49DC-B06F-A5049B3E95F7}" type="slidenum">
              <a:rPr lang="en-GB" altLang="fr-FR" smtClean="0">
                <a:cs typeface="Arial" charset="0"/>
              </a:rPr>
              <a:pPr/>
              <a:t>5</a:t>
            </a:fld>
            <a:endParaRPr lang="en-GB" altLang="fr-FR">
              <a:cs typeface="Arial" charset="0"/>
            </a:endParaRPr>
          </a:p>
        </p:txBody>
      </p:sp>
      <p:sp>
        <p:nvSpPr>
          <p:cNvPr id="34817" name="Title 1"/>
          <p:cNvSpPr>
            <a:spLocks noGrp="1"/>
          </p:cNvSpPr>
          <p:nvPr>
            <p:ph type="title"/>
          </p:nvPr>
        </p:nvSpPr>
        <p:spPr>
          <a:xfrm>
            <a:off x="3111144" y="821907"/>
            <a:ext cx="8457372" cy="782357"/>
          </a:xfrm>
        </p:spPr>
        <p:txBody>
          <a:bodyPr/>
          <a:lstStyle/>
          <a:p>
            <a:r>
              <a:rPr lang="en-GB" dirty="0"/>
              <a:t>Regulation (EU) 2017/625</a:t>
            </a:r>
            <a:br>
              <a:rPr lang="en-GB" dirty="0"/>
            </a:br>
            <a:endParaRPr lang="en-GB" dirty="0"/>
          </a:p>
        </p:txBody>
      </p:sp>
      <p:sp>
        <p:nvSpPr>
          <p:cNvPr id="2" name="Rectangle 1"/>
          <p:cNvSpPr/>
          <p:nvPr/>
        </p:nvSpPr>
        <p:spPr>
          <a:xfrm>
            <a:off x="723331" y="2088107"/>
            <a:ext cx="10300840" cy="1815882"/>
          </a:xfrm>
          <a:prstGeom prst="rect">
            <a:avLst/>
          </a:prstGeom>
        </p:spPr>
        <p:txBody>
          <a:bodyPr wrap="square">
            <a:spAutoFit/>
          </a:bodyPr>
          <a:lstStyle/>
          <a:p>
            <a:pPr algn="just"/>
            <a:r>
              <a:rPr lang="en-US" sz="2800" dirty="0">
                <a:solidFill>
                  <a:srgbClr val="404040"/>
                </a:solidFill>
              </a:rPr>
              <a:t>Provisions to enhance transparency of official controls and increase Competent Authority accountability to consumers and operators by enabling them to obtain information, about the way </a:t>
            </a:r>
            <a:r>
              <a:rPr lang="en-US" sz="2800" dirty="0" err="1">
                <a:solidFill>
                  <a:srgbClr val="404040"/>
                </a:solidFill>
              </a:rPr>
              <a:t>agri</a:t>
            </a:r>
            <a:r>
              <a:rPr lang="en-US" sz="2800" dirty="0">
                <a:solidFill>
                  <a:srgbClr val="404040"/>
                </a:solidFill>
              </a:rPr>
              <a:t>-food chain rules are applied and enforced</a:t>
            </a:r>
            <a:r>
              <a:rPr lang="en-US" dirty="0">
                <a:solidFill>
                  <a:srgbClr val="404040"/>
                </a:solidFill>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F465B2B1-12F0-42FF-A9BC-81FB5110873A}" type="slidenum">
              <a:rPr lang="en-GB"/>
              <a:pPr>
                <a:defRPr/>
              </a:pPr>
              <a:t>6</a:t>
            </a:fld>
            <a:endParaRPr lang="en-GB"/>
          </a:p>
        </p:txBody>
      </p:sp>
      <p:sp>
        <p:nvSpPr>
          <p:cNvPr id="2" name="Title 1"/>
          <p:cNvSpPr>
            <a:spLocks noGrp="1"/>
          </p:cNvSpPr>
          <p:nvPr>
            <p:ph type="title"/>
          </p:nvPr>
        </p:nvSpPr>
        <p:spPr/>
        <p:txBody>
          <a:bodyPr/>
          <a:lstStyle/>
          <a:p>
            <a:pPr>
              <a:defRPr/>
            </a:pPr>
            <a:r>
              <a:rPr lang="en-US" sz="2800" dirty="0"/>
              <a:t>Obligation of CA</a:t>
            </a:r>
            <a:endParaRPr lang="en-GB" sz="2800" dirty="0"/>
          </a:p>
        </p:txBody>
      </p:sp>
      <p:sp>
        <p:nvSpPr>
          <p:cNvPr id="4" name="Text Placeholder 3"/>
          <p:cNvSpPr>
            <a:spLocks noGrp="1"/>
          </p:cNvSpPr>
          <p:nvPr>
            <p:ph type="body" sz="half" idx="4294967295"/>
          </p:nvPr>
        </p:nvSpPr>
        <p:spPr>
          <a:xfrm>
            <a:off x="712997" y="1579744"/>
            <a:ext cx="10773325" cy="4050493"/>
          </a:xfrm>
        </p:spPr>
        <p:txBody>
          <a:bodyPr/>
          <a:lstStyle/>
          <a:p>
            <a:r>
              <a:rPr lang="en-US" dirty="0">
                <a:solidFill>
                  <a:srgbClr val="404040"/>
                </a:solidFill>
              </a:rPr>
              <a:t>CA are required to publish once a year relevant info about organization and performance of official controls </a:t>
            </a:r>
          </a:p>
          <a:p>
            <a:endParaRPr lang="en-US" dirty="0">
              <a:solidFill>
                <a:srgbClr val="404040"/>
              </a:solidFill>
            </a:endParaRPr>
          </a:p>
          <a:p>
            <a:r>
              <a:rPr lang="en-US" dirty="0">
                <a:solidFill>
                  <a:srgbClr val="404040"/>
                </a:solidFill>
              </a:rPr>
              <a:t>CA must ensure a regular and timely publication of the outcome of official controls , these publications must specify the type and number of controls, cases of non compliance observed, and cases where enforcement measures were taken and penalties were imposed </a:t>
            </a:r>
          </a:p>
          <a:p>
            <a:endParaRPr lang="en-US" dirty="0">
              <a:solidFill>
                <a:srgbClr val="404040"/>
              </a:solidFill>
            </a:endParaRPr>
          </a:p>
          <a:p>
            <a:endParaRPr lang="en-GB" dirty="0">
              <a:solidFill>
                <a:srgbClr val="404040"/>
              </a:solidFill>
            </a:endParaRPr>
          </a:p>
          <a:p>
            <a:pPr marL="0" indent="0">
              <a:buNone/>
              <a:defRPr/>
            </a:pP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A1F5C5F-E138-4F47-84DB-8215B716E2E8}" type="slidenum">
              <a:rPr lang="en-GB"/>
              <a:pPr>
                <a:defRPr/>
              </a:pPr>
              <a:t>7</a:t>
            </a:fld>
            <a:endParaRPr lang="en-GB"/>
          </a:p>
        </p:txBody>
      </p:sp>
      <p:sp>
        <p:nvSpPr>
          <p:cNvPr id="38913" name="Title 1"/>
          <p:cNvSpPr>
            <a:spLocks noGrp="1"/>
          </p:cNvSpPr>
          <p:nvPr>
            <p:ph type="title"/>
          </p:nvPr>
        </p:nvSpPr>
        <p:spPr/>
        <p:txBody>
          <a:bodyPr/>
          <a:lstStyle/>
          <a:p>
            <a:r>
              <a:rPr lang="en-GB"/>
              <a:t>Regulation (EU) 2017/625</a:t>
            </a:r>
          </a:p>
        </p:txBody>
      </p:sp>
      <p:sp>
        <p:nvSpPr>
          <p:cNvPr id="38914" name="Text Placeholder 2"/>
          <p:cNvSpPr>
            <a:spLocks noGrp="1"/>
          </p:cNvSpPr>
          <p:nvPr>
            <p:ph type="body" idx="4294967295"/>
          </p:nvPr>
        </p:nvSpPr>
        <p:spPr>
          <a:xfrm>
            <a:off x="729982" y="1718639"/>
            <a:ext cx="10910637" cy="3959225"/>
          </a:xfrm>
        </p:spPr>
        <p:txBody>
          <a:bodyPr/>
          <a:lstStyle/>
          <a:p>
            <a:pPr algn="l"/>
            <a:r>
              <a:rPr lang="en-GB" dirty="0">
                <a:solidFill>
                  <a:srgbClr val="404040"/>
                </a:solidFill>
              </a:rPr>
              <a:t>the performance of official controls and other official activities by the competent authorities of the Member States;</a:t>
            </a:r>
          </a:p>
          <a:p>
            <a:pPr algn="l"/>
            <a:r>
              <a:rPr lang="en-GB" dirty="0">
                <a:solidFill>
                  <a:srgbClr val="404040"/>
                </a:solidFill>
              </a:rPr>
              <a:t>Article 5: General obligations concerning the competent authorities and the organic control authorities</a:t>
            </a:r>
          </a:p>
          <a:p>
            <a:pPr algn="l"/>
            <a:r>
              <a:rPr lang="en-GB" dirty="0">
                <a:solidFill>
                  <a:srgbClr val="404040"/>
                </a:solidFill>
              </a:rPr>
              <a:t>Article 6: Audits of the competent authorities</a:t>
            </a:r>
            <a:endParaRPr lang="en-US" dirty="0">
              <a:solidFill>
                <a:srgbClr val="404040"/>
              </a:solidFill>
            </a:endParaRPr>
          </a:p>
          <a:p>
            <a:pPr algn="l"/>
            <a:r>
              <a:rPr lang="en-GB" dirty="0">
                <a:solidFill>
                  <a:srgbClr val="404040"/>
                </a:solidFill>
              </a:rPr>
              <a:t>Article 13: Written records of official controls</a:t>
            </a:r>
          </a:p>
          <a:p>
            <a:r>
              <a:rPr lang="en-GB" dirty="0">
                <a:solidFill>
                  <a:srgbClr val="404040"/>
                </a:solidFill>
              </a:rPr>
              <a:t>.Competent authorities shall draw up written records of every official control that they perform. Those records may be on paper or in electronic form.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62147F0-0CAD-4E33-8ECE-358C2F4DE58E}" type="slidenum">
              <a:rPr lang="en-GB"/>
              <a:pPr>
                <a:defRPr/>
              </a:pPr>
              <a:t>8</a:t>
            </a:fld>
            <a:endParaRPr lang="en-GB"/>
          </a:p>
        </p:txBody>
      </p:sp>
      <p:sp>
        <p:nvSpPr>
          <p:cNvPr id="40961" name="Title 1"/>
          <p:cNvSpPr>
            <a:spLocks noGrp="1"/>
          </p:cNvSpPr>
          <p:nvPr>
            <p:ph type="title"/>
          </p:nvPr>
        </p:nvSpPr>
        <p:spPr/>
        <p:txBody>
          <a:bodyPr/>
          <a:lstStyle/>
          <a:p>
            <a:r>
              <a:rPr lang="en-GB"/>
              <a:t>Regulation (EU) 2017/625</a:t>
            </a:r>
          </a:p>
        </p:txBody>
      </p:sp>
      <p:sp>
        <p:nvSpPr>
          <p:cNvPr id="3" name="Text Placeholder 2"/>
          <p:cNvSpPr>
            <a:spLocks noGrp="1"/>
          </p:cNvSpPr>
          <p:nvPr>
            <p:ph type="body" idx="4294967295"/>
          </p:nvPr>
        </p:nvSpPr>
        <p:spPr>
          <a:xfrm>
            <a:off x="838200" y="1675704"/>
            <a:ext cx="10720227" cy="3095625"/>
          </a:xfrm>
        </p:spPr>
        <p:txBody>
          <a:bodyPr/>
          <a:lstStyle/>
          <a:p>
            <a:pPr algn="l">
              <a:defRPr/>
            </a:pPr>
            <a:r>
              <a:rPr lang="en-GB" dirty="0"/>
              <a:t>Article 14:</a:t>
            </a:r>
          </a:p>
          <a:p>
            <a:pPr algn="l">
              <a:defRPr/>
            </a:pPr>
            <a:r>
              <a:rPr lang="en-GB" dirty="0"/>
              <a:t>Methods and techniques for official controls</a:t>
            </a:r>
          </a:p>
          <a:p>
            <a:pPr algn="l">
              <a:defRPr/>
            </a:pPr>
            <a:r>
              <a:rPr lang="en-GB" dirty="0"/>
              <a:t>Article 38:</a:t>
            </a:r>
          </a:p>
          <a:p>
            <a:pPr algn="l">
              <a:defRPr/>
            </a:pPr>
            <a:r>
              <a:rPr lang="en-GB" dirty="0"/>
              <a:t>Obligations of official laboratories</a:t>
            </a:r>
          </a:p>
          <a:p>
            <a:pPr algn="l">
              <a:defRPr/>
            </a:pPr>
            <a:r>
              <a:rPr lang="en-GB" dirty="0"/>
              <a:t>Article 43:</a:t>
            </a:r>
          </a:p>
          <a:p>
            <a:pPr algn="l">
              <a:defRPr/>
            </a:pPr>
            <a:r>
              <a:rPr lang="en-GB" dirty="0"/>
              <a:t>Official controls on animals and goods entering the Union</a:t>
            </a:r>
          </a:p>
          <a:p>
            <a:pPr algn="l">
              <a:defRPr/>
            </a:pPr>
            <a:r>
              <a:rPr lang="en-GB" dirty="0"/>
              <a:t>Article 86:</a:t>
            </a:r>
          </a:p>
          <a:p>
            <a:pPr algn="l">
              <a:defRPr/>
            </a:pPr>
            <a:r>
              <a:rPr lang="en-GB" dirty="0"/>
              <a:t>General requirements concerning official certification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Slide Number Placeholder 3"/>
          <p:cNvSpPr>
            <a:spLocks noGrp="1"/>
          </p:cNvSpPr>
          <p:nvPr>
            <p:ph type="sldNum" sz="quarter" idx="12"/>
          </p:nvPr>
        </p:nvSpPr>
        <p:spPr bwMode="auto">
          <a:ln>
            <a:miter lim="800000"/>
            <a:headEnd/>
            <a:tailEnd/>
          </a:ln>
        </p:spPr>
        <p:txBody>
          <a:bodyPr/>
          <a:lstStyle/>
          <a:p>
            <a:fld id="{F70FCAA8-FC50-481E-97A0-B09D5F2ABA15}" type="slidenum">
              <a:rPr lang="en-GB" altLang="fr-FR" smtClean="0">
                <a:cs typeface="Arial" charset="0"/>
              </a:rPr>
              <a:pPr/>
              <a:t>9</a:t>
            </a:fld>
            <a:endParaRPr lang="en-GB" altLang="fr-FR">
              <a:cs typeface="Arial" charset="0"/>
            </a:endParaRPr>
          </a:p>
        </p:txBody>
      </p:sp>
      <p:sp>
        <p:nvSpPr>
          <p:cNvPr id="28673" name="Title 1"/>
          <p:cNvSpPr>
            <a:spLocks noGrp="1"/>
          </p:cNvSpPr>
          <p:nvPr>
            <p:ph type="title"/>
          </p:nvPr>
        </p:nvSpPr>
        <p:spPr/>
        <p:txBody>
          <a:bodyPr/>
          <a:lstStyle/>
          <a:p>
            <a:r>
              <a:rPr lang="en-US" dirty="0"/>
              <a:t>Official Control</a:t>
            </a:r>
            <a:endParaRPr lang="en-GB" dirty="0"/>
          </a:p>
        </p:txBody>
      </p:sp>
      <p:sp>
        <p:nvSpPr>
          <p:cNvPr id="28674" name="Text Placeholder 2"/>
          <p:cNvSpPr>
            <a:spLocks noGrp="1"/>
          </p:cNvSpPr>
          <p:nvPr>
            <p:ph type="body" idx="4294967295"/>
          </p:nvPr>
        </p:nvSpPr>
        <p:spPr>
          <a:xfrm>
            <a:off x="936661" y="2493623"/>
            <a:ext cx="10467654" cy="3095625"/>
          </a:xfrm>
        </p:spPr>
        <p:txBody>
          <a:bodyPr/>
          <a:lstStyle/>
          <a:p>
            <a:pPr marL="0" indent="0" algn="just">
              <a:buNone/>
            </a:pPr>
            <a:r>
              <a:rPr lang="en-GB" sz="2800" b="1" dirty="0">
                <a:solidFill>
                  <a:srgbClr val="404040"/>
                </a:solidFill>
              </a:rPr>
              <a:t>“official control” </a:t>
            </a:r>
            <a:r>
              <a:rPr lang="en-GB" sz="2800" dirty="0">
                <a:solidFill>
                  <a:srgbClr val="404040"/>
                </a:solidFill>
              </a:rPr>
              <a:t>means any form of control that the competent authority or the community performs for the verification of compliance with feed and food law, animal health and animal welfare rules</a:t>
            </a:r>
          </a:p>
          <a:p>
            <a:pPr algn="just"/>
            <a:endParaRPr lang="en-GB" dirty="0">
              <a:solidFill>
                <a:srgbClr val="404040"/>
              </a:solidFill>
            </a:endParaRPr>
          </a:p>
          <a:p>
            <a:pPr algn="just"/>
            <a:endParaRPr lang="en-GB" dirty="0">
              <a:solidFill>
                <a:srgbClr val="404040"/>
              </a:solidFill>
            </a:endParaRPr>
          </a:p>
        </p:txBody>
      </p:sp>
    </p:spTree>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F87431-2774-4E17-BE38-8A579357848D}">
  <ds:schemaRefs>
    <ds:schemaRef ds:uri="http://schemas.microsoft.com/office/2006/metadata/properties"/>
    <ds:schemaRef ds:uri="http://purl.org/dc/terms/"/>
    <ds:schemaRef ds:uri="http://schemas.microsoft.com/sharepoint/v3"/>
    <ds:schemaRef ds:uri="http://purl.org/dc/elements/1.1/"/>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3.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1910</TotalTime>
  <Words>2826</Words>
  <Application>Microsoft Office PowerPoint</Application>
  <PresentationFormat>Widescreen</PresentationFormat>
  <Paragraphs>210</Paragraphs>
  <Slides>19</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Verdana</vt:lpstr>
      <vt:lpstr>Wingdings</vt:lpstr>
      <vt:lpstr>Office Theme</vt:lpstr>
      <vt:lpstr>Better Training for Safer Food Initiative</vt:lpstr>
      <vt:lpstr>Objectives and Outcomes</vt:lpstr>
      <vt:lpstr>Legal Overview</vt:lpstr>
      <vt:lpstr>Legal Framework</vt:lpstr>
      <vt:lpstr>Regulation (EU) 2017/625 </vt:lpstr>
      <vt:lpstr>Obligation of CA</vt:lpstr>
      <vt:lpstr>Regulation (EU) 2017/625</vt:lpstr>
      <vt:lpstr>Regulation (EU) 2017/625</vt:lpstr>
      <vt:lpstr>Official Control</vt:lpstr>
      <vt:lpstr>Official Controls</vt:lpstr>
      <vt:lpstr>Legal Framework</vt:lpstr>
      <vt:lpstr>Official Controls</vt:lpstr>
      <vt:lpstr>Official Controls </vt:lpstr>
      <vt:lpstr>Official Controls </vt:lpstr>
      <vt:lpstr>Conclusion</vt:lpstr>
      <vt:lpstr>Conclusion </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142</cp:revision>
  <dcterms:created xsi:type="dcterms:W3CDTF">2019-08-09T12:06:42Z</dcterms:created>
  <dcterms:modified xsi:type="dcterms:W3CDTF">2023-11-06T15:24:19Z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2023-11-06T15:24:10Z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88dcdd38-d71d-420c-ab1e-24b01cf9bcff</vt:lpwstr>
  </property>
  <property fmtid="{D5CDD505-2E9C-101B-9397-08002B2CF9AE}" pid="11" name="MSIP_Label_f2c848f1-078c-4e4f-8789-8a1259c542b8_ContentBits">
    <vt:lpwstr>0</vt:lpwstr>
  </property>
</Properties>
</file>