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545" r:id="rId5"/>
    <p:sldId id="546" r:id="rId6"/>
    <p:sldId id="547" r:id="rId7"/>
    <p:sldId id="548" r:id="rId8"/>
    <p:sldId id="550" r:id="rId9"/>
    <p:sldId id="549" r:id="rId10"/>
    <p:sldId id="551" r:id="rId11"/>
    <p:sldId id="473" r:id="rId12"/>
    <p:sldId id="544"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C3E1FA1D-70EE-448B-8F44-FD94693BA3D2}"/>
    <pc:docChg chg="mod modMainMaster">
      <pc:chgData name="Kristina Hristova" userId="146acd6f-9f96-42f3-a178-472d8ef3f70d" providerId="ADAL" clId="{C3E1FA1D-70EE-448B-8F44-FD94693BA3D2}" dt="2023-11-14T15:27:05.030" v="1" actId="33475"/>
      <pc:docMkLst>
        <pc:docMk/>
      </pc:docMkLst>
      <pc:sldMasterChg chg="delSp mod">
        <pc:chgData name="Kristina Hristova" userId="146acd6f-9f96-42f3-a178-472d8ef3f70d" providerId="ADAL" clId="{C3E1FA1D-70EE-448B-8F44-FD94693BA3D2}" dt="2023-11-14T15:27:05.030" v="1" actId="33475"/>
        <pc:sldMasterMkLst>
          <pc:docMk/>
          <pc:sldMasterMk cId="459720850" sldId="2147483648"/>
        </pc:sldMasterMkLst>
        <pc:spChg chg="del">
          <ac:chgData name="Kristina Hristova" userId="146acd6f-9f96-42f3-a178-472d8ef3f70d" providerId="ADAL" clId="{C3E1FA1D-70EE-448B-8F44-FD94693BA3D2}" dt="2023-11-14T15:27:05.030" v="1" actId="33475"/>
          <ac:spMkLst>
            <pc:docMk/>
            <pc:sldMasterMk cId="459720850" sldId="2147483648"/>
            <ac:spMk id="4" creationId="{443F4EB2-7ED7-4103-BA37-B61FECB96E91}"/>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14/11/2023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14/11/2023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2</a:t>
            </a:fld>
            <a:endParaRPr lang="en-GB"/>
          </a:p>
        </p:txBody>
      </p:sp>
    </p:spTree>
    <p:extLst>
      <p:ext uri="{BB962C8B-B14F-4D97-AF65-F5344CB8AC3E}">
        <p14:creationId xmlns:p14="http://schemas.microsoft.com/office/powerpoint/2010/main" val="1663967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3</a:t>
            </a:fld>
            <a:endParaRPr lang="en-GB"/>
          </a:p>
        </p:txBody>
      </p:sp>
    </p:spTree>
    <p:extLst>
      <p:ext uri="{BB962C8B-B14F-4D97-AF65-F5344CB8AC3E}">
        <p14:creationId xmlns:p14="http://schemas.microsoft.com/office/powerpoint/2010/main" val="3484662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4</a:t>
            </a:fld>
            <a:endParaRPr lang="en-GB"/>
          </a:p>
        </p:txBody>
      </p:sp>
    </p:spTree>
    <p:extLst>
      <p:ext uri="{BB962C8B-B14F-4D97-AF65-F5344CB8AC3E}">
        <p14:creationId xmlns:p14="http://schemas.microsoft.com/office/powerpoint/2010/main" val="888198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5</a:t>
            </a:fld>
            <a:endParaRPr lang="en-GB"/>
          </a:p>
        </p:txBody>
      </p:sp>
    </p:spTree>
    <p:extLst>
      <p:ext uri="{BB962C8B-B14F-4D97-AF65-F5344CB8AC3E}">
        <p14:creationId xmlns:p14="http://schemas.microsoft.com/office/powerpoint/2010/main" val="3189995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6</a:t>
            </a:fld>
            <a:endParaRPr lang="en-GB"/>
          </a:p>
        </p:txBody>
      </p:sp>
    </p:spTree>
    <p:extLst>
      <p:ext uri="{BB962C8B-B14F-4D97-AF65-F5344CB8AC3E}">
        <p14:creationId xmlns:p14="http://schemas.microsoft.com/office/powerpoint/2010/main" val="3658362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7</a:t>
            </a:fld>
            <a:endParaRPr lang="en-GB"/>
          </a:p>
        </p:txBody>
      </p:sp>
    </p:spTree>
    <p:extLst>
      <p:ext uri="{BB962C8B-B14F-4D97-AF65-F5344CB8AC3E}">
        <p14:creationId xmlns:p14="http://schemas.microsoft.com/office/powerpoint/2010/main" val="2850539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4">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4.png"/><Relationship Id="rId18" Type="http://schemas.openxmlformats.org/officeDocument/2006/relationships/image" Target="../media/image26.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21.png"/><Relationship Id="rId12" Type="http://schemas.openxmlformats.org/officeDocument/2006/relationships/image" Target="../media/image23.png"/><Relationship Id="rId17" Type="http://schemas.openxmlformats.org/officeDocument/2006/relationships/hyperlink" Target="https://www.youtube.com/user/eutube" TargetMode="External"/><Relationship Id="rId2" Type="http://schemas.openxmlformats.org/officeDocument/2006/relationships/notesSlide" Target="../notesSlides/notesSlide9.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5.png"/><Relationship Id="rId10" Type="http://schemas.openxmlformats.org/officeDocument/2006/relationships/image" Target="../media/image22.png"/><Relationship Id="rId19" Type="http://schemas.openxmlformats.org/officeDocument/2006/relationships/image" Target="../media/image27.png"/><Relationship Id="rId4" Type="http://schemas.openxmlformats.org/officeDocument/2006/relationships/image" Target="../media/image20.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hyperlink" Target="http://www.opera-italy.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a:t>4.2 Presentation - Case study 2 - on </a:t>
            </a:r>
            <a:r>
              <a:rPr lang="en-US" sz="2000" b="1" dirty="0"/>
              <a:t>ERA for GMPs: specific exposures</a:t>
            </a:r>
            <a:endParaRPr lang="fr-BE" sz="2000" b="1" dirty="0" err="1"/>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6" name="Title 5"/>
          <p:cNvSpPr>
            <a:spLocks noGrp="1"/>
          </p:cNvSpPr>
          <p:nvPr>
            <p:ph type="title"/>
          </p:nvPr>
        </p:nvSpPr>
        <p:spPr>
          <a:xfrm>
            <a:off x="936178" y="692715"/>
            <a:ext cx="10330769" cy="1180069"/>
          </a:xfrm>
        </p:spPr>
        <p:txBody>
          <a:bodyPr/>
          <a:lstStyle/>
          <a:p>
            <a:r>
              <a:rPr lang="en-GB" dirty="0"/>
              <a:t>                           Case Study 2</a:t>
            </a:r>
            <a:br>
              <a:rPr lang="en-GB" dirty="0"/>
            </a:br>
            <a:endParaRPr lang="en-GB" dirty="0"/>
          </a:p>
        </p:txBody>
      </p:sp>
      <p:sp>
        <p:nvSpPr>
          <p:cNvPr id="10" name="Title 5"/>
          <p:cNvSpPr txBox="1">
            <a:spLocks/>
          </p:cNvSpPr>
          <p:nvPr/>
        </p:nvSpPr>
        <p:spPr bwMode="auto">
          <a:xfrm>
            <a:off x="2465159" y="1290894"/>
            <a:ext cx="727280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lvl="0" algn="ctr"/>
            <a:r>
              <a:rPr lang="en-US" kern="0" dirty="0">
                <a:latin typeface="Verdana"/>
              </a:rPr>
              <a:t>Theoretical study on 4</a:t>
            </a:r>
            <a:br>
              <a:rPr lang="en-US" kern="0" dirty="0">
                <a:latin typeface="Verdana"/>
              </a:rPr>
            </a:br>
            <a:r>
              <a:rPr lang="en-US" kern="0" dirty="0">
                <a:latin typeface="Verdana"/>
              </a:rPr>
              <a:t> genetically modified maize plants</a:t>
            </a:r>
            <a:endParaRPr kumimoji="0" lang="en-GB" sz="2400" b="1" i="0" u="none" strike="noStrike" kern="0" cap="none" spc="0" normalizeH="0" baseline="0" noProof="0" dirty="0">
              <a:ln>
                <a:noFill/>
              </a:ln>
              <a:solidFill>
                <a:srgbClr val="F47B22"/>
              </a:solidFill>
              <a:effectLst/>
              <a:uLnTx/>
              <a:uFillTx/>
              <a:latin typeface="Verdana"/>
              <a:ea typeface="+mj-ea"/>
              <a:cs typeface="+mj-cs"/>
            </a:endParaRPr>
          </a:p>
        </p:txBody>
      </p:sp>
      <p:pic>
        <p:nvPicPr>
          <p:cNvPr id="2" name="Grafik 1"/>
          <p:cNvPicPr>
            <a:picLocks noChangeAspect="1"/>
          </p:cNvPicPr>
          <p:nvPr/>
        </p:nvPicPr>
        <p:blipFill>
          <a:blip r:embed="rId3"/>
          <a:stretch>
            <a:fillRect/>
          </a:stretch>
        </p:blipFill>
        <p:spPr>
          <a:xfrm>
            <a:off x="1840890" y="2328221"/>
            <a:ext cx="8870449" cy="3974937"/>
          </a:xfrm>
          <a:prstGeom prst="rect">
            <a:avLst/>
          </a:prstGeom>
        </p:spPr>
      </p:pic>
    </p:spTree>
    <p:extLst>
      <p:ext uri="{BB962C8B-B14F-4D97-AF65-F5344CB8AC3E}">
        <p14:creationId xmlns:p14="http://schemas.microsoft.com/office/powerpoint/2010/main" val="1969119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11" name="Textplatzhalter 1"/>
          <p:cNvSpPr txBox="1">
            <a:spLocks/>
          </p:cNvSpPr>
          <p:nvPr/>
        </p:nvSpPr>
        <p:spPr bwMode="auto">
          <a:xfrm>
            <a:off x="3166450" y="1838816"/>
            <a:ext cx="5319582" cy="20535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de-DE" sz="2000" b="0" i="1" u="none" strike="noStrike" kern="0" cap="none" spc="0" normalizeH="0" baseline="0" noProof="0">
                <a:ln>
                  <a:noFill/>
                </a:ln>
                <a:solidFill>
                  <a:srgbClr val="808080">
                    <a:lumMod val="50000"/>
                  </a:srgbClr>
                </a:solidFill>
                <a:effectLst/>
                <a:uLnTx/>
                <a:uFillTx/>
                <a:latin typeface="Verdana"/>
                <a:ea typeface="+mn-ea"/>
                <a:cs typeface="+mn-cs"/>
              </a:rPr>
              <a:t>Instruction</a:t>
            </a:r>
            <a:r>
              <a:rPr kumimoji="0" lang="de-DE" sz="2000" b="0" i="0" u="none" strike="noStrike" kern="0" cap="none" spc="0" normalizeH="0" baseline="0" noProof="0">
                <a:ln>
                  <a:noFill/>
                </a:ln>
                <a:solidFill>
                  <a:srgbClr val="808080">
                    <a:lumMod val="50000"/>
                  </a:srgbClr>
                </a:solidFill>
                <a:effectLst/>
                <a:uLnTx/>
                <a:uFillTx/>
                <a:latin typeface="Verdana"/>
                <a:ea typeface="+mn-ea"/>
                <a:cs typeface="+mn-cs"/>
              </a:rPr>
              <a:t>:</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de-DE" sz="1800" b="0" i="0" u="none" strike="noStrike" kern="0" cap="none" spc="0" normalizeH="0" baseline="0" noProof="0">
                <a:ln>
                  <a:noFill/>
                </a:ln>
                <a:solidFill>
                  <a:srgbClr val="000000"/>
                </a:solidFill>
                <a:effectLst/>
                <a:uLnTx/>
                <a:uFillTx/>
                <a:latin typeface="Verdana"/>
                <a:ea typeface="+mn-ea"/>
                <a:cs typeface="+mn-cs"/>
              </a:rPr>
              <a:t>For each illustrated example of a hypothetical pathway to harm:</a:t>
            </a:r>
            <a:endParaRPr kumimoji="0" lang="de-DE" sz="1800" b="1" i="0" u="none" strike="noStrike" kern="0" cap="none" spc="0" normalizeH="0" baseline="0" noProof="0">
              <a:ln>
                <a:noFill/>
              </a:ln>
              <a:solidFill>
                <a:srgbClr val="FF0000"/>
              </a:solidFill>
              <a:effectLst/>
              <a:uLnTx/>
              <a:uFillTx/>
              <a:latin typeface="Verdan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de-DE" sz="1800" b="0" i="0" u="none" strike="noStrike" kern="0" cap="none" spc="0" normalizeH="0" baseline="0" noProof="0">
                <a:ln>
                  <a:noFill/>
                </a:ln>
                <a:solidFill>
                  <a:srgbClr val="808080">
                    <a:lumMod val="50000"/>
                  </a:srgbClr>
                </a:solidFill>
                <a:effectLst/>
                <a:uLnTx/>
                <a:uFillTx/>
                <a:latin typeface="Verdana"/>
                <a:ea typeface="+mn-ea"/>
                <a:cs typeface="+mn-cs"/>
              </a:rPr>
              <a:t>describe the hypothetical potential adverse effect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de-DE" sz="1800" b="0" i="0" u="none" strike="noStrike" kern="0" cap="none" spc="0" normalizeH="0" baseline="0" noProof="0">
                <a:ln>
                  <a:noFill/>
                </a:ln>
                <a:solidFill>
                  <a:srgbClr val="808080">
                    <a:lumMod val="50000"/>
                  </a:srgbClr>
                </a:solidFill>
                <a:effectLst/>
                <a:uLnTx/>
                <a:uFillTx/>
                <a:latin typeface="Verdana"/>
                <a:ea typeface="+mn-ea"/>
                <a:cs typeface="+mn-cs"/>
              </a:rPr>
              <a:t>Attibute the pathway to an area of risk.</a:t>
            </a:r>
            <a:endParaRPr kumimoji="0" lang="de-DE" sz="1800" b="0" i="0" u="none" strike="noStrike" kern="0" cap="none" spc="0" normalizeH="0" baseline="0" noProof="0" dirty="0">
              <a:ln>
                <a:noFill/>
              </a:ln>
              <a:solidFill>
                <a:srgbClr val="000000"/>
              </a:solidFill>
              <a:effectLst/>
              <a:uLnTx/>
              <a:uFillTx/>
              <a:latin typeface="Verdana"/>
              <a:ea typeface="+mn-ea"/>
              <a:cs typeface="+mn-cs"/>
            </a:endParaRPr>
          </a:p>
        </p:txBody>
      </p:sp>
      <p:sp>
        <p:nvSpPr>
          <p:cNvPr id="12" name="Textplatzhalter 1"/>
          <p:cNvSpPr txBox="1">
            <a:spLocks/>
          </p:cNvSpPr>
          <p:nvPr/>
        </p:nvSpPr>
        <p:spPr bwMode="auto">
          <a:xfrm>
            <a:off x="3044800" y="868843"/>
            <a:ext cx="5416696" cy="10397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l">
              <a:buClrTx/>
              <a:buFontTx/>
              <a:buNone/>
            </a:pPr>
            <a:r>
              <a:rPr lang="de-DE" sz="2400" dirty="0">
                <a:solidFill>
                  <a:srgbClr val="808080">
                    <a:lumMod val="50000"/>
                  </a:srgbClr>
                </a:solidFill>
                <a:latin typeface="Verdana"/>
              </a:rPr>
              <a:t>Task 1:</a:t>
            </a:r>
            <a:r>
              <a:rPr lang="de-DE" sz="2400" b="1" dirty="0">
                <a:solidFill>
                  <a:srgbClr val="808080">
                    <a:lumMod val="50000"/>
                  </a:srgbClr>
                </a:solidFill>
                <a:latin typeface="Verdana"/>
              </a:rPr>
              <a:t> </a:t>
            </a:r>
          </a:p>
          <a:p>
            <a:pPr marL="0" indent="0" algn="l">
              <a:buClrTx/>
              <a:buFontTx/>
              <a:buNone/>
            </a:pPr>
            <a:r>
              <a:rPr lang="de-DE" sz="2400" b="1" dirty="0" err="1">
                <a:solidFill>
                  <a:srgbClr val="808080">
                    <a:lumMod val="50000"/>
                  </a:srgbClr>
                </a:solidFill>
                <a:latin typeface="Verdana"/>
              </a:rPr>
              <a:t>Identify</a:t>
            </a:r>
            <a:r>
              <a:rPr lang="de-DE" sz="2400" b="1" dirty="0">
                <a:solidFill>
                  <a:srgbClr val="808080">
                    <a:lumMod val="50000"/>
                  </a:srgbClr>
                </a:solidFill>
                <a:latin typeface="Verdana"/>
              </a:rPr>
              <a:t> relevant </a:t>
            </a:r>
            <a:r>
              <a:rPr lang="de-DE" sz="2400" b="1" dirty="0" err="1">
                <a:solidFill>
                  <a:srgbClr val="808080">
                    <a:lumMod val="50000"/>
                  </a:srgbClr>
                </a:solidFill>
                <a:latin typeface="Verdana"/>
              </a:rPr>
              <a:t>areas</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of</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risk</a:t>
            </a:r>
            <a:endParaRPr lang="en-GB" sz="2400" kern="0" dirty="0">
              <a:solidFill>
                <a:srgbClr val="000000"/>
              </a:solidFill>
              <a:latin typeface="Verdana"/>
            </a:endParaRPr>
          </a:p>
        </p:txBody>
      </p:sp>
      <p:sp>
        <p:nvSpPr>
          <p:cNvPr id="13" name="Textfeld 12"/>
          <p:cNvSpPr txBox="1"/>
          <p:nvPr/>
        </p:nvSpPr>
        <p:spPr>
          <a:xfrm>
            <a:off x="3254348" y="4215080"/>
            <a:ext cx="1800199" cy="1015663"/>
          </a:xfrm>
          <a:prstGeom prst="rect">
            <a:avLst/>
          </a:prstGeom>
          <a:noFill/>
          <a:ln w="12700">
            <a:solidFill>
              <a:srgbClr val="000000"/>
            </a:solidFill>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2000" b="0" i="0" u="none" strike="noStrike" kern="0" cap="none" spc="0" normalizeH="0" baseline="0" noProof="0" dirty="0" err="1">
                <a:ln>
                  <a:noFill/>
                </a:ln>
                <a:solidFill>
                  <a:srgbClr val="000000"/>
                </a:solidFill>
                <a:effectLst/>
                <a:uLnTx/>
                <a:uFillTx/>
                <a:latin typeface="Verdana" pitchFamily="34" charset="0"/>
              </a:rPr>
              <a:t>hypothetical</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pathway</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to</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harm</a:t>
            </a:r>
            <a:endParaRPr kumimoji="0" lang="de-DE" sz="2000" b="0" i="0" u="none" strike="noStrike" kern="0" cap="none" spc="0" normalizeH="0" baseline="0" noProof="0" dirty="0">
              <a:ln>
                <a:noFill/>
              </a:ln>
              <a:solidFill>
                <a:srgbClr val="000000"/>
              </a:solidFill>
              <a:effectLst/>
              <a:uLnTx/>
              <a:uFillTx/>
              <a:latin typeface="Verdana" pitchFamily="34" charset="0"/>
            </a:endParaRPr>
          </a:p>
        </p:txBody>
      </p:sp>
      <p:pic>
        <p:nvPicPr>
          <p:cNvPr id="14" name="Grafik 13"/>
          <p:cNvPicPr>
            <a:picLocks noChangeAspect="1"/>
          </p:cNvPicPr>
          <p:nvPr/>
        </p:nvPicPr>
        <p:blipFill>
          <a:blip r:embed="rId3"/>
          <a:stretch>
            <a:fillRect/>
          </a:stretch>
        </p:blipFill>
        <p:spPr>
          <a:xfrm>
            <a:off x="8858480" y="902712"/>
            <a:ext cx="2228850" cy="4924425"/>
          </a:xfrm>
          <a:prstGeom prst="rect">
            <a:avLst/>
          </a:prstGeom>
        </p:spPr>
      </p:pic>
      <p:sp>
        <p:nvSpPr>
          <p:cNvPr id="15" name="Textfeld 14"/>
          <p:cNvSpPr txBox="1"/>
          <p:nvPr/>
        </p:nvSpPr>
        <p:spPr>
          <a:xfrm>
            <a:off x="5388684" y="4215080"/>
            <a:ext cx="2242262" cy="1015663"/>
          </a:xfrm>
          <a:prstGeom prst="rect">
            <a:avLst/>
          </a:prstGeom>
          <a:noFill/>
          <a:ln w="12700">
            <a:solidFill>
              <a:srgbClr val="000000"/>
            </a:solidFill>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2000" b="1" i="0" u="none" strike="noStrike" kern="0" cap="none" spc="0" normalizeH="0" baseline="0" noProof="0" dirty="0">
                <a:ln>
                  <a:noFill/>
                </a:ln>
                <a:solidFill>
                  <a:schemeClr val="accent4"/>
                </a:solidFill>
                <a:effectLst/>
                <a:uLnTx/>
                <a:uFillTx/>
                <a:latin typeface="Verdana" pitchFamily="34" charset="0"/>
              </a:rPr>
              <a:t>(</a:t>
            </a:r>
            <a:r>
              <a:rPr kumimoji="0" lang="de-DE" sz="2000" b="1" i="0" u="none" strike="noStrike" kern="0" cap="none" spc="0" normalizeH="0" baseline="0" noProof="0" dirty="0" err="1">
                <a:ln>
                  <a:noFill/>
                </a:ln>
                <a:solidFill>
                  <a:schemeClr val="accent4"/>
                </a:solidFill>
                <a:effectLst/>
                <a:uLnTx/>
                <a:uFillTx/>
                <a:latin typeface="Verdana" pitchFamily="34" charset="0"/>
              </a:rPr>
              <a:t>hypothetical</a:t>
            </a:r>
            <a:r>
              <a:rPr kumimoji="0" lang="de-DE" sz="2000" b="1" i="0" u="none" strike="noStrike" kern="0" cap="none" spc="0" normalizeH="0" baseline="0" noProof="0" dirty="0">
                <a:ln>
                  <a:noFill/>
                </a:ln>
                <a:solidFill>
                  <a:schemeClr val="accent4"/>
                </a:solidFill>
                <a:effectLst/>
                <a:uLnTx/>
                <a:uFillTx/>
                <a:latin typeface="Verdana" pitchFamily="34" charset="0"/>
              </a:rPr>
              <a:t>) potential </a:t>
            </a:r>
            <a:r>
              <a:rPr kumimoji="0" lang="de-DE" sz="2000" b="1" i="0" u="none" strike="noStrike" kern="0" cap="none" spc="0" normalizeH="0" baseline="0" noProof="0" dirty="0" err="1">
                <a:ln>
                  <a:noFill/>
                </a:ln>
                <a:solidFill>
                  <a:schemeClr val="accent4"/>
                </a:solidFill>
                <a:effectLst/>
                <a:uLnTx/>
                <a:uFillTx/>
                <a:latin typeface="Verdana" pitchFamily="34" charset="0"/>
              </a:rPr>
              <a:t>adverse</a:t>
            </a:r>
            <a:r>
              <a:rPr kumimoji="0" lang="de-DE" sz="2000" b="1" i="0" u="none" strike="noStrike" kern="0" cap="none" spc="0" normalizeH="0" baseline="0" noProof="0" dirty="0">
                <a:ln>
                  <a:noFill/>
                </a:ln>
                <a:solidFill>
                  <a:schemeClr val="accent4"/>
                </a:solidFill>
                <a:effectLst/>
                <a:uLnTx/>
                <a:uFillTx/>
                <a:latin typeface="Verdana" pitchFamily="34" charset="0"/>
              </a:rPr>
              <a:t> </a:t>
            </a:r>
            <a:r>
              <a:rPr kumimoji="0" lang="de-DE" sz="2000" b="1" i="0" u="none" strike="noStrike" kern="0" cap="none" spc="0" normalizeH="0" baseline="0" noProof="0" dirty="0" err="1">
                <a:ln>
                  <a:noFill/>
                </a:ln>
                <a:solidFill>
                  <a:schemeClr val="accent4"/>
                </a:solidFill>
                <a:effectLst/>
                <a:uLnTx/>
                <a:uFillTx/>
                <a:latin typeface="Verdana" pitchFamily="34" charset="0"/>
              </a:rPr>
              <a:t>effect</a:t>
            </a:r>
            <a:endParaRPr kumimoji="0" lang="de-DE" sz="2000" b="1" i="0" u="none" strike="noStrike" kern="0" cap="none" spc="0" normalizeH="0" baseline="0" noProof="0" dirty="0">
              <a:ln>
                <a:noFill/>
              </a:ln>
              <a:solidFill>
                <a:schemeClr val="accent4"/>
              </a:solidFill>
              <a:effectLst/>
              <a:uLnTx/>
              <a:uFillTx/>
              <a:latin typeface="Verdana" pitchFamily="34" charset="0"/>
            </a:endParaRPr>
          </a:p>
        </p:txBody>
      </p:sp>
      <p:cxnSp>
        <p:nvCxnSpPr>
          <p:cNvPr id="16" name="Gerade Verbindung mit Pfeil 15"/>
          <p:cNvCxnSpPr>
            <a:stCxn id="13" idx="3"/>
            <a:endCxn id="15" idx="1"/>
          </p:cNvCxnSpPr>
          <p:nvPr/>
        </p:nvCxnSpPr>
        <p:spPr bwMode="auto">
          <a:xfrm>
            <a:off x="5054547" y="4722912"/>
            <a:ext cx="334137" cy="0"/>
          </a:xfrm>
          <a:prstGeom prst="straightConnector1">
            <a:avLst/>
          </a:prstGeom>
          <a:noFill/>
          <a:ln w="76200" cap="flat" cmpd="sng" algn="ctr">
            <a:solidFill>
              <a:srgbClr val="000000"/>
            </a:solidFill>
            <a:prstDash val="solid"/>
            <a:round/>
            <a:headEnd type="none" w="med" len="med"/>
            <a:tailEnd type="triangle"/>
          </a:ln>
          <a:effectLst/>
        </p:spPr>
      </p:cxnSp>
      <p:cxnSp>
        <p:nvCxnSpPr>
          <p:cNvPr id="17" name="Gerade Verbindung mit Pfeil 16"/>
          <p:cNvCxnSpPr/>
          <p:nvPr/>
        </p:nvCxnSpPr>
        <p:spPr bwMode="auto">
          <a:xfrm flipV="1">
            <a:off x="8436177" y="1776529"/>
            <a:ext cx="422303" cy="2947136"/>
          </a:xfrm>
          <a:prstGeom prst="straightConnector1">
            <a:avLst/>
          </a:prstGeom>
          <a:noFill/>
          <a:ln w="9525" cap="flat" cmpd="sng" algn="ctr">
            <a:solidFill>
              <a:srgbClr val="000000"/>
            </a:solidFill>
            <a:prstDash val="solid"/>
            <a:round/>
            <a:headEnd type="none" w="med" len="med"/>
            <a:tailEnd type="triangle"/>
          </a:ln>
          <a:effectLst/>
        </p:spPr>
      </p:cxnSp>
      <p:cxnSp>
        <p:nvCxnSpPr>
          <p:cNvPr id="18" name="Gerade Verbindung mit Pfeil 17"/>
          <p:cNvCxnSpPr/>
          <p:nvPr/>
        </p:nvCxnSpPr>
        <p:spPr bwMode="auto">
          <a:xfrm flipV="1">
            <a:off x="8436177" y="2989376"/>
            <a:ext cx="422303" cy="1734289"/>
          </a:xfrm>
          <a:prstGeom prst="straightConnector1">
            <a:avLst/>
          </a:prstGeom>
          <a:noFill/>
          <a:ln w="9525" cap="flat" cmpd="sng" algn="ctr">
            <a:solidFill>
              <a:srgbClr val="000000"/>
            </a:solidFill>
            <a:prstDash val="solid"/>
            <a:round/>
            <a:headEnd type="none" w="med" len="med"/>
            <a:tailEnd type="triangle"/>
          </a:ln>
          <a:effectLst/>
        </p:spPr>
      </p:cxnSp>
      <p:cxnSp>
        <p:nvCxnSpPr>
          <p:cNvPr id="19" name="Gerade Verbindung mit Pfeil 18"/>
          <p:cNvCxnSpPr/>
          <p:nvPr/>
        </p:nvCxnSpPr>
        <p:spPr bwMode="auto">
          <a:xfrm flipV="1">
            <a:off x="8436177" y="3959669"/>
            <a:ext cx="422303" cy="763996"/>
          </a:xfrm>
          <a:prstGeom prst="straightConnector1">
            <a:avLst/>
          </a:prstGeom>
          <a:noFill/>
          <a:ln w="9525" cap="flat" cmpd="sng" algn="ctr">
            <a:solidFill>
              <a:srgbClr val="000000"/>
            </a:solidFill>
            <a:prstDash val="solid"/>
            <a:round/>
            <a:headEnd type="none" w="med" len="med"/>
            <a:tailEnd type="triangle"/>
          </a:ln>
          <a:effectLst/>
        </p:spPr>
      </p:cxnSp>
      <p:cxnSp>
        <p:nvCxnSpPr>
          <p:cNvPr id="20" name="Gerade Verbindung mit Pfeil 19"/>
          <p:cNvCxnSpPr/>
          <p:nvPr/>
        </p:nvCxnSpPr>
        <p:spPr bwMode="auto">
          <a:xfrm>
            <a:off x="8436177" y="4723665"/>
            <a:ext cx="422303" cy="353943"/>
          </a:xfrm>
          <a:prstGeom prst="straightConnector1">
            <a:avLst/>
          </a:prstGeom>
          <a:noFill/>
          <a:ln w="9525" cap="flat" cmpd="sng" algn="ctr">
            <a:solidFill>
              <a:srgbClr val="000000"/>
            </a:solidFill>
            <a:prstDash val="solid"/>
            <a:round/>
            <a:headEnd type="none" w="med" len="med"/>
            <a:tailEnd type="triangle"/>
          </a:ln>
          <a:effectLst/>
        </p:spPr>
      </p:cxnSp>
      <p:cxnSp>
        <p:nvCxnSpPr>
          <p:cNvPr id="21" name="Gerade Verbindung mit Pfeil 20"/>
          <p:cNvCxnSpPr>
            <a:stCxn id="15" idx="3"/>
          </p:cNvCxnSpPr>
          <p:nvPr/>
        </p:nvCxnSpPr>
        <p:spPr bwMode="auto">
          <a:xfrm>
            <a:off x="7630946" y="4722912"/>
            <a:ext cx="830550" cy="0"/>
          </a:xfrm>
          <a:prstGeom prst="straightConnector1">
            <a:avLst/>
          </a:prstGeom>
          <a:noFill/>
          <a:ln w="57150" cap="flat" cmpd="sng" algn="ctr">
            <a:solidFill>
              <a:srgbClr val="000000"/>
            </a:solidFill>
            <a:prstDash val="solid"/>
            <a:round/>
            <a:headEnd type="none" w="med" len="med"/>
            <a:tailEnd type="triangle"/>
          </a:ln>
          <a:effectLst/>
        </p:spPr>
      </p:cxnSp>
      <p:sp>
        <p:nvSpPr>
          <p:cNvPr id="22" name="Textfeld 21"/>
          <p:cNvSpPr txBox="1"/>
          <p:nvPr/>
        </p:nvSpPr>
        <p:spPr>
          <a:xfrm>
            <a:off x="8915400" y="962531"/>
            <a:ext cx="2125421" cy="400110"/>
          </a:xfrm>
          <a:prstGeom prst="rect">
            <a:avLst/>
          </a:prstGeom>
          <a:solidFill>
            <a:srgbClr val="FFFFFF"/>
          </a:solidFill>
          <a:ln w="12700">
            <a:solidFill>
              <a:srgbClr val="000000"/>
            </a:solidFill>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2000" b="1" i="0" u="none" strike="noStrike" kern="0" cap="none" spc="0" normalizeH="0" baseline="0" noProof="0" dirty="0">
                <a:ln>
                  <a:noFill/>
                </a:ln>
                <a:solidFill>
                  <a:srgbClr val="000000"/>
                </a:solidFill>
                <a:effectLst/>
                <a:uLnTx/>
                <a:uFillTx/>
                <a:latin typeface="Verdana" pitchFamily="34" charset="0"/>
              </a:rPr>
              <a:t>Areas </a:t>
            </a:r>
            <a:r>
              <a:rPr kumimoji="0" lang="de-DE" sz="2000" b="1" i="0" u="none" strike="noStrike" kern="0" cap="none" spc="0" normalizeH="0" baseline="0" noProof="0" dirty="0" err="1">
                <a:ln>
                  <a:noFill/>
                </a:ln>
                <a:solidFill>
                  <a:srgbClr val="000000"/>
                </a:solidFill>
                <a:effectLst/>
                <a:uLnTx/>
                <a:uFillTx/>
                <a:latin typeface="Verdana" pitchFamily="34" charset="0"/>
              </a:rPr>
              <a:t>of</a:t>
            </a:r>
            <a:r>
              <a:rPr kumimoji="0" lang="de-DE" sz="2000" b="1" i="0" u="none" strike="noStrike" kern="0" cap="none" spc="0" normalizeH="0" baseline="0" noProof="0" dirty="0">
                <a:ln>
                  <a:noFill/>
                </a:ln>
                <a:solidFill>
                  <a:srgbClr val="000000"/>
                </a:solidFill>
                <a:effectLst/>
                <a:uLnTx/>
                <a:uFillTx/>
                <a:latin typeface="Verdana" pitchFamily="34" charset="0"/>
              </a:rPr>
              <a:t> </a:t>
            </a:r>
            <a:r>
              <a:rPr kumimoji="0" lang="de-DE" sz="2000" b="1" i="0" u="none" strike="noStrike" kern="0" cap="none" spc="0" normalizeH="0" baseline="0" noProof="0" dirty="0" err="1">
                <a:ln>
                  <a:noFill/>
                </a:ln>
                <a:solidFill>
                  <a:srgbClr val="000000"/>
                </a:solidFill>
                <a:effectLst/>
                <a:uLnTx/>
                <a:uFillTx/>
                <a:latin typeface="Verdana" pitchFamily="34" charset="0"/>
              </a:rPr>
              <a:t>risk</a:t>
            </a:r>
            <a:endParaRPr kumimoji="0" lang="de-DE" sz="2000" b="1" i="0" u="none" strike="noStrike" kern="0" cap="none" spc="0" normalizeH="0" baseline="0" noProof="0" dirty="0">
              <a:ln>
                <a:noFill/>
              </a:ln>
              <a:solidFill>
                <a:srgbClr val="000000"/>
              </a:solidFill>
              <a:effectLst/>
              <a:uLnTx/>
              <a:uFillTx/>
              <a:latin typeface="Verdana" pitchFamily="34" charset="0"/>
            </a:endParaRPr>
          </a:p>
        </p:txBody>
      </p:sp>
    </p:spTree>
    <p:extLst>
      <p:ext uri="{BB962C8B-B14F-4D97-AF65-F5344CB8AC3E}">
        <p14:creationId xmlns:p14="http://schemas.microsoft.com/office/powerpoint/2010/main" val="3714367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pic>
        <p:nvPicPr>
          <p:cNvPr id="4" name="Grafik 3"/>
          <p:cNvPicPr>
            <a:picLocks noChangeAspect="1"/>
          </p:cNvPicPr>
          <p:nvPr/>
        </p:nvPicPr>
        <p:blipFill>
          <a:blip r:embed="rId3"/>
          <a:stretch>
            <a:fillRect/>
          </a:stretch>
        </p:blipFill>
        <p:spPr>
          <a:xfrm>
            <a:off x="838200" y="1789113"/>
            <a:ext cx="5511262" cy="1450974"/>
          </a:xfrm>
          <a:prstGeom prst="rect">
            <a:avLst/>
          </a:prstGeom>
        </p:spPr>
      </p:pic>
      <p:sp>
        <p:nvSpPr>
          <p:cNvPr id="7" name="Textfeld 6"/>
          <p:cNvSpPr txBox="1"/>
          <p:nvPr/>
        </p:nvSpPr>
        <p:spPr>
          <a:xfrm>
            <a:off x="1330982" y="3674854"/>
            <a:ext cx="1800199" cy="1015663"/>
          </a:xfrm>
          <a:prstGeom prst="rect">
            <a:avLst/>
          </a:prstGeom>
          <a:noFill/>
          <a:ln w="12700">
            <a:solidFill>
              <a:srgbClr val="000000"/>
            </a:solidFill>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2000" b="0" i="0" u="none" strike="noStrike" kern="0" cap="none" spc="0" normalizeH="0" baseline="0" noProof="0" dirty="0" err="1">
                <a:ln>
                  <a:noFill/>
                </a:ln>
                <a:solidFill>
                  <a:srgbClr val="000000"/>
                </a:solidFill>
                <a:effectLst/>
                <a:uLnTx/>
                <a:uFillTx/>
                <a:latin typeface="Verdana" pitchFamily="34" charset="0"/>
              </a:rPr>
              <a:t>hypothetical</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pathway</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to</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harm</a:t>
            </a:r>
            <a:endParaRPr kumimoji="0" lang="de-DE" sz="2000" b="0" i="0" u="none" strike="noStrike" kern="0" cap="none" spc="0" normalizeH="0" baseline="0" noProof="0" dirty="0">
              <a:ln>
                <a:noFill/>
              </a:ln>
              <a:solidFill>
                <a:srgbClr val="000000"/>
              </a:solidFill>
              <a:effectLst/>
              <a:uLnTx/>
              <a:uFillTx/>
              <a:latin typeface="Verdana" pitchFamily="34" charset="0"/>
            </a:endParaRPr>
          </a:p>
        </p:txBody>
      </p:sp>
      <p:sp>
        <p:nvSpPr>
          <p:cNvPr id="9" name="Textfeld 8"/>
          <p:cNvSpPr txBox="1"/>
          <p:nvPr/>
        </p:nvSpPr>
        <p:spPr>
          <a:xfrm>
            <a:off x="3470560" y="3664392"/>
            <a:ext cx="1368152" cy="1015663"/>
          </a:xfrm>
          <a:prstGeom prst="rect">
            <a:avLst/>
          </a:prstGeom>
          <a:noFill/>
          <a:ln w="12700">
            <a:solidFill>
              <a:srgbClr val="000000"/>
            </a:solidFill>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2000" b="0" i="0" u="none" strike="noStrike" kern="0" cap="none" spc="0" normalizeH="0" baseline="0" noProof="0" dirty="0">
                <a:ln>
                  <a:noFill/>
                </a:ln>
                <a:solidFill>
                  <a:srgbClr val="000000"/>
                </a:solidFill>
                <a:effectLst/>
                <a:uLnTx/>
                <a:uFillTx/>
                <a:latin typeface="Verdana" pitchFamily="34" charset="0"/>
              </a:rPr>
              <a:t>potential </a:t>
            </a:r>
            <a:r>
              <a:rPr kumimoji="0" lang="de-DE" sz="2000" b="0" i="0" u="none" strike="noStrike" kern="0" cap="none" spc="0" normalizeH="0" baseline="0" noProof="0" dirty="0" err="1">
                <a:ln>
                  <a:noFill/>
                </a:ln>
                <a:solidFill>
                  <a:srgbClr val="000000"/>
                </a:solidFill>
                <a:effectLst/>
                <a:uLnTx/>
                <a:uFillTx/>
                <a:latin typeface="Verdana" pitchFamily="34" charset="0"/>
              </a:rPr>
              <a:t>adverse</a:t>
            </a:r>
            <a:r>
              <a:rPr kumimoji="0" lang="de-DE" sz="2000" b="0" i="0" u="none" strike="noStrike" kern="0" cap="none" spc="0" normalizeH="0" baseline="0" noProof="0" dirty="0">
                <a:ln>
                  <a:noFill/>
                </a:ln>
                <a:solidFill>
                  <a:srgbClr val="000000"/>
                </a:solidFill>
                <a:effectLst/>
                <a:uLnTx/>
                <a:uFillTx/>
                <a:latin typeface="Verdana" pitchFamily="34" charset="0"/>
              </a:rPr>
              <a:t> </a:t>
            </a:r>
            <a:r>
              <a:rPr kumimoji="0" lang="de-DE" sz="2000" b="0" i="0" u="none" strike="noStrike" kern="0" cap="none" spc="0" normalizeH="0" baseline="0" noProof="0" dirty="0" err="1">
                <a:ln>
                  <a:noFill/>
                </a:ln>
                <a:solidFill>
                  <a:srgbClr val="000000"/>
                </a:solidFill>
                <a:effectLst/>
                <a:uLnTx/>
                <a:uFillTx/>
                <a:latin typeface="Verdana" pitchFamily="34" charset="0"/>
              </a:rPr>
              <a:t>effect</a:t>
            </a:r>
            <a:endParaRPr kumimoji="0" lang="de-DE" sz="2000" b="0" i="0" u="none" strike="noStrike" kern="0" cap="none" spc="0" normalizeH="0" baseline="0" noProof="0" dirty="0">
              <a:ln>
                <a:noFill/>
              </a:ln>
              <a:solidFill>
                <a:srgbClr val="000000"/>
              </a:solidFill>
              <a:effectLst/>
              <a:uLnTx/>
              <a:uFillTx/>
              <a:latin typeface="Verdana" pitchFamily="34" charset="0"/>
            </a:endParaRPr>
          </a:p>
        </p:txBody>
      </p:sp>
      <p:cxnSp>
        <p:nvCxnSpPr>
          <p:cNvPr id="10" name="Gerade Verbindung mit Pfeil 9"/>
          <p:cNvCxnSpPr>
            <a:stCxn id="7" idx="3"/>
          </p:cNvCxnSpPr>
          <p:nvPr/>
        </p:nvCxnSpPr>
        <p:spPr bwMode="auto">
          <a:xfrm flipV="1">
            <a:off x="3131181" y="4172224"/>
            <a:ext cx="334138" cy="10462"/>
          </a:xfrm>
          <a:prstGeom prst="straightConnector1">
            <a:avLst/>
          </a:prstGeom>
          <a:noFill/>
          <a:ln w="76200" cap="flat" cmpd="sng" algn="ctr">
            <a:solidFill>
              <a:srgbClr val="000000"/>
            </a:solidFill>
            <a:prstDash val="solid"/>
            <a:round/>
            <a:headEnd type="none" w="med" len="med"/>
            <a:tailEnd type="triangle"/>
          </a:ln>
          <a:effectLst/>
        </p:spPr>
      </p:cxnSp>
      <p:sp>
        <p:nvSpPr>
          <p:cNvPr id="11" name="Textfeld 10"/>
          <p:cNvSpPr txBox="1"/>
          <p:nvPr/>
        </p:nvSpPr>
        <p:spPr>
          <a:xfrm>
            <a:off x="5298518" y="3831958"/>
            <a:ext cx="1704974" cy="707886"/>
          </a:xfrm>
          <a:prstGeom prst="rect">
            <a:avLst/>
          </a:prstGeom>
          <a:noFill/>
          <a:ln w="12700">
            <a:solidFill>
              <a:srgbClr val="000000"/>
            </a:solidFill>
          </a:ln>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de-DE" sz="2000" b="1" i="0" u="none" strike="noStrike" kern="0" cap="none" spc="0" normalizeH="0" baseline="0" noProof="0" dirty="0" err="1">
                <a:ln>
                  <a:noFill/>
                </a:ln>
                <a:solidFill>
                  <a:srgbClr val="F47B22"/>
                </a:solidFill>
                <a:effectLst/>
                <a:uLnTx/>
                <a:uFillTx/>
                <a:latin typeface="Verdana" pitchFamily="34" charset="0"/>
              </a:rPr>
              <a:t>protection</a:t>
            </a:r>
            <a:r>
              <a:rPr kumimoji="0" lang="de-DE" sz="2000" b="1" i="0" u="none" strike="noStrike" kern="0" cap="none" spc="0" normalizeH="0" baseline="0" noProof="0" dirty="0">
                <a:ln>
                  <a:noFill/>
                </a:ln>
                <a:solidFill>
                  <a:srgbClr val="F47B22"/>
                </a:solidFill>
                <a:effectLst/>
                <a:uLnTx/>
                <a:uFillTx/>
                <a:latin typeface="Verdana" pitchFamily="34" charset="0"/>
              </a:rPr>
              <a:t> </a:t>
            </a:r>
            <a:r>
              <a:rPr kumimoji="0" lang="de-DE" sz="2000" b="1" i="0" u="none" strike="noStrike" kern="0" cap="none" spc="0" normalizeH="0" baseline="0" noProof="0" dirty="0" err="1">
                <a:ln>
                  <a:noFill/>
                </a:ln>
                <a:solidFill>
                  <a:srgbClr val="F47B22"/>
                </a:solidFill>
                <a:effectLst/>
                <a:uLnTx/>
                <a:uFillTx/>
                <a:latin typeface="Verdana" pitchFamily="34" charset="0"/>
              </a:rPr>
              <a:t>goal</a:t>
            </a:r>
            <a:endParaRPr kumimoji="0" lang="de-DE" sz="2000" b="1" i="0" u="none" strike="noStrike" kern="0" cap="none" spc="0" normalizeH="0" baseline="0" noProof="0" dirty="0">
              <a:ln>
                <a:noFill/>
              </a:ln>
              <a:solidFill>
                <a:srgbClr val="F47B22"/>
              </a:solidFill>
              <a:effectLst/>
              <a:uLnTx/>
              <a:uFillTx/>
              <a:latin typeface="Verdana" pitchFamily="34" charset="0"/>
            </a:endParaRPr>
          </a:p>
        </p:txBody>
      </p:sp>
      <p:cxnSp>
        <p:nvCxnSpPr>
          <p:cNvPr id="12" name="Gerade Verbindung mit Pfeil 11"/>
          <p:cNvCxnSpPr>
            <a:stCxn id="9" idx="3"/>
            <a:endCxn id="11" idx="1"/>
          </p:cNvCxnSpPr>
          <p:nvPr/>
        </p:nvCxnSpPr>
        <p:spPr bwMode="auto">
          <a:xfrm>
            <a:off x="4838712" y="4172224"/>
            <a:ext cx="459806" cy="13677"/>
          </a:xfrm>
          <a:prstGeom prst="straightConnector1">
            <a:avLst/>
          </a:prstGeom>
          <a:noFill/>
          <a:ln w="76200" cap="flat" cmpd="sng" algn="ctr">
            <a:solidFill>
              <a:srgbClr val="000000"/>
            </a:solidFill>
            <a:prstDash val="solid"/>
            <a:round/>
            <a:headEnd type="none" w="med" len="med"/>
            <a:tailEnd type="triangle"/>
          </a:ln>
          <a:effectLst/>
        </p:spPr>
      </p:cxnSp>
      <p:pic>
        <p:nvPicPr>
          <p:cNvPr id="13" name="Grafik 12"/>
          <p:cNvPicPr>
            <a:picLocks noChangeAspect="1"/>
          </p:cNvPicPr>
          <p:nvPr/>
        </p:nvPicPr>
        <p:blipFill>
          <a:blip r:embed="rId4"/>
          <a:stretch>
            <a:fillRect/>
          </a:stretch>
        </p:blipFill>
        <p:spPr>
          <a:xfrm>
            <a:off x="7536635" y="126322"/>
            <a:ext cx="2688020" cy="5938916"/>
          </a:xfrm>
          <a:prstGeom prst="rect">
            <a:avLst/>
          </a:prstGeom>
        </p:spPr>
      </p:pic>
      <p:cxnSp>
        <p:nvCxnSpPr>
          <p:cNvPr id="14" name="Gerade Verbindung mit Pfeil 13"/>
          <p:cNvCxnSpPr>
            <a:stCxn id="11" idx="3"/>
          </p:cNvCxnSpPr>
          <p:nvPr/>
        </p:nvCxnSpPr>
        <p:spPr bwMode="auto">
          <a:xfrm flipV="1">
            <a:off x="7003492" y="2014629"/>
            <a:ext cx="533143" cy="2171272"/>
          </a:xfrm>
          <a:prstGeom prst="straightConnector1">
            <a:avLst/>
          </a:prstGeom>
          <a:noFill/>
          <a:ln w="9525" cap="flat" cmpd="sng" algn="ctr">
            <a:solidFill>
              <a:srgbClr val="000000"/>
            </a:solidFill>
            <a:prstDash val="solid"/>
            <a:round/>
            <a:headEnd type="none" w="med" len="med"/>
            <a:tailEnd type="triangle"/>
          </a:ln>
          <a:effectLst/>
        </p:spPr>
      </p:cxnSp>
      <p:cxnSp>
        <p:nvCxnSpPr>
          <p:cNvPr id="15" name="Gerade Verbindung mit Pfeil 14"/>
          <p:cNvCxnSpPr>
            <a:stCxn id="11" idx="3"/>
          </p:cNvCxnSpPr>
          <p:nvPr/>
        </p:nvCxnSpPr>
        <p:spPr bwMode="auto">
          <a:xfrm flipV="1">
            <a:off x="7003492" y="3227477"/>
            <a:ext cx="533143" cy="958424"/>
          </a:xfrm>
          <a:prstGeom prst="straightConnector1">
            <a:avLst/>
          </a:prstGeom>
          <a:noFill/>
          <a:ln w="9525" cap="flat" cmpd="sng" algn="ctr">
            <a:solidFill>
              <a:srgbClr val="000000"/>
            </a:solidFill>
            <a:prstDash val="solid"/>
            <a:round/>
            <a:headEnd type="none" w="med" len="med"/>
            <a:tailEnd type="triangle"/>
          </a:ln>
          <a:effectLst/>
        </p:spPr>
      </p:cxnSp>
      <p:cxnSp>
        <p:nvCxnSpPr>
          <p:cNvPr id="16" name="Gerade Verbindung mit Pfeil 15"/>
          <p:cNvCxnSpPr>
            <a:stCxn id="11" idx="3"/>
          </p:cNvCxnSpPr>
          <p:nvPr/>
        </p:nvCxnSpPr>
        <p:spPr bwMode="auto">
          <a:xfrm>
            <a:off x="7003492" y="4185901"/>
            <a:ext cx="533143" cy="11868"/>
          </a:xfrm>
          <a:prstGeom prst="straightConnector1">
            <a:avLst/>
          </a:prstGeom>
          <a:noFill/>
          <a:ln w="9525" cap="flat" cmpd="sng" algn="ctr">
            <a:solidFill>
              <a:srgbClr val="000000"/>
            </a:solidFill>
            <a:prstDash val="solid"/>
            <a:round/>
            <a:headEnd type="none" w="med" len="med"/>
            <a:tailEnd type="triangle"/>
          </a:ln>
          <a:effectLst/>
        </p:spPr>
      </p:cxnSp>
      <p:cxnSp>
        <p:nvCxnSpPr>
          <p:cNvPr id="17" name="Gerade Verbindung mit Pfeil 16"/>
          <p:cNvCxnSpPr>
            <a:stCxn id="11" idx="3"/>
          </p:cNvCxnSpPr>
          <p:nvPr/>
        </p:nvCxnSpPr>
        <p:spPr bwMode="auto">
          <a:xfrm>
            <a:off x="7003492" y="4185901"/>
            <a:ext cx="533143" cy="1129807"/>
          </a:xfrm>
          <a:prstGeom prst="straightConnector1">
            <a:avLst/>
          </a:prstGeom>
          <a:noFill/>
          <a:ln w="9525" cap="flat" cmpd="sng" algn="ctr">
            <a:solidFill>
              <a:srgbClr val="000000"/>
            </a:solidFill>
            <a:prstDash val="solid"/>
            <a:round/>
            <a:headEnd type="none" w="med" len="med"/>
            <a:tailEnd type="triangle"/>
          </a:ln>
          <a:effectLst/>
        </p:spPr>
      </p:cxnSp>
    </p:spTree>
    <p:extLst>
      <p:ext uri="{BB962C8B-B14F-4D97-AF65-F5344CB8AC3E}">
        <p14:creationId xmlns:p14="http://schemas.microsoft.com/office/powerpoint/2010/main" val="3855483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pic>
        <p:nvPicPr>
          <p:cNvPr id="4" name="Grafik 3"/>
          <p:cNvPicPr/>
          <p:nvPr/>
        </p:nvPicPr>
        <p:blipFill rotWithShape="1">
          <a:blip r:embed="rId3" cstate="print">
            <a:extLst>
              <a:ext uri="{28A0092B-C50C-407E-A947-70E740481C1C}">
                <a14:useLocalDpi xmlns:a14="http://schemas.microsoft.com/office/drawing/2010/main" val="0"/>
              </a:ext>
            </a:extLst>
          </a:blip>
          <a:srcRect l="2222" t="4543" r="17442" b="9424"/>
          <a:stretch/>
        </p:blipFill>
        <p:spPr bwMode="auto">
          <a:xfrm>
            <a:off x="3560708" y="382427"/>
            <a:ext cx="3312368" cy="5760640"/>
          </a:xfrm>
          <a:prstGeom prst="rect">
            <a:avLst/>
          </a:prstGeom>
          <a:ln>
            <a:noFill/>
          </a:ln>
          <a:extLst>
            <a:ext uri="{53640926-AAD7-44D8-BBD7-CCE9431645EC}">
              <a14:shadowObscured xmlns:a14="http://schemas.microsoft.com/office/drawing/2010/main"/>
            </a:ext>
          </a:extLst>
        </p:spPr>
      </p:pic>
      <p:pic>
        <p:nvPicPr>
          <p:cNvPr id="5" name="Grafik 4"/>
          <p:cNvPicPr/>
          <p:nvPr/>
        </p:nvPicPr>
        <p:blipFill rotWithShape="1">
          <a:blip r:embed="rId4" cstate="print">
            <a:extLst>
              <a:ext uri="{28A0092B-C50C-407E-A947-70E740481C1C}">
                <a14:useLocalDpi xmlns:a14="http://schemas.microsoft.com/office/drawing/2010/main" val="0"/>
              </a:ext>
            </a:extLst>
          </a:blip>
          <a:srcRect l="2116" t="4615" r="17346" b="9727"/>
          <a:stretch/>
        </p:blipFill>
        <p:spPr bwMode="auto">
          <a:xfrm>
            <a:off x="8011179" y="382421"/>
            <a:ext cx="3654282" cy="57606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38625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pic>
        <p:nvPicPr>
          <p:cNvPr id="6" name="Grafik 5"/>
          <p:cNvPicPr/>
          <p:nvPr/>
        </p:nvPicPr>
        <p:blipFill rotWithShape="1">
          <a:blip r:embed="rId3" cstate="print">
            <a:extLst>
              <a:ext uri="{28A0092B-C50C-407E-A947-70E740481C1C}">
                <a14:useLocalDpi xmlns:a14="http://schemas.microsoft.com/office/drawing/2010/main" val="0"/>
              </a:ext>
            </a:extLst>
          </a:blip>
          <a:srcRect l="21521" t="4396" r="8249" b="26729"/>
          <a:stretch/>
        </p:blipFill>
        <p:spPr bwMode="auto">
          <a:xfrm>
            <a:off x="3371657" y="509256"/>
            <a:ext cx="3384376" cy="5184576"/>
          </a:xfrm>
          <a:prstGeom prst="rect">
            <a:avLst/>
          </a:prstGeom>
          <a:ln>
            <a:noFill/>
          </a:ln>
          <a:extLst>
            <a:ext uri="{53640926-AAD7-44D8-BBD7-CCE9431645EC}">
              <a14:shadowObscured xmlns:a14="http://schemas.microsoft.com/office/drawing/2010/main"/>
            </a:ext>
          </a:extLst>
        </p:spPr>
      </p:pic>
      <p:pic>
        <p:nvPicPr>
          <p:cNvPr id="7" name="Grafik 6"/>
          <p:cNvPicPr/>
          <p:nvPr/>
        </p:nvPicPr>
        <p:blipFill rotWithShape="1">
          <a:blip r:embed="rId4" cstate="print">
            <a:extLst>
              <a:ext uri="{28A0092B-C50C-407E-A947-70E740481C1C}">
                <a14:useLocalDpi xmlns:a14="http://schemas.microsoft.com/office/drawing/2010/main" val="0"/>
              </a:ext>
            </a:extLst>
          </a:blip>
          <a:srcRect l="21376" t="3433" r="6764" b="63588"/>
          <a:stretch/>
        </p:blipFill>
        <p:spPr bwMode="auto">
          <a:xfrm>
            <a:off x="7132940" y="564677"/>
            <a:ext cx="3934610" cy="2592288"/>
          </a:xfrm>
          <a:prstGeom prst="rect">
            <a:avLst/>
          </a:prstGeom>
          <a:ln>
            <a:noFill/>
          </a:ln>
          <a:extLst>
            <a:ext uri="{53640926-AAD7-44D8-BBD7-CCE9431645EC}">
              <a14:shadowObscured xmlns:a14="http://schemas.microsoft.com/office/drawing/2010/main"/>
            </a:ext>
          </a:extLst>
        </p:spPr>
      </p:pic>
      <p:sp>
        <p:nvSpPr>
          <p:cNvPr id="8" name="Textfeld 7"/>
          <p:cNvSpPr txBox="1"/>
          <p:nvPr/>
        </p:nvSpPr>
        <p:spPr>
          <a:xfrm>
            <a:off x="3962736" y="5840826"/>
            <a:ext cx="5943273" cy="923330"/>
          </a:xfrm>
          <a:prstGeom prst="rect">
            <a:avLst/>
          </a:prstGeom>
          <a:noFill/>
        </p:spPr>
        <p:txBody>
          <a:bodyPr wrap="square" rtlCol="0">
            <a:spAutoFit/>
          </a:bodyPr>
          <a:ls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0" i="1" u="none" strike="noStrike" kern="1200" cap="none" spc="0" normalizeH="0" baseline="0" noProof="0" dirty="0" err="1">
                <a:ln>
                  <a:noFill/>
                </a:ln>
                <a:solidFill>
                  <a:srgbClr val="C00000"/>
                </a:solidFill>
                <a:effectLst/>
                <a:uLnTx/>
                <a:uFillTx/>
                <a:latin typeface="Verdana" pitchFamily="34" charset="0"/>
                <a:ea typeface="+mn-ea"/>
                <a:cs typeface="+mn-cs"/>
              </a:rPr>
              <a:t>Abbreviations</a:t>
            </a:r>
            <a:r>
              <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1" i="1" u="none" strike="noStrike" kern="1200" cap="none" spc="0" normalizeH="0" baseline="0" noProof="0" dirty="0">
                <a:ln>
                  <a:noFill/>
                </a:ln>
                <a:solidFill>
                  <a:srgbClr val="C00000"/>
                </a:solidFill>
                <a:effectLst/>
                <a:uLnTx/>
                <a:uFillTx/>
                <a:latin typeface="Verdana" pitchFamily="34" charset="0"/>
                <a:ea typeface="+mn-ea"/>
                <a:cs typeface="+mn-cs"/>
              </a:rPr>
              <a:t>MO</a:t>
            </a:r>
            <a:r>
              <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rPr>
              <a:t>: </a:t>
            </a:r>
            <a:r>
              <a:rPr kumimoji="0" lang="de-DE" sz="1800" b="0" i="1" u="none" strike="noStrike" kern="1200" cap="none" spc="0" normalizeH="0" baseline="0" noProof="0" dirty="0" err="1">
                <a:ln>
                  <a:noFill/>
                </a:ln>
                <a:solidFill>
                  <a:srgbClr val="C00000"/>
                </a:solidFill>
                <a:effectLst/>
                <a:uLnTx/>
                <a:uFillTx/>
                <a:latin typeface="Verdana" pitchFamily="34" charset="0"/>
                <a:ea typeface="+mn-ea"/>
                <a:cs typeface="+mn-cs"/>
              </a:rPr>
              <a:t>micro-organisms</a:t>
            </a:r>
            <a:endPar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1" i="1" u="none" strike="noStrike" kern="1200" cap="none" spc="0" normalizeH="0" baseline="0" noProof="0" dirty="0">
                <a:ln>
                  <a:noFill/>
                </a:ln>
                <a:solidFill>
                  <a:srgbClr val="C00000"/>
                </a:solidFill>
                <a:effectLst/>
                <a:uLnTx/>
                <a:uFillTx/>
                <a:latin typeface="Verdana" pitchFamily="34" charset="0"/>
                <a:ea typeface="+mn-ea"/>
                <a:cs typeface="+mn-cs"/>
              </a:rPr>
              <a:t>HGT</a:t>
            </a:r>
            <a:r>
              <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rPr>
              <a:t>: horizontal </a:t>
            </a:r>
            <a:r>
              <a:rPr kumimoji="0" lang="de-DE" sz="1800" b="0" i="1" u="none" strike="noStrike" kern="1200" cap="none" spc="0" normalizeH="0" baseline="0" noProof="0" dirty="0" err="1">
                <a:ln>
                  <a:noFill/>
                </a:ln>
                <a:solidFill>
                  <a:srgbClr val="C00000"/>
                </a:solidFill>
                <a:effectLst/>
                <a:uLnTx/>
                <a:uFillTx/>
                <a:latin typeface="Verdana" pitchFamily="34" charset="0"/>
                <a:ea typeface="+mn-ea"/>
                <a:cs typeface="+mn-cs"/>
              </a:rPr>
              <a:t>gene</a:t>
            </a:r>
            <a:r>
              <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rPr>
              <a:t> </a:t>
            </a:r>
            <a:r>
              <a:rPr kumimoji="0" lang="de-DE" sz="1800" b="0" i="1" u="none" strike="noStrike" kern="1200" cap="none" spc="0" normalizeH="0" baseline="0" noProof="0" dirty="0" err="1">
                <a:ln>
                  <a:noFill/>
                </a:ln>
                <a:solidFill>
                  <a:srgbClr val="C00000"/>
                </a:solidFill>
                <a:effectLst/>
                <a:uLnTx/>
                <a:uFillTx/>
                <a:latin typeface="Verdana" pitchFamily="34" charset="0"/>
                <a:ea typeface="+mn-ea"/>
                <a:cs typeface="+mn-cs"/>
              </a:rPr>
              <a:t>transfer</a:t>
            </a:r>
            <a:r>
              <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rPr>
              <a:t> (e.g. plant </a:t>
            </a:r>
            <a:r>
              <a:rPr kumimoji="0" lang="de-DE" sz="1800" b="0" i="1" u="none" strike="noStrike" kern="1200" cap="none" spc="0" normalizeH="0" baseline="0" noProof="0" dirty="0" err="1">
                <a:ln>
                  <a:noFill/>
                </a:ln>
                <a:solidFill>
                  <a:srgbClr val="C00000"/>
                </a:solidFill>
                <a:effectLst/>
                <a:uLnTx/>
                <a:uFillTx/>
                <a:latin typeface="Verdana" pitchFamily="34" charset="0"/>
                <a:ea typeface="+mn-ea"/>
                <a:cs typeface="+mn-cs"/>
              </a:rPr>
              <a:t>to</a:t>
            </a:r>
            <a:r>
              <a:rPr kumimoji="0" lang="de-DE" sz="1800" b="0" i="1" u="none" strike="noStrike" kern="1200" cap="none" spc="0" normalizeH="0" baseline="0" noProof="0" dirty="0">
                <a:ln>
                  <a:noFill/>
                </a:ln>
                <a:solidFill>
                  <a:srgbClr val="C00000"/>
                </a:solidFill>
                <a:effectLst/>
                <a:uLnTx/>
                <a:uFillTx/>
                <a:latin typeface="Verdana" pitchFamily="34" charset="0"/>
                <a:ea typeface="+mn-ea"/>
                <a:cs typeface="+mn-cs"/>
              </a:rPr>
              <a:t> MO)</a:t>
            </a:r>
          </a:p>
        </p:txBody>
      </p:sp>
    </p:spTree>
    <p:extLst>
      <p:ext uri="{BB962C8B-B14F-4D97-AF65-F5344CB8AC3E}">
        <p14:creationId xmlns:p14="http://schemas.microsoft.com/office/powerpoint/2010/main" val="1713322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graphicFrame>
        <p:nvGraphicFramePr>
          <p:cNvPr id="8" name="Tabelle 7"/>
          <p:cNvGraphicFramePr>
            <a:graphicFrameLocks noGrp="1"/>
          </p:cNvGraphicFramePr>
          <p:nvPr>
            <p:extLst>
              <p:ext uri="{D42A27DB-BD31-4B8C-83A1-F6EECF244321}">
                <p14:modId xmlns:p14="http://schemas.microsoft.com/office/powerpoint/2010/main" val="4201067233"/>
              </p:ext>
            </p:extLst>
          </p:nvPr>
        </p:nvGraphicFramePr>
        <p:xfrm>
          <a:off x="2923307" y="1212983"/>
          <a:ext cx="8811491" cy="4943426"/>
        </p:xfrm>
        <a:graphic>
          <a:graphicData uri="http://schemas.openxmlformats.org/drawingml/2006/table">
            <a:tbl>
              <a:tblPr firstRow="1" firstCol="1" bandRow="1"/>
              <a:tblGrid>
                <a:gridCol w="1924840">
                  <a:extLst>
                    <a:ext uri="{9D8B030D-6E8A-4147-A177-3AD203B41FA5}">
                      <a16:colId xmlns:a16="http://schemas.microsoft.com/office/drawing/2014/main" val="75806178"/>
                    </a:ext>
                  </a:extLst>
                </a:gridCol>
                <a:gridCol w="2201901">
                  <a:extLst>
                    <a:ext uri="{9D8B030D-6E8A-4147-A177-3AD203B41FA5}">
                      <a16:colId xmlns:a16="http://schemas.microsoft.com/office/drawing/2014/main" val="1190288968"/>
                    </a:ext>
                  </a:extLst>
                </a:gridCol>
                <a:gridCol w="1791657">
                  <a:extLst>
                    <a:ext uri="{9D8B030D-6E8A-4147-A177-3AD203B41FA5}">
                      <a16:colId xmlns:a16="http://schemas.microsoft.com/office/drawing/2014/main" val="2773060529"/>
                    </a:ext>
                  </a:extLst>
                </a:gridCol>
                <a:gridCol w="2893093">
                  <a:extLst>
                    <a:ext uri="{9D8B030D-6E8A-4147-A177-3AD203B41FA5}">
                      <a16:colId xmlns:a16="http://schemas.microsoft.com/office/drawing/2014/main" val="3550661320"/>
                    </a:ext>
                  </a:extLst>
                </a:gridCol>
              </a:tblGrid>
              <a:tr h="1123446">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ctr">
                        <a:spcAft>
                          <a:spcPts val="0"/>
                        </a:spcAft>
                      </a:pPr>
                      <a:r>
                        <a:rPr lang="en-US" sz="1800" dirty="0">
                          <a:solidFill>
                            <a:schemeClr val="tx1"/>
                          </a:solidFill>
                          <a:effectLst/>
                          <a:latin typeface="Arial" panose="020B0604020202020204" pitchFamily="34" charset="0"/>
                          <a:cs typeface="Arial" panose="020B0604020202020204" pitchFamily="34" charset="0"/>
                        </a:rPr>
                        <a:t>Hypothetical pathway to harm</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ctr">
                        <a:spcAft>
                          <a:spcPts val="0"/>
                        </a:spcAft>
                      </a:pPr>
                      <a:r>
                        <a:rPr lang="en-US" sz="1800" dirty="0">
                          <a:solidFill>
                            <a:schemeClr val="tx1"/>
                          </a:solidFill>
                          <a:effectLst/>
                          <a:latin typeface="Arial" panose="020B0604020202020204" pitchFamily="34" charset="0"/>
                          <a:cs typeface="Arial" panose="020B0604020202020204" pitchFamily="34" charset="0"/>
                        </a:rPr>
                        <a:t>Potential adverse (hypothetical) effect</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ctr">
                        <a:spcAft>
                          <a:spcPts val="0"/>
                        </a:spcAft>
                      </a:pPr>
                      <a:r>
                        <a:rPr lang="en-US" sz="1800">
                          <a:solidFill>
                            <a:schemeClr val="tx1"/>
                          </a:solidFill>
                          <a:effectLst/>
                          <a:latin typeface="Arial" panose="020B0604020202020204" pitchFamily="34" charset="0"/>
                          <a:cs typeface="Arial" panose="020B0604020202020204" pitchFamily="34" charset="0"/>
                        </a:rPr>
                        <a:t>Protection goal (hypothetical)</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ctr">
                        <a:spcAft>
                          <a:spcPts val="0"/>
                        </a:spcAft>
                      </a:pPr>
                      <a:r>
                        <a:rPr lang="en-US" sz="1800" dirty="0">
                          <a:solidFill>
                            <a:schemeClr val="tx1"/>
                          </a:solidFill>
                          <a:effectLst/>
                          <a:latin typeface="Arial" panose="020B0604020202020204" pitchFamily="34" charset="0"/>
                          <a:cs typeface="Arial" panose="020B0604020202020204" pitchFamily="34" charset="0"/>
                        </a:rPr>
                        <a:t>Areas of risk</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136988"/>
                  </a:ext>
                </a:extLst>
              </a:tr>
              <a:tr h="401230">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dirty="0">
                          <a:solidFill>
                            <a:schemeClr val="tx1"/>
                          </a:solidFill>
                          <a:effectLst/>
                          <a:latin typeface="Arial" panose="020B0604020202020204" pitchFamily="34" charset="0"/>
                          <a:cs typeface="Arial" panose="020B0604020202020204" pitchFamily="34" charset="0"/>
                        </a:rPr>
                        <a:t> </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800" dirty="0">
                          <a:solidFill>
                            <a:schemeClr val="tx1"/>
                          </a:solidFill>
                          <a:effectLst/>
                          <a:latin typeface="Arial" panose="020B0604020202020204" pitchFamily="34" charset="0"/>
                          <a:cs typeface="Arial" panose="020B0604020202020204" pitchFamily="34" charset="0"/>
                        </a:rPr>
                        <a:t>Persistence and invasiveness including plant-to-plant gene flow (</a:t>
                      </a:r>
                      <a:r>
                        <a:rPr lang="en-GB" sz="1800" b="1" dirty="0">
                          <a:solidFill>
                            <a:srgbClr val="F47B22"/>
                          </a:solidFill>
                          <a:effectLst/>
                          <a:latin typeface="Arial" panose="020B0604020202020204" pitchFamily="34" charset="0"/>
                          <a:cs typeface="Arial" panose="020B0604020202020204" pitchFamily="34" charset="0"/>
                        </a:rPr>
                        <a:t>P&amp;I</a:t>
                      </a:r>
                      <a:r>
                        <a:rPr lang="en-GB" sz="1800" dirty="0">
                          <a:solidFill>
                            <a:schemeClr val="tx1"/>
                          </a:solidFill>
                          <a:effectLst/>
                          <a:latin typeface="Arial" panose="020B0604020202020204" pitchFamily="34" charset="0"/>
                          <a:cs typeface="Arial" panose="020B0604020202020204" pitchFamily="34" charset="0"/>
                        </a:rPr>
                        <a:t>)</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7444256"/>
                  </a:ext>
                </a:extLst>
              </a:tr>
              <a:tr h="722216">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dirty="0">
                          <a:solidFill>
                            <a:schemeClr val="tx1"/>
                          </a:solidFill>
                          <a:effectLst/>
                          <a:latin typeface="Arial" panose="020B0604020202020204" pitchFamily="34" charset="0"/>
                          <a:cs typeface="Arial" panose="020B0604020202020204" pitchFamily="34" charset="0"/>
                        </a:rPr>
                        <a:t> </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dirty="0">
                          <a:solidFill>
                            <a:schemeClr val="tx1"/>
                          </a:solidFill>
                          <a:effectLst/>
                          <a:latin typeface="Arial" panose="020B0604020202020204" pitchFamily="34" charset="0"/>
                          <a:cs typeface="Arial" panose="020B0604020202020204" pitchFamily="34" charset="0"/>
                        </a:rPr>
                        <a:t> </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de-DE"/>
                    </a:p>
                  </a:txBody>
                  <a:tcPr/>
                </a:tc>
                <a:extLst>
                  <a:ext uri="{0D108BD9-81ED-4DB2-BD59-A6C34878D82A}">
                    <a16:rowId xmlns:a16="http://schemas.microsoft.com/office/drawing/2014/main" val="2153239585"/>
                  </a:ext>
                </a:extLst>
              </a:tr>
              <a:tr h="401230">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dirty="0">
                          <a:solidFill>
                            <a:schemeClr val="tx1"/>
                          </a:solidFill>
                          <a:effectLst/>
                          <a:latin typeface="Arial" panose="020B0604020202020204" pitchFamily="34" charset="0"/>
                          <a:cs typeface="Arial" panose="020B0604020202020204" pitchFamily="34" charset="0"/>
                        </a:rPr>
                        <a:t> </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800" dirty="0">
                          <a:solidFill>
                            <a:schemeClr val="tx1"/>
                          </a:solidFill>
                          <a:effectLst/>
                          <a:latin typeface="Arial" panose="020B0604020202020204" pitchFamily="34" charset="0"/>
                          <a:cs typeface="Arial" panose="020B0604020202020204" pitchFamily="34" charset="0"/>
                        </a:rPr>
                        <a:t>Interactions of the GMP with non-target organisms (</a:t>
                      </a:r>
                      <a:r>
                        <a:rPr lang="en-GB" sz="1800" b="1" dirty="0" err="1">
                          <a:solidFill>
                            <a:srgbClr val="F47B22"/>
                          </a:solidFill>
                          <a:effectLst/>
                          <a:latin typeface="Arial" panose="020B0604020202020204" pitchFamily="34" charset="0"/>
                          <a:cs typeface="Arial" panose="020B0604020202020204" pitchFamily="34" charset="0"/>
                        </a:rPr>
                        <a:t>nto</a:t>
                      </a:r>
                      <a:r>
                        <a:rPr lang="en-GB" sz="1800" dirty="0">
                          <a:solidFill>
                            <a:schemeClr val="tx1"/>
                          </a:solidFill>
                          <a:effectLst/>
                          <a:latin typeface="Arial" panose="020B0604020202020204" pitchFamily="34" charset="0"/>
                          <a:cs typeface="Arial" panose="020B0604020202020204" pitchFamily="34" charset="0"/>
                        </a:rPr>
                        <a:t>)</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67641554"/>
                  </a:ext>
                </a:extLst>
              </a:tr>
              <a:tr h="4814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dirty="0">
                          <a:solidFill>
                            <a:schemeClr val="tx1"/>
                          </a:solidFill>
                          <a:effectLst/>
                          <a:latin typeface="Arial" panose="020B0604020202020204" pitchFamily="34" charset="0"/>
                          <a:cs typeface="Arial" panose="020B0604020202020204" pitchFamily="34" charset="0"/>
                        </a:rPr>
                        <a:t> </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de-DE"/>
                    </a:p>
                  </a:txBody>
                  <a:tcPr/>
                </a:tc>
                <a:extLst>
                  <a:ext uri="{0D108BD9-81ED-4DB2-BD59-A6C34878D82A}">
                    <a16:rowId xmlns:a16="http://schemas.microsoft.com/office/drawing/2014/main" val="2339538701"/>
                  </a:ext>
                </a:extLst>
              </a:tr>
              <a:tr h="401230">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800" dirty="0">
                          <a:solidFill>
                            <a:schemeClr val="tx1"/>
                          </a:solidFill>
                          <a:effectLst/>
                          <a:latin typeface="Arial" panose="020B0604020202020204" pitchFamily="34" charset="0"/>
                          <a:cs typeface="Arial" panose="020B0604020202020204" pitchFamily="34" charset="0"/>
                        </a:rPr>
                        <a:t>Plant to micro-organisms gene transfer- </a:t>
                      </a:r>
                      <a:r>
                        <a:rPr lang="en-US" sz="1800" dirty="0">
                          <a:solidFill>
                            <a:schemeClr val="tx1"/>
                          </a:solidFill>
                          <a:effectLst/>
                          <a:latin typeface="Arial" panose="020B0604020202020204" pitchFamily="34" charset="0"/>
                          <a:cs typeface="Arial" panose="020B0604020202020204" pitchFamily="34" charset="0"/>
                        </a:rPr>
                        <a:t>Horizontal gene transfer (</a:t>
                      </a:r>
                      <a:r>
                        <a:rPr lang="en-US" sz="1800" b="1" dirty="0">
                          <a:solidFill>
                            <a:srgbClr val="F47B22"/>
                          </a:solidFill>
                          <a:effectLst/>
                          <a:latin typeface="Arial" panose="020B0604020202020204" pitchFamily="34" charset="0"/>
                          <a:cs typeface="Arial" panose="020B0604020202020204" pitchFamily="34" charset="0"/>
                        </a:rPr>
                        <a:t>HGT</a:t>
                      </a:r>
                      <a:r>
                        <a:rPr lang="en-US" sz="1800" dirty="0">
                          <a:solidFill>
                            <a:schemeClr val="tx1"/>
                          </a:solidFill>
                          <a:effectLst/>
                          <a:latin typeface="Arial" panose="020B0604020202020204" pitchFamily="34" charset="0"/>
                          <a:cs typeface="Arial" panose="020B0604020202020204" pitchFamily="34" charset="0"/>
                        </a:rPr>
                        <a:t>)</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8541"/>
                  </a:ext>
                </a:extLst>
              </a:tr>
              <a:tr h="481477">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dirty="0">
                          <a:solidFill>
                            <a:schemeClr val="tx1"/>
                          </a:solidFill>
                          <a:effectLst/>
                          <a:latin typeface="Arial" panose="020B0604020202020204" pitchFamily="34" charset="0"/>
                          <a:cs typeface="Arial" panose="020B0604020202020204" pitchFamily="34" charset="0"/>
                        </a:rPr>
                        <a:t> </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de-DE"/>
                    </a:p>
                  </a:txBody>
                  <a:tcPr/>
                </a:tc>
                <a:extLst>
                  <a:ext uri="{0D108BD9-81ED-4DB2-BD59-A6C34878D82A}">
                    <a16:rowId xmlns:a16="http://schemas.microsoft.com/office/drawing/2014/main" val="2142128426"/>
                  </a:ext>
                </a:extLst>
              </a:tr>
              <a:tr h="401230">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800">
                          <a:solidFill>
                            <a:schemeClr val="tx1"/>
                          </a:solidFill>
                          <a:effectLst/>
                          <a:latin typeface="Arial" panose="020B0604020202020204" pitchFamily="34" charset="0"/>
                          <a:cs typeface="Arial" panose="020B0604020202020204" pitchFamily="34" charset="0"/>
                        </a:rPr>
                        <a:t> </a:t>
                      </a:r>
                      <a:endParaRPr lang="de-DE" sz="18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800" dirty="0">
                          <a:solidFill>
                            <a:schemeClr val="tx1"/>
                          </a:solidFill>
                          <a:effectLst/>
                          <a:latin typeface="Arial" panose="020B0604020202020204" pitchFamily="34" charset="0"/>
                          <a:cs typeface="Arial" panose="020B0604020202020204" pitchFamily="34" charset="0"/>
                        </a:rPr>
                        <a:t>Interactions of the GMP with target organisms (to)</a:t>
                      </a:r>
                      <a:endParaRPr lang="de-DE" sz="18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360360"/>
                  </a:ext>
                </a:extLst>
              </a:tr>
              <a:tr h="401230">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pPr marR="69215" algn="just">
                        <a:spcAft>
                          <a:spcPts val="0"/>
                        </a:spcAft>
                      </a:pPr>
                      <a:r>
                        <a:rPr lang="en-US" sz="1400">
                          <a:solidFill>
                            <a:schemeClr val="tx1"/>
                          </a:solidFill>
                          <a:effectLst/>
                          <a:latin typeface="Arial" panose="020B0604020202020204" pitchFamily="34" charset="0"/>
                          <a:cs typeface="Arial" panose="020B0604020202020204" pitchFamily="34" charset="0"/>
                        </a:rPr>
                        <a:t> </a:t>
                      </a:r>
                      <a:endParaRPr lang="de-DE" sz="140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spcAft>
                          <a:spcPts val="0"/>
                        </a:spcAft>
                      </a:pPr>
                      <a:r>
                        <a:rPr lang="en-GB" sz="1400" dirty="0">
                          <a:solidFill>
                            <a:schemeClr val="tx1"/>
                          </a:solidFill>
                          <a:effectLst/>
                          <a:latin typeface="Arial" panose="020B0604020202020204" pitchFamily="34" charset="0"/>
                          <a:cs typeface="Arial" panose="020B0604020202020204" pitchFamily="34" charset="0"/>
                        </a:rPr>
                        <a:t> </a:t>
                      </a:r>
                      <a:endParaRPr lang="de-DE" sz="14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R="69215" algn="just">
                        <a:spcAft>
                          <a:spcPts val="0"/>
                        </a:spcAft>
                      </a:pPr>
                      <a:r>
                        <a:rPr lang="en-US" sz="1400" dirty="0">
                          <a:solidFill>
                            <a:schemeClr val="tx1"/>
                          </a:solidFill>
                          <a:effectLst/>
                          <a:latin typeface="Arial" panose="020B0604020202020204" pitchFamily="34" charset="0"/>
                          <a:cs typeface="Arial" panose="020B0604020202020204" pitchFamily="34" charset="0"/>
                        </a:rPr>
                        <a:t> </a:t>
                      </a:r>
                      <a:endParaRPr lang="de-DE" sz="14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de-DE"/>
                    </a:p>
                  </a:txBody>
                  <a:tcPr/>
                </a:tc>
                <a:extLst>
                  <a:ext uri="{0D108BD9-81ED-4DB2-BD59-A6C34878D82A}">
                    <a16:rowId xmlns:a16="http://schemas.microsoft.com/office/drawing/2014/main" val="1768789192"/>
                  </a:ext>
                </a:extLst>
              </a:tr>
            </a:tbl>
          </a:graphicData>
        </a:graphic>
      </p:graphicFrame>
      <p:sp>
        <p:nvSpPr>
          <p:cNvPr id="9" name="Titel 1"/>
          <p:cNvSpPr txBox="1">
            <a:spLocks/>
          </p:cNvSpPr>
          <p:nvPr/>
        </p:nvSpPr>
        <p:spPr bwMode="auto">
          <a:xfrm>
            <a:off x="2563184" y="373345"/>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000" b="1">
                <a:solidFill>
                  <a:schemeClr val="bg2">
                    <a:lumMod val="50000"/>
                  </a:schemeClr>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ctr"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808080">
                    <a:lumMod val="50000"/>
                  </a:srgbClr>
                </a:solidFill>
                <a:effectLst/>
                <a:uLnTx/>
                <a:uFillTx/>
                <a:latin typeface="Verdana"/>
                <a:ea typeface="+mj-ea"/>
                <a:cs typeface="+mj-cs"/>
              </a:rPr>
              <a:t>Task 1 + Task 2: Reporting </a:t>
            </a:r>
            <a:r>
              <a:rPr kumimoji="0" lang="de-DE" sz="2400" b="0" i="0" u="none" strike="noStrike" kern="0" cap="none" spc="0" normalizeH="0" baseline="0" noProof="0" dirty="0" err="1">
                <a:ln>
                  <a:noFill/>
                </a:ln>
                <a:solidFill>
                  <a:srgbClr val="808080">
                    <a:lumMod val="50000"/>
                  </a:srgbClr>
                </a:solidFill>
                <a:effectLst/>
                <a:uLnTx/>
                <a:uFillTx/>
                <a:latin typeface="Verdana"/>
                <a:ea typeface="+mj-ea"/>
                <a:cs typeface="+mj-cs"/>
              </a:rPr>
              <a:t>scheme</a:t>
            </a:r>
            <a:endParaRPr kumimoji="0" lang="de-DE" sz="2400" b="0" i="0" u="none" strike="noStrike" kern="0" cap="none" spc="0" normalizeH="0" baseline="0" noProof="0" dirty="0">
              <a:ln>
                <a:noFill/>
              </a:ln>
              <a:solidFill>
                <a:srgbClr val="808080">
                  <a:lumMod val="50000"/>
                </a:srgbClr>
              </a:solidFill>
              <a:effectLst/>
              <a:uLnTx/>
              <a:uFillTx/>
              <a:latin typeface="Verdana"/>
              <a:ea typeface="+mj-ea"/>
              <a:cs typeface="+mj-cs"/>
            </a:endParaRPr>
          </a:p>
        </p:txBody>
      </p:sp>
    </p:spTree>
    <p:extLst>
      <p:ext uri="{BB962C8B-B14F-4D97-AF65-F5344CB8AC3E}">
        <p14:creationId xmlns:p14="http://schemas.microsoft.com/office/powerpoint/2010/main" val="1557524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a:t>
            </a:r>
            <a:r>
              <a:rPr lang="en-IE" sz="4800">
                <a:solidFill>
                  <a:srgbClr val="034EA2"/>
                </a:solidFill>
                <a:latin typeface="+mj-lt"/>
                <a:ea typeface="+mj-ea"/>
                <a:cs typeface="+mj-cs"/>
              </a:rPr>
              <a:t>for your </a:t>
            </a:r>
            <a:r>
              <a:rPr lang="en-IE" sz="4800" dirty="0">
                <a:solidFill>
                  <a:srgbClr val="034EA2"/>
                </a:solidFill>
                <a:latin typeface="+mj-lt"/>
                <a:ea typeface="+mj-ea"/>
                <a:cs typeface="+mj-cs"/>
              </a:rPr>
              <a:t>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1FF87431-2774-4E17-BE38-8A579357848D}">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966</Words>
  <Application>Microsoft Office PowerPoint</Application>
  <PresentationFormat>Widescreen</PresentationFormat>
  <Paragraphs>137</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Verdana</vt:lpstr>
      <vt:lpstr>Office Theme</vt:lpstr>
      <vt:lpstr>Better Training for Safer Food Initiative</vt:lpstr>
      <vt:lpstr>                           Case Study 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147</cp:revision>
  <dcterms:created xsi:type="dcterms:W3CDTF">2019-08-09T12:06:42Z</dcterms:created>
  <dcterms:modified xsi:type="dcterms:W3CDTF">2023-11-14T15:27:07Z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2023-11-14T15:27:05Z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c4407e27-f001-4a34-aeea-9a631aa9bd5b</vt:lpwstr>
  </property>
  <property fmtid="{D5CDD505-2E9C-101B-9397-08002B2CF9AE}" pid="11" name="MSIP_Label_f2c848f1-078c-4e4f-8789-8a1259c542b8_ContentBits">
    <vt:lpwstr>0</vt:lpwstr>
  </property>
</Properties>
</file>