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2"/>
  </p:notesMasterIdLst>
  <p:handoutMasterIdLst>
    <p:handoutMasterId r:id="rId33"/>
  </p:handoutMasterIdLst>
  <p:sldIdLst>
    <p:sldId id="545" r:id="rId5"/>
    <p:sldId id="267" r:id="rId6"/>
    <p:sldId id="259" r:id="rId7"/>
    <p:sldId id="560" r:id="rId8"/>
    <p:sldId id="268" r:id="rId9"/>
    <p:sldId id="270" r:id="rId10"/>
    <p:sldId id="271" r:id="rId11"/>
    <p:sldId id="275" r:id="rId12"/>
    <p:sldId id="264" r:id="rId13"/>
    <p:sldId id="547" r:id="rId14"/>
    <p:sldId id="556" r:id="rId15"/>
    <p:sldId id="265" r:id="rId16"/>
    <p:sldId id="557" r:id="rId17"/>
    <p:sldId id="558" r:id="rId18"/>
    <p:sldId id="551" r:id="rId19"/>
    <p:sldId id="552" r:id="rId20"/>
    <p:sldId id="553" r:id="rId21"/>
    <p:sldId id="273" r:id="rId22"/>
    <p:sldId id="554" r:id="rId23"/>
    <p:sldId id="548" r:id="rId24"/>
    <p:sldId id="549" r:id="rId25"/>
    <p:sldId id="559" r:id="rId26"/>
    <p:sldId id="555" r:id="rId27"/>
    <p:sldId id="550" r:id="rId28"/>
    <p:sldId id="473" r:id="rId29"/>
    <p:sldId id="544" r:id="rId30"/>
    <p:sldId id="274"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6FA528"/>
    <a:srgbClr val="AFC551"/>
    <a:srgbClr val="034EA2"/>
    <a:srgbClr val="004494"/>
    <a:srgbClr val="0356B1"/>
    <a:srgbClr val="024EA2"/>
    <a:srgbClr val="024B9C"/>
    <a:srgbClr val="035D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279" autoAdjust="0"/>
    <p:restoredTop sz="94674"/>
  </p:normalViewPr>
  <p:slideViewPr>
    <p:cSldViewPr snapToGrid="0">
      <p:cViewPr varScale="1">
        <p:scale>
          <a:sx n="62" d="100"/>
          <a:sy n="62" d="100"/>
        </p:scale>
        <p:origin x="108" y="56"/>
      </p:cViewPr>
      <p:guideLst>
        <p:guide orient="horz" pos="2092"/>
        <p:guide pos="3840"/>
      </p:guideLst>
    </p:cSldViewPr>
  </p:slideViewPr>
  <p:notesTextViewPr>
    <p:cViewPr>
      <p:scale>
        <a:sx n="3" d="2"/>
        <a:sy n="3" d="2"/>
      </p:scale>
      <p:origin x="0" y="0"/>
    </p:cViewPr>
  </p:notesTextViewPr>
  <p:sorterViewPr>
    <p:cViewPr>
      <p:scale>
        <a:sx n="200" d="100"/>
        <a:sy n="2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38"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ina Hristova" userId="146acd6f-9f96-42f3-a178-472d8ef3f70d" providerId="ADAL" clId="{FCFAEC42-8052-4E8E-981A-CEFDA0CB969C}"/>
    <pc:docChg chg="mod modSld modMainMaster">
      <pc:chgData name="Kristina Hristova" userId="146acd6f-9f96-42f3-a178-472d8ef3f70d" providerId="ADAL" clId="{FCFAEC42-8052-4E8E-981A-CEFDA0CB969C}" dt="2023-11-06T15:16:34.664" v="35" actId="33475"/>
      <pc:docMkLst>
        <pc:docMk/>
      </pc:docMkLst>
      <pc:sldChg chg="modSp mod">
        <pc:chgData name="Kristina Hristova" userId="146acd6f-9f96-42f3-a178-472d8ef3f70d" providerId="ADAL" clId="{FCFAEC42-8052-4E8E-981A-CEFDA0CB969C}" dt="2023-11-06T15:13:47.311" v="2" actId="1076"/>
        <pc:sldMkLst>
          <pc:docMk/>
          <pc:sldMk cId="2472434117" sldId="259"/>
        </pc:sldMkLst>
        <pc:spChg chg="mod">
          <ac:chgData name="Kristina Hristova" userId="146acd6f-9f96-42f3-a178-472d8ef3f70d" providerId="ADAL" clId="{FCFAEC42-8052-4E8E-981A-CEFDA0CB969C}" dt="2023-11-06T15:13:47.311" v="2" actId="1076"/>
          <ac:spMkLst>
            <pc:docMk/>
            <pc:sldMk cId="2472434117" sldId="259"/>
            <ac:spMk id="7" creationId="{00000000-0000-0000-0000-000000000000}"/>
          </ac:spMkLst>
        </pc:spChg>
      </pc:sldChg>
      <pc:sldChg chg="modSp mod">
        <pc:chgData name="Kristina Hristova" userId="146acd6f-9f96-42f3-a178-472d8ef3f70d" providerId="ADAL" clId="{FCFAEC42-8052-4E8E-981A-CEFDA0CB969C}" dt="2023-11-06T15:14:52.905" v="16" actId="1076"/>
        <pc:sldMkLst>
          <pc:docMk/>
          <pc:sldMk cId="3095959891" sldId="264"/>
        </pc:sldMkLst>
        <pc:spChg chg="mod">
          <ac:chgData name="Kristina Hristova" userId="146acd6f-9f96-42f3-a178-472d8ef3f70d" providerId="ADAL" clId="{FCFAEC42-8052-4E8E-981A-CEFDA0CB969C}" dt="2023-11-06T15:14:52.905" v="16" actId="1076"/>
          <ac:spMkLst>
            <pc:docMk/>
            <pc:sldMk cId="3095959891" sldId="264"/>
            <ac:spMk id="3" creationId="{00000000-0000-0000-0000-000000000000}"/>
          </ac:spMkLst>
        </pc:spChg>
      </pc:sldChg>
      <pc:sldChg chg="modSp mod">
        <pc:chgData name="Kristina Hristova" userId="146acd6f-9f96-42f3-a178-472d8ef3f70d" providerId="ADAL" clId="{FCFAEC42-8052-4E8E-981A-CEFDA0CB969C}" dt="2023-11-06T15:15:15.044" v="22" actId="20577"/>
        <pc:sldMkLst>
          <pc:docMk/>
          <pc:sldMk cId="2224284862" sldId="265"/>
        </pc:sldMkLst>
        <pc:spChg chg="mod">
          <ac:chgData name="Kristina Hristova" userId="146acd6f-9f96-42f3-a178-472d8ef3f70d" providerId="ADAL" clId="{FCFAEC42-8052-4E8E-981A-CEFDA0CB969C}" dt="2023-11-06T15:15:15.044" v="22" actId="20577"/>
          <ac:spMkLst>
            <pc:docMk/>
            <pc:sldMk cId="2224284862" sldId="265"/>
            <ac:spMk id="3" creationId="{00000000-0000-0000-0000-000000000000}"/>
          </ac:spMkLst>
        </pc:spChg>
      </pc:sldChg>
      <pc:sldChg chg="modSp mod">
        <pc:chgData name="Kristina Hristova" userId="146acd6f-9f96-42f3-a178-472d8ef3f70d" providerId="ADAL" clId="{FCFAEC42-8052-4E8E-981A-CEFDA0CB969C}" dt="2023-11-06T15:13:56.271" v="4" actId="14100"/>
        <pc:sldMkLst>
          <pc:docMk/>
          <pc:sldMk cId="3121178175" sldId="267"/>
        </pc:sldMkLst>
        <pc:spChg chg="mod">
          <ac:chgData name="Kristina Hristova" userId="146acd6f-9f96-42f3-a178-472d8ef3f70d" providerId="ADAL" clId="{FCFAEC42-8052-4E8E-981A-CEFDA0CB969C}" dt="2023-11-06T15:13:56.271" v="4" actId="14100"/>
          <ac:spMkLst>
            <pc:docMk/>
            <pc:sldMk cId="3121178175" sldId="267"/>
            <ac:spMk id="3" creationId="{00000000-0000-0000-0000-000000000000}"/>
          </ac:spMkLst>
        </pc:spChg>
      </pc:sldChg>
      <pc:sldChg chg="modSp mod">
        <pc:chgData name="Kristina Hristova" userId="146acd6f-9f96-42f3-a178-472d8ef3f70d" providerId="ADAL" clId="{FCFAEC42-8052-4E8E-981A-CEFDA0CB969C}" dt="2023-11-06T15:14:29.762" v="11" actId="1076"/>
        <pc:sldMkLst>
          <pc:docMk/>
          <pc:sldMk cId="4233150921" sldId="270"/>
        </pc:sldMkLst>
        <pc:spChg chg="mod">
          <ac:chgData name="Kristina Hristova" userId="146acd6f-9f96-42f3-a178-472d8ef3f70d" providerId="ADAL" clId="{FCFAEC42-8052-4E8E-981A-CEFDA0CB969C}" dt="2023-11-06T15:14:29.762" v="11" actId="1076"/>
          <ac:spMkLst>
            <pc:docMk/>
            <pc:sldMk cId="4233150921" sldId="270"/>
            <ac:spMk id="2" creationId="{00000000-0000-0000-0000-000000000000}"/>
          </ac:spMkLst>
        </pc:spChg>
        <pc:spChg chg="mod">
          <ac:chgData name="Kristina Hristova" userId="146acd6f-9f96-42f3-a178-472d8ef3f70d" providerId="ADAL" clId="{FCFAEC42-8052-4E8E-981A-CEFDA0CB969C}" dt="2023-11-06T15:14:13.297" v="8" actId="14100"/>
          <ac:spMkLst>
            <pc:docMk/>
            <pc:sldMk cId="4233150921" sldId="270"/>
            <ac:spMk id="3" creationId="{00000000-0000-0000-0000-000000000000}"/>
          </ac:spMkLst>
        </pc:spChg>
      </pc:sldChg>
      <pc:sldChg chg="modSp mod">
        <pc:chgData name="Kristina Hristova" userId="146acd6f-9f96-42f3-a178-472d8ef3f70d" providerId="ADAL" clId="{FCFAEC42-8052-4E8E-981A-CEFDA0CB969C}" dt="2023-11-06T15:14:24.313" v="10" actId="1076"/>
        <pc:sldMkLst>
          <pc:docMk/>
          <pc:sldMk cId="3963920138" sldId="271"/>
        </pc:sldMkLst>
        <pc:spChg chg="mod">
          <ac:chgData name="Kristina Hristova" userId="146acd6f-9f96-42f3-a178-472d8ef3f70d" providerId="ADAL" clId="{FCFAEC42-8052-4E8E-981A-CEFDA0CB969C}" dt="2023-11-06T15:14:24.313" v="10" actId="1076"/>
          <ac:spMkLst>
            <pc:docMk/>
            <pc:sldMk cId="3963920138" sldId="271"/>
            <ac:spMk id="2" creationId="{00000000-0000-0000-0000-000000000000}"/>
          </ac:spMkLst>
        </pc:spChg>
        <pc:spChg chg="mod">
          <ac:chgData name="Kristina Hristova" userId="146acd6f-9f96-42f3-a178-472d8ef3f70d" providerId="ADAL" clId="{FCFAEC42-8052-4E8E-981A-CEFDA0CB969C}" dt="2023-11-06T15:14:19.903" v="9" actId="255"/>
          <ac:spMkLst>
            <pc:docMk/>
            <pc:sldMk cId="3963920138" sldId="271"/>
            <ac:spMk id="3" creationId="{00000000-0000-0000-0000-000000000000}"/>
          </ac:spMkLst>
        </pc:spChg>
      </pc:sldChg>
      <pc:sldChg chg="modSp mod">
        <pc:chgData name="Kristina Hristova" userId="146acd6f-9f96-42f3-a178-472d8ef3f70d" providerId="ADAL" clId="{FCFAEC42-8052-4E8E-981A-CEFDA0CB969C}" dt="2023-11-06T15:14:43.968" v="14" actId="14100"/>
        <pc:sldMkLst>
          <pc:docMk/>
          <pc:sldMk cId="630192286" sldId="275"/>
        </pc:sldMkLst>
        <pc:spChg chg="mod">
          <ac:chgData name="Kristina Hristova" userId="146acd6f-9f96-42f3-a178-472d8ef3f70d" providerId="ADAL" clId="{FCFAEC42-8052-4E8E-981A-CEFDA0CB969C}" dt="2023-11-06T15:14:43.968" v="14" actId="14100"/>
          <ac:spMkLst>
            <pc:docMk/>
            <pc:sldMk cId="630192286" sldId="275"/>
            <ac:spMk id="3" creationId="{00000000-0000-0000-0000-000000000000}"/>
          </ac:spMkLst>
        </pc:spChg>
      </pc:sldChg>
      <pc:sldChg chg="modSp mod">
        <pc:chgData name="Kristina Hristova" userId="146acd6f-9f96-42f3-a178-472d8ef3f70d" providerId="ADAL" clId="{FCFAEC42-8052-4E8E-981A-CEFDA0CB969C}" dt="2023-11-06T15:15:00.592" v="18" actId="14100"/>
        <pc:sldMkLst>
          <pc:docMk/>
          <pc:sldMk cId="1488115880" sldId="547"/>
        </pc:sldMkLst>
        <pc:spChg chg="mod">
          <ac:chgData name="Kristina Hristova" userId="146acd6f-9f96-42f3-a178-472d8ef3f70d" providerId="ADAL" clId="{FCFAEC42-8052-4E8E-981A-CEFDA0CB969C}" dt="2023-11-06T15:15:00.592" v="18" actId="14100"/>
          <ac:spMkLst>
            <pc:docMk/>
            <pc:sldMk cId="1488115880" sldId="547"/>
            <ac:spMk id="3" creationId="{00000000-0000-0000-0000-000000000000}"/>
          </ac:spMkLst>
        </pc:spChg>
      </pc:sldChg>
      <pc:sldChg chg="modSp mod">
        <pc:chgData name="Kristina Hristova" userId="146acd6f-9f96-42f3-a178-472d8ef3f70d" providerId="ADAL" clId="{FCFAEC42-8052-4E8E-981A-CEFDA0CB969C}" dt="2023-11-06T15:15:49.134" v="27" actId="123"/>
        <pc:sldMkLst>
          <pc:docMk/>
          <pc:sldMk cId="3156514178" sldId="549"/>
        </pc:sldMkLst>
        <pc:spChg chg="mod">
          <ac:chgData name="Kristina Hristova" userId="146acd6f-9f96-42f3-a178-472d8ef3f70d" providerId="ADAL" clId="{FCFAEC42-8052-4E8E-981A-CEFDA0CB969C}" dt="2023-11-06T15:15:49.134" v="27" actId="123"/>
          <ac:spMkLst>
            <pc:docMk/>
            <pc:sldMk cId="3156514178" sldId="549"/>
            <ac:spMk id="3" creationId="{00000000-0000-0000-0000-000000000000}"/>
          </ac:spMkLst>
        </pc:spChg>
      </pc:sldChg>
      <pc:sldChg chg="modSp mod">
        <pc:chgData name="Kristina Hristova" userId="146acd6f-9f96-42f3-a178-472d8ef3f70d" providerId="ADAL" clId="{FCFAEC42-8052-4E8E-981A-CEFDA0CB969C}" dt="2023-11-06T15:16:28.296" v="34" actId="14100"/>
        <pc:sldMkLst>
          <pc:docMk/>
          <pc:sldMk cId="807339955" sldId="550"/>
        </pc:sldMkLst>
        <pc:spChg chg="mod">
          <ac:chgData name="Kristina Hristova" userId="146acd6f-9f96-42f3-a178-472d8ef3f70d" providerId="ADAL" clId="{FCFAEC42-8052-4E8E-981A-CEFDA0CB969C}" dt="2023-11-06T15:16:28.296" v="34" actId="14100"/>
          <ac:spMkLst>
            <pc:docMk/>
            <pc:sldMk cId="807339955" sldId="550"/>
            <ac:spMk id="3" creationId="{00000000-0000-0000-0000-000000000000}"/>
          </ac:spMkLst>
        </pc:spChg>
      </pc:sldChg>
      <pc:sldChg chg="modSp mod">
        <pc:chgData name="Kristina Hristova" userId="146acd6f-9f96-42f3-a178-472d8ef3f70d" providerId="ADAL" clId="{FCFAEC42-8052-4E8E-981A-CEFDA0CB969C}" dt="2023-11-06T15:16:17.494" v="32" actId="123"/>
        <pc:sldMkLst>
          <pc:docMk/>
          <pc:sldMk cId="3214352231" sldId="555"/>
        </pc:sldMkLst>
        <pc:spChg chg="mod">
          <ac:chgData name="Kristina Hristova" userId="146acd6f-9f96-42f3-a178-472d8ef3f70d" providerId="ADAL" clId="{FCFAEC42-8052-4E8E-981A-CEFDA0CB969C}" dt="2023-11-06T15:16:17.494" v="32" actId="123"/>
          <ac:spMkLst>
            <pc:docMk/>
            <pc:sldMk cId="3214352231" sldId="555"/>
            <ac:spMk id="3" creationId="{00000000-0000-0000-0000-000000000000}"/>
          </ac:spMkLst>
        </pc:spChg>
      </pc:sldChg>
      <pc:sldChg chg="modSp mod">
        <pc:chgData name="Kristina Hristova" userId="146acd6f-9f96-42f3-a178-472d8ef3f70d" providerId="ADAL" clId="{FCFAEC42-8052-4E8E-981A-CEFDA0CB969C}" dt="2023-11-06T15:15:05.993" v="19" actId="255"/>
        <pc:sldMkLst>
          <pc:docMk/>
          <pc:sldMk cId="2201119201" sldId="556"/>
        </pc:sldMkLst>
        <pc:spChg chg="mod">
          <ac:chgData name="Kristina Hristova" userId="146acd6f-9f96-42f3-a178-472d8ef3f70d" providerId="ADAL" clId="{FCFAEC42-8052-4E8E-981A-CEFDA0CB969C}" dt="2023-11-06T15:15:05.993" v="19" actId="255"/>
          <ac:spMkLst>
            <pc:docMk/>
            <pc:sldMk cId="2201119201" sldId="556"/>
            <ac:spMk id="3" creationId="{00000000-0000-0000-0000-000000000000}"/>
          </ac:spMkLst>
        </pc:spChg>
      </pc:sldChg>
      <pc:sldChg chg="modSp mod">
        <pc:chgData name="Kristina Hristova" userId="146acd6f-9f96-42f3-a178-472d8ef3f70d" providerId="ADAL" clId="{FCFAEC42-8052-4E8E-981A-CEFDA0CB969C}" dt="2023-11-06T15:15:23.985" v="23" actId="255"/>
        <pc:sldMkLst>
          <pc:docMk/>
          <pc:sldMk cId="350251894" sldId="557"/>
        </pc:sldMkLst>
        <pc:spChg chg="mod">
          <ac:chgData name="Kristina Hristova" userId="146acd6f-9f96-42f3-a178-472d8ef3f70d" providerId="ADAL" clId="{FCFAEC42-8052-4E8E-981A-CEFDA0CB969C}" dt="2023-11-06T15:15:23.985" v="23" actId="255"/>
          <ac:spMkLst>
            <pc:docMk/>
            <pc:sldMk cId="350251894" sldId="557"/>
            <ac:spMk id="3" creationId="{00000000-0000-0000-0000-000000000000}"/>
          </ac:spMkLst>
        </pc:spChg>
      </pc:sldChg>
      <pc:sldChg chg="modSp mod">
        <pc:chgData name="Kristina Hristova" userId="146acd6f-9f96-42f3-a178-472d8ef3f70d" providerId="ADAL" clId="{FCFAEC42-8052-4E8E-981A-CEFDA0CB969C}" dt="2023-11-06T15:15:29.420" v="24" actId="255"/>
        <pc:sldMkLst>
          <pc:docMk/>
          <pc:sldMk cId="1070687862" sldId="558"/>
        </pc:sldMkLst>
        <pc:spChg chg="mod">
          <ac:chgData name="Kristina Hristova" userId="146acd6f-9f96-42f3-a178-472d8ef3f70d" providerId="ADAL" clId="{FCFAEC42-8052-4E8E-981A-CEFDA0CB969C}" dt="2023-11-06T15:15:29.420" v="24" actId="255"/>
          <ac:spMkLst>
            <pc:docMk/>
            <pc:sldMk cId="1070687862" sldId="558"/>
            <ac:spMk id="3" creationId="{00000000-0000-0000-0000-000000000000}"/>
          </ac:spMkLst>
        </pc:spChg>
      </pc:sldChg>
      <pc:sldChg chg="modSp mod">
        <pc:chgData name="Kristina Hristova" userId="146acd6f-9f96-42f3-a178-472d8ef3f70d" providerId="ADAL" clId="{FCFAEC42-8052-4E8E-981A-CEFDA0CB969C}" dt="2023-11-06T15:13:40.316" v="0" actId="255"/>
        <pc:sldMkLst>
          <pc:docMk/>
          <pc:sldMk cId="166482718" sldId="560"/>
        </pc:sldMkLst>
        <pc:spChg chg="mod">
          <ac:chgData name="Kristina Hristova" userId="146acd6f-9f96-42f3-a178-472d8ef3f70d" providerId="ADAL" clId="{FCFAEC42-8052-4E8E-981A-CEFDA0CB969C}" dt="2023-11-06T15:13:40.316" v="0" actId="255"/>
          <ac:spMkLst>
            <pc:docMk/>
            <pc:sldMk cId="166482718" sldId="560"/>
            <ac:spMk id="7" creationId="{00000000-0000-0000-0000-000000000000}"/>
          </ac:spMkLst>
        </pc:spChg>
      </pc:sldChg>
      <pc:sldMasterChg chg="delSp mod">
        <pc:chgData name="Kristina Hristova" userId="146acd6f-9f96-42f3-a178-472d8ef3f70d" providerId="ADAL" clId="{FCFAEC42-8052-4E8E-981A-CEFDA0CB969C}" dt="2023-11-06T15:13:59.949" v="5" actId="33475"/>
        <pc:sldMasterMkLst>
          <pc:docMk/>
          <pc:sldMasterMk cId="459720850" sldId="2147483648"/>
        </pc:sldMasterMkLst>
        <pc:spChg chg="del">
          <ac:chgData name="Kristina Hristova" userId="146acd6f-9f96-42f3-a178-472d8ef3f70d" providerId="ADAL" clId="{FCFAEC42-8052-4E8E-981A-CEFDA0CB969C}" dt="2023-11-06T15:13:59.949" v="5" actId="33475"/>
          <ac:spMkLst>
            <pc:docMk/>
            <pc:sldMasterMk cId="459720850" sldId="2147483648"/>
            <ac:spMk id="4" creationId="{23B895B9-16B8-DB7B-9F9A-A68FC0B1C93D}"/>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06/11/2023</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06/11/2023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CC-BY).pdf"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59CF2995-AB43-4B7C-B8CD-9DC7C3692A9C}" type="slidenum">
              <a:rPr lang="en-GB" smtClean="0"/>
              <a:t>1</a:t>
            </a:fld>
            <a:endParaRPr lang="en-GB"/>
          </a:p>
        </p:txBody>
      </p:sp>
    </p:spTree>
    <p:extLst>
      <p:ext uri="{BB962C8B-B14F-4D97-AF65-F5344CB8AC3E}">
        <p14:creationId xmlns:p14="http://schemas.microsoft.com/office/powerpoint/2010/main" val="13554079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3A0A35F-4F92-49E4-9F04-766A330FD38B}" type="slidenum">
              <a:rPr lang="en-GB" smtClean="0"/>
              <a:pPr>
                <a:defRPr/>
              </a:pPr>
              <a:t>12</a:t>
            </a:fld>
            <a:endParaRPr lang="en-GB" dirty="0"/>
          </a:p>
        </p:txBody>
      </p:sp>
    </p:spTree>
    <p:extLst>
      <p:ext uri="{BB962C8B-B14F-4D97-AF65-F5344CB8AC3E}">
        <p14:creationId xmlns:p14="http://schemas.microsoft.com/office/powerpoint/2010/main" val="18013896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600"/>
              </a:spcBef>
              <a:spcAft>
                <a:spcPts val="600"/>
              </a:spcAft>
            </a:pPr>
            <a:r>
              <a:rPr lang="en-GB" sz="1200" dirty="0"/>
              <a:t>What needs to be communicated </a:t>
            </a:r>
          </a:p>
          <a:p>
            <a:pPr>
              <a:spcBef>
                <a:spcPts val="600"/>
              </a:spcBef>
              <a:spcAft>
                <a:spcPts val="600"/>
              </a:spcAft>
            </a:pPr>
            <a:r>
              <a:rPr lang="en-GB" sz="1200" dirty="0"/>
              <a:t>Why </a:t>
            </a:r>
          </a:p>
          <a:p>
            <a:pPr>
              <a:spcBef>
                <a:spcPts val="600"/>
              </a:spcBef>
              <a:spcAft>
                <a:spcPts val="600"/>
              </a:spcAft>
            </a:pPr>
            <a:r>
              <a:rPr lang="en-GB" sz="1200" dirty="0"/>
              <a:t>Between whom </a:t>
            </a:r>
          </a:p>
          <a:p>
            <a:pPr>
              <a:spcBef>
                <a:spcPts val="600"/>
              </a:spcBef>
              <a:spcAft>
                <a:spcPts val="600"/>
              </a:spcAft>
            </a:pPr>
            <a:r>
              <a:rPr lang="en-GB" sz="1200" dirty="0"/>
              <a:t>Best method for communicating </a:t>
            </a:r>
          </a:p>
          <a:p>
            <a:pPr>
              <a:spcBef>
                <a:spcPts val="600"/>
              </a:spcBef>
              <a:spcAft>
                <a:spcPts val="600"/>
              </a:spcAft>
            </a:pPr>
            <a:r>
              <a:rPr lang="en-GB" sz="1200" dirty="0"/>
              <a:t>Responsibility for sending </a:t>
            </a:r>
          </a:p>
          <a:p>
            <a:pPr>
              <a:spcBef>
                <a:spcPts val="600"/>
              </a:spcBef>
              <a:spcAft>
                <a:spcPts val="600"/>
              </a:spcAft>
            </a:pPr>
            <a:r>
              <a:rPr lang="en-GB" sz="1200" dirty="0"/>
              <a:t>When and how often</a:t>
            </a:r>
          </a:p>
          <a:p>
            <a:endParaRPr lang="en-GB" dirty="0"/>
          </a:p>
        </p:txBody>
      </p:sp>
      <p:sp>
        <p:nvSpPr>
          <p:cNvPr id="4" name="Slide Number Placeholder 3"/>
          <p:cNvSpPr>
            <a:spLocks noGrp="1"/>
          </p:cNvSpPr>
          <p:nvPr>
            <p:ph type="sldNum" sz="quarter" idx="10"/>
          </p:nvPr>
        </p:nvSpPr>
        <p:spPr/>
        <p:txBody>
          <a:bodyPr/>
          <a:lstStyle/>
          <a:p>
            <a:pPr>
              <a:defRPr/>
            </a:pPr>
            <a:fld id="{73A0A35F-4F92-49E4-9F04-766A330FD38B}" type="slidenum">
              <a:rPr lang="en-GB" smtClean="0"/>
              <a:pPr>
                <a:defRPr/>
              </a:pPr>
              <a:t>13</a:t>
            </a:fld>
            <a:endParaRPr lang="en-GB" dirty="0"/>
          </a:p>
        </p:txBody>
      </p:sp>
    </p:spTree>
    <p:extLst>
      <p:ext uri="{BB962C8B-B14F-4D97-AF65-F5344CB8AC3E}">
        <p14:creationId xmlns:p14="http://schemas.microsoft.com/office/powerpoint/2010/main" val="27108603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600"/>
              </a:spcBef>
              <a:spcAft>
                <a:spcPts val="600"/>
              </a:spcAft>
            </a:pPr>
            <a:r>
              <a:rPr lang="en-GB" sz="1200" dirty="0"/>
              <a:t>What needs to be communicated </a:t>
            </a:r>
          </a:p>
          <a:p>
            <a:pPr>
              <a:spcBef>
                <a:spcPts val="600"/>
              </a:spcBef>
              <a:spcAft>
                <a:spcPts val="600"/>
              </a:spcAft>
            </a:pPr>
            <a:r>
              <a:rPr lang="en-GB" sz="1200" dirty="0"/>
              <a:t>Why </a:t>
            </a:r>
          </a:p>
          <a:p>
            <a:pPr>
              <a:spcBef>
                <a:spcPts val="600"/>
              </a:spcBef>
              <a:spcAft>
                <a:spcPts val="600"/>
              </a:spcAft>
            </a:pPr>
            <a:r>
              <a:rPr lang="en-GB" sz="1200" dirty="0"/>
              <a:t>Between whom </a:t>
            </a:r>
          </a:p>
          <a:p>
            <a:pPr>
              <a:spcBef>
                <a:spcPts val="600"/>
              </a:spcBef>
              <a:spcAft>
                <a:spcPts val="600"/>
              </a:spcAft>
            </a:pPr>
            <a:r>
              <a:rPr lang="en-GB" sz="1200" dirty="0"/>
              <a:t>Best method for communicating </a:t>
            </a:r>
          </a:p>
          <a:p>
            <a:pPr>
              <a:spcBef>
                <a:spcPts val="600"/>
              </a:spcBef>
              <a:spcAft>
                <a:spcPts val="600"/>
              </a:spcAft>
            </a:pPr>
            <a:r>
              <a:rPr lang="en-GB" sz="1200" dirty="0"/>
              <a:t>Responsibility for sending </a:t>
            </a:r>
          </a:p>
          <a:p>
            <a:pPr>
              <a:spcBef>
                <a:spcPts val="600"/>
              </a:spcBef>
              <a:spcAft>
                <a:spcPts val="600"/>
              </a:spcAft>
            </a:pPr>
            <a:r>
              <a:rPr lang="en-GB" sz="1200" dirty="0"/>
              <a:t>When and how often</a:t>
            </a:r>
          </a:p>
          <a:p>
            <a:endParaRPr lang="en-GB" dirty="0"/>
          </a:p>
        </p:txBody>
      </p:sp>
      <p:sp>
        <p:nvSpPr>
          <p:cNvPr id="4" name="Slide Number Placeholder 3"/>
          <p:cNvSpPr>
            <a:spLocks noGrp="1"/>
          </p:cNvSpPr>
          <p:nvPr>
            <p:ph type="sldNum" sz="quarter" idx="10"/>
          </p:nvPr>
        </p:nvSpPr>
        <p:spPr/>
        <p:txBody>
          <a:bodyPr/>
          <a:lstStyle/>
          <a:p>
            <a:pPr>
              <a:defRPr/>
            </a:pPr>
            <a:fld id="{73A0A35F-4F92-49E4-9F04-766A330FD38B}" type="slidenum">
              <a:rPr lang="en-GB" smtClean="0"/>
              <a:pPr>
                <a:defRPr/>
              </a:pPr>
              <a:t>14</a:t>
            </a:fld>
            <a:endParaRPr lang="en-GB" dirty="0"/>
          </a:p>
        </p:txBody>
      </p:sp>
    </p:spTree>
    <p:extLst>
      <p:ext uri="{BB962C8B-B14F-4D97-AF65-F5344CB8AC3E}">
        <p14:creationId xmlns:p14="http://schemas.microsoft.com/office/powerpoint/2010/main" val="31356563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3A0A35F-4F92-49E4-9F04-766A330FD38B}" type="slidenum">
              <a:rPr lang="en-GB" smtClean="0"/>
              <a:pPr>
                <a:defRPr/>
              </a:pPr>
              <a:t>15</a:t>
            </a:fld>
            <a:endParaRPr lang="en-GB" dirty="0"/>
          </a:p>
        </p:txBody>
      </p:sp>
    </p:spTree>
    <p:extLst>
      <p:ext uri="{BB962C8B-B14F-4D97-AF65-F5344CB8AC3E}">
        <p14:creationId xmlns:p14="http://schemas.microsoft.com/office/powerpoint/2010/main" val="24600477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When you eliminate</a:t>
            </a:r>
            <a:r>
              <a:rPr lang="en-GB" baseline="0" dirty="0"/>
              <a:t> threats and increase opportunities, schedule and cost estimates can be decreased, reflecting the results of risk management efforts. </a:t>
            </a:r>
          </a:p>
          <a:p>
            <a:r>
              <a:rPr lang="en-GB" baseline="0" dirty="0"/>
              <a:t>The process is very logical. </a:t>
            </a:r>
            <a:endParaRPr lang="en-GB" dirty="0"/>
          </a:p>
        </p:txBody>
      </p:sp>
      <p:sp>
        <p:nvSpPr>
          <p:cNvPr id="4" name="Slide Number Placeholder 3"/>
          <p:cNvSpPr>
            <a:spLocks noGrp="1"/>
          </p:cNvSpPr>
          <p:nvPr>
            <p:ph type="sldNum" sz="quarter" idx="10"/>
          </p:nvPr>
        </p:nvSpPr>
        <p:spPr/>
        <p:txBody>
          <a:bodyPr/>
          <a:lstStyle/>
          <a:p>
            <a:pPr>
              <a:defRPr/>
            </a:pPr>
            <a:fld id="{73A0A35F-4F92-49E4-9F04-766A330FD38B}" type="slidenum">
              <a:rPr lang="en-GB" smtClean="0"/>
              <a:pPr>
                <a:defRPr/>
              </a:pPr>
              <a:t>18</a:t>
            </a:fld>
            <a:endParaRPr lang="en-GB" dirty="0"/>
          </a:p>
        </p:txBody>
      </p:sp>
    </p:spTree>
    <p:extLst>
      <p:ext uri="{BB962C8B-B14F-4D97-AF65-F5344CB8AC3E}">
        <p14:creationId xmlns:p14="http://schemas.microsoft.com/office/powerpoint/2010/main" val="29937132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When you eliminate</a:t>
            </a:r>
            <a:r>
              <a:rPr lang="en-GB" baseline="0" dirty="0"/>
              <a:t> threats and increase opportunities, schedule and cost estimates can be decreased, reflecting the results of risk management efforts. </a:t>
            </a:r>
          </a:p>
          <a:p>
            <a:r>
              <a:rPr lang="en-GB" baseline="0" dirty="0"/>
              <a:t>The process is very logical. </a:t>
            </a:r>
            <a:endParaRPr lang="en-GB" dirty="0"/>
          </a:p>
        </p:txBody>
      </p:sp>
      <p:sp>
        <p:nvSpPr>
          <p:cNvPr id="4" name="Slide Number Placeholder 3"/>
          <p:cNvSpPr>
            <a:spLocks noGrp="1"/>
          </p:cNvSpPr>
          <p:nvPr>
            <p:ph type="sldNum" sz="quarter" idx="10"/>
          </p:nvPr>
        </p:nvSpPr>
        <p:spPr/>
        <p:txBody>
          <a:bodyPr/>
          <a:lstStyle/>
          <a:p>
            <a:pPr>
              <a:defRPr/>
            </a:pPr>
            <a:fld id="{73A0A35F-4F92-49E4-9F04-766A330FD38B}" type="slidenum">
              <a:rPr lang="en-GB" smtClean="0"/>
              <a:pPr>
                <a:defRPr/>
              </a:pPr>
              <a:t>19</a:t>
            </a:fld>
            <a:endParaRPr lang="en-GB" dirty="0"/>
          </a:p>
        </p:txBody>
      </p:sp>
    </p:spTree>
    <p:extLst>
      <p:ext uri="{BB962C8B-B14F-4D97-AF65-F5344CB8AC3E}">
        <p14:creationId xmlns:p14="http://schemas.microsoft.com/office/powerpoint/2010/main" val="11095123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When you eliminate</a:t>
            </a:r>
            <a:r>
              <a:rPr lang="en-GB" baseline="0" dirty="0"/>
              <a:t> threats and increase opportunities, schedule and cost estimates can be decreased, reflecting the results of risk management efforts. </a:t>
            </a:r>
          </a:p>
          <a:p>
            <a:r>
              <a:rPr lang="en-GB" baseline="0" dirty="0"/>
              <a:t>The process is very logical. </a:t>
            </a:r>
            <a:endParaRPr lang="en-GB" dirty="0"/>
          </a:p>
        </p:txBody>
      </p:sp>
      <p:sp>
        <p:nvSpPr>
          <p:cNvPr id="4" name="Slide Number Placeholder 3"/>
          <p:cNvSpPr>
            <a:spLocks noGrp="1"/>
          </p:cNvSpPr>
          <p:nvPr>
            <p:ph type="sldNum" sz="quarter" idx="10"/>
          </p:nvPr>
        </p:nvSpPr>
        <p:spPr/>
        <p:txBody>
          <a:bodyPr/>
          <a:lstStyle/>
          <a:p>
            <a:pPr>
              <a:defRPr/>
            </a:pPr>
            <a:fld id="{73A0A35F-4F92-49E4-9F04-766A330FD38B}" type="slidenum">
              <a:rPr lang="en-GB" smtClean="0"/>
              <a:pPr>
                <a:defRPr/>
              </a:pPr>
              <a:t>20</a:t>
            </a:fld>
            <a:endParaRPr lang="en-GB" dirty="0"/>
          </a:p>
        </p:txBody>
      </p:sp>
    </p:spTree>
    <p:extLst>
      <p:ext uri="{BB962C8B-B14F-4D97-AF65-F5344CB8AC3E}">
        <p14:creationId xmlns:p14="http://schemas.microsoft.com/office/powerpoint/2010/main" val="15661202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When you eliminate</a:t>
            </a:r>
            <a:r>
              <a:rPr lang="en-GB" baseline="0" dirty="0"/>
              <a:t> threats and increase opportunities, schedule and cost estimates can be decreased, reflecting the results of risk management efforts. </a:t>
            </a:r>
          </a:p>
          <a:p>
            <a:r>
              <a:rPr lang="en-GB" baseline="0" dirty="0"/>
              <a:t>The process is very logical. </a:t>
            </a:r>
            <a:endParaRPr lang="en-GB" dirty="0"/>
          </a:p>
        </p:txBody>
      </p:sp>
      <p:sp>
        <p:nvSpPr>
          <p:cNvPr id="4" name="Slide Number Placeholder 3"/>
          <p:cNvSpPr>
            <a:spLocks noGrp="1"/>
          </p:cNvSpPr>
          <p:nvPr>
            <p:ph type="sldNum" sz="quarter" idx="10"/>
          </p:nvPr>
        </p:nvSpPr>
        <p:spPr/>
        <p:txBody>
          <a:bodyPr/>
          <a:lstStyle/>
          <a:p>
            <a:pPr>
              <a:defRPr/>
            </a:pPr>
            <a:fld id="{73A0A35F-4F92-49E4-9F04-766A330FD38B}" type="slidenum">
              <a:rPr lang="en-GB" smtClean="0"/>
              <a:pPr>
                <a:defRPr/>
              </a:pPr>
              <a:t>21</a:t>
            </a:fld>
            <a:endParaRPr lang="en-GB" dirty="0"/>
          </a:p>
        </p:txBody>
      </p:sp>
    </p:spTree>
    <p:extLst>
      <p:ext uri="{BB962C8B-B14F-4D97-AF65-F5344CB8AC3E}">
        <p14:creationId xmlns:p14="http://schemas.microsoft.com/office/powerpoint/2010/main" val="13411603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When you eliminate</a:t>
            </a:r>
            <a:r>
              <a:rPr lang="en-GB" baseline="0" dirty="0"/>
              <a:t> threats and increase opportunities, schedule and cost estimates can be decreased, reflecting the results of risk management efforts. </a:t>
            </a:r>
          </a:p>
          <a:p>
            <a:r>
              <a:rPr lang="en-GB" baseline="0" dirty="0"/>
              <a:t>The process is very logical. </a:t>
            </a:r>
            <a:endParaRPr lang="en-GB" dirty="0"/>
          </a:p>
        </p:txBody>
      </p:sp>
      <p:sp>
        <p:nvSpPr>
          <p:cNvPr id="4" name="Slide Number Placeholder 3"/>
          <p:cNvSpPr>
            <a:spLocks noGrp="1"/>
          </p:cNvSpPr>
          <p:nvPr>
            <p:ph type="sldNum" sz="quarter" idx="10"/>
          </p:nvPr>
        </p:nvSpPr>
        <p:spPr/>
        <p:txBody>
          <a:bodyPr/>
          <a:lstStyle/>
          <a:p>
            <a:pPr>
              <a:defRPr/>
            </a:pPr>
            <a:fld id="{73A0A35F-4F92-49E4-9F04-766A330FD38B}" type="slidenum">
              <a:rPr lang="en-GB" smtClean="0"/>
              <a:pPr>
                <a:defRPr/>
              </a:pPr>
              <a:t>23</a:t>
            </a:fld>
            <a:endParaRPr lang="en-GB" dirty="0"/>
          </a:p>
        </p:txBody>
      </p:sp>
    </p:spTree>
    <p:extLst>
      <p:ext uri="{BB962C8B-B14F-4D97-AF65-F5344CB8AC3E}">
        <p14:creationId xmlns:p14="http://schemas.microsoft.com/office/powerpoint/2010/main" val="16947364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When you eliminate</a:t>
            </a:r>
            <a:r>
              <a:rPr lang="en-GB" baseline="0" dirty="0"/>
              <a:t> threats and increase opportunities, schedule and cost estimates can be decreased, reflecting the results of risk management efforts. </a:t>
            </a:r>
          </a:p>
          <a:p>
            <a:r>
              <a:rPr lang="en-GB" baseline="0" dirty="0"/>
              <a:t>The process is very logical. </a:t>
            </a:r>
            <a:endParaRPr lang="en-GB" dirty="0"/>
          </a:p>
        </p:txBody>
      </p:sp>
      <p:sp>
        <p:nvSpPr>
          <p:cNvPr id="4" name="Slide Number Placeholder 3"/>
          <p:cNvSpPr>
            <a:spLocks noGrp="1"/>
          </p:cNvSpPr>
          <p:nvPr>
            <p:ph type="sldNum" sz="quarter" idx="10"/>
          </p:nvPr>
        </p:nvSpPr>
        <p:spPr/>
        <p:txBody>
          <a:bodyPr/>
          <a:lstStyle/>
          <a:p>
            <a:pPr>
              <a:defRPr/>
            </a:pPr>
            <a:fld id="{73A0A35F-4F92-49E4-9F04-766A330FD38B}" type="slidenum">
              <a:rPr lang="en-GB" smtClean="0"/>
              <a:pPr>
                <a:defRPr/>
              </a:pPr>
              <a:t>24</a:t>
            </a:fld>
            <a:endParaRPr lang="en-GB" dirty="0"/>
          </a:p>
        </p:txBody>
      </p:sp>
    </p:spTree>
    <p:extLst>
      <p:ext uri="{BB962C8B-B14F-4D97-AF65-F5344CB8AC3E}">
        <p14:creationId xmlns:p14="http://schemas.microsoft.com/office/powerpoint/2010/main" val="36101395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learning objective of this presentation is to allow the audience to understand the basics of risk management processes, why and how it is carried out. </a:t>
            </a:r>
          </a:p>
          <a:p>
            <a:endParaRPr lang="en-GB" dirty="0"/>
          </a:p>
        </p:txBody>
      </p:sp>
      <p:sp>
        <p:nvSpPr>
          <p:cNvPr id="4" name="Slide Number Placeholder 3"/>
          <p:cNvSpPr>
            <a:spLocks noGrp="1"/>
          </p:cNvSpPr>
          <p:nvPr>
            <p:ph type="sldNum" sz="quarter" idx="10"/>
          </p:nvPr>
        </p:nvSpPr>
        <p:spPr/>
        <p:txBody>
          <a:bodyPr/>
          <a:lstStyle/>
          <a:p>
            <a:pPr>
              <a:defRPr/>
            </a:pPr>
            <a:fld id="{73A0A35F-4F92-49E4-9F04-766A330FD38B}" type="slidenum">
              <a:rPr lang="en-GB" smtClean="0"/>
              <a:pPr>
                <a:defRPr/>
              </a:pPr>
              <a:t>2</a:t>
            </a:fld>
            <a:endParaRPr lang="en-GB" dirty="0"/>
          </a:p>
        </p:txBody>
      </p:sp>
    </p:spTree>
    <p:extLst>
      <p:ext uri="{BB962C8B-B14F-4D97-AF65-F5344CB8AC3E}">
        <p14:creationId xmlns:p14="http://schemas.microsoft.com/office/powerpoint/2010/main" val="9916917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Update/add/delete parts of the</a:t>
            </a:r>
            <a:r>
              <a:rPr lang="en-IE" baseline="0" dirty="0"/>
              <a:t> copy right notice where appropriate.</a:t>
            </a:r>
          </a:p>
          <a:p>
            <a:r>
              <a:rPr lang="en-IE" baseline="0" dirty="0"/>
              <a:t>More information: </a:t>
            </a:r>
            <a:r>
              <a:rPr lang="en-GB" dirty="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26</a:t>
            </a:fld>
            <a:endParaRPr lang="en-GB" dirty="0"/>
          </a:p>
        </p:txBody>
      </p:sp>
    </p:spTree>
    <p:extLst>
      <p:ext uri="{BB962C8B-B14F-4D97-AF65-F5344CB8AC3E}">
        <p14:creationId xmlns:p14="http://schemas.microsoft.com/office/powerpoint/2010/main" val="4380548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Delete/update</a:t>
            </a:r>
            <a:r>
              <a:rPr lang="en-IE" baseline="0" dirty="0"/>
              <a:t> as appropriate</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27</a:t>
            </a:fld>
            <a:endParaRPr lang="en-GB"/>
          </a:p>
        </p:txBody>
      </p:sp>
    </p:spTree>
    <p:extLst>
      <p:ext uri="{BB962C8B-B14F-4D97-AF65-F5344CB8AC3E}">
        <p14:creationId xmlns:p14="http://schemas.microsoft.com/office/powerpoint/2010/main" val="4819794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GB" dirty="0"/>
              <a:t>Risk management is a process of identifying, and planning  responses to, events, both positive and negative. It is part of a planning process and of the overall project/activity management cycle</a:t>
            </a:r>
          </a:p>
          <a:p>
            <a:endParaRPr lang="en-GB" dirty="0"/>
          </a:p>
          <a:p>
            <a:endParaRPr lang="en-GB" dirty="0"/>
          </a:p>
          <a:p>
            <a:r>
              <a:rPr lang="en-GB" dirty="0"/>
              <a:t>Through risk management you increase the probability and impact of opportunities while decreasing the probability and impact of threats to the project</a:t>
            </a:r>
          </a:p>
          <a:p>
            <a:endParaRPr lang="en-GB" dirty="0"/>
          </a:p>
          <a:p>
            <a:r>
              <a:rPr lang="en-GB" dirty="0"/>
              <a:t>A risk is defined in advance that may or may not occur; if it does occur it can have positive or negative impacts (on the project). </a:t>
            </a:r>
          </a:p>
          <a:p>
            <a:endParaRPr lang="en-GB" dirty="0"/>
          </a:p>
          <a:p>
            <a:r>
              <a:rPr lang="en-GB" dirty="0"/>
              <a:t>Uncertainly – is the lack of knowledge about an event that reduces audience in conclusion drawn from the data</a:t>
            </a:r>
          </a:p>
          <a:p>
            <a:endParaRPr lang="en-GB" dirty="0"/>
          </a:p>
          <a:p>
            <a:endParaRPr lang="en-GB"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The overall risk management process should also be reviewed and updated regularly.</a:t>
            </a:r>
          </a:p>
          <a:p>
            <a:endParaRPr lang="en-GB" dirty="0"/>
          </a:p>
          <a:p>
            <a:endParaRPr lang="en-GB" dirty="0"/>
          </a:p>
        </p:txBody>
      </p:sp>
      <p:sp>
        <p:nvSpPr>
          <p:cNvPr id="4" name="Slide Number Placeholder 3"/>
          <p:cNvSpPr>
            <a:spLocks noGrp="1"/>
          </p:cNvSpPr>
          <p:nvPr>
            <p:ph type="sldNum" sz="quarter" idx="10"/>
          </p:nvPr>
        </p:nvSpPr>
        <p:spPr/>
        <p:txBody>
          <a:bodyPr/>
          <a:lstStyle/>
          <a:p>
            <a:pPr>
              <a:defRPr/>
            </a:pPr>
            <a:fld id="{73A0A35F-4F92-49E4-9F04-766A330FD38B}" type="slidenum">
              <a:rPr lang="en-GB" smtClean="0"/>
              <a:pPr>
                <a:defRPr/>
              </a:pPr>
              <a:t>3</a:t>
            </a:fld>
            <a:endParaRPr lang="en-GB" dirty="0"/>
          </a:p>
        </p:txBody>
      </p:sp>
    </p:spTree>
    <p:extLst>
      <p:ext uri="{BB962C8B-B14F-4D97-AF65-F5344CB8AC3E}">
        <p14:creationId xmlns:p14="http://schemas.microsoft.com/office/powerpoint/2010/main" val="17558902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GB" dirty="0"/>
              <a:t>Risk management is a process of identifying, and planning  responses to, events, both positive and negative. It is part of a planning process and of the overall project/activity management cycle</a:t>
            </a:r>
          </a:p>
          <a:p>
            <a:endParaRPr lang="en-GB" dirty="0"/>
          </a:p>
          <a:p>
            <a:endParaRPr lang="en-GB" dirty="0"/>
          </a:p>
          <a:p>
            <a:r>
              <a:rPr lang="en-GB" dirty="0"/>
              <a:t>Through risk management you increase the probability and impact of opportunities while decreasing the probability and impact of threats to the project</a:t>
            </a:r>
          </a:p>
          <a:p>
            <a:endParaRPr lang="en-GB" dirty="0"/>
          </a:p>
          <a:p>
            <a:r>
              <a:rPr lang="en-GB" dirty="0"/>
              <a:t>A risk is defined in advance that may or may not occur; if it does occur it can have positive or negative impacts (on the project). </a:t>
            </a:r>
          </a:p>
          <a:p>
            <a:endParaRPr lang="en-GB" dirty="0"/>
          </a:p>
          <a:p>
            <a:r>
              <a:rPr lang="en-GB" dirty="0"/>
              <a:t>Uncertainly – is the lack of knowledge about an event that reduces audience in conclusion drawn from the data</a:t>
            </a:r>
          </a:p>
          <a:p>
            <a:endParaRPr lang="en-GB" dirty="0"/>
          </a:p>
          <a:p>
            <a:endParaRPr lang="en-GB"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The overall risk management process should also be reviewed and updated regularly.</a:t>
            </a:r>
          </a:p>
          <a:p>
            <a:endParaRPr lang="en-GB" dirty="0"/>
          </a:p>
          <a:p>
            <a:endParaRPr lang="en-GB" dirty="0"/>
          </a:p>
        </p:txBody>
      </p:sp>
      <p:sp>
        <p:nvSpPr>
          <p:cNvPr id="4" name="Slide Number Placeholder 3"/>
          <p:cNvSpPr>
            <a:spLocks noGrp="1"/>
          </p:cNvSpPr>
          <p:nvPr>
            <p:ph type="sldNum" sz="quarter" idx="10"/>
          </p:nvPr>
        </p:nvSpPr>
        <p:spPr/>
        <p:txBody>
          <a:bodyPr/>
          <a:lstStyle/>
          <a:p>
            <a:pPr>
              <a:defRPr/>
            </a:pPr>
            <a:fld id="{73A0A35F-4F92-49E4-9F04-766A330FD38B}" type="slidenum">
              <a:rPr lang="en-GB" smtClean="0"/>
              <a:pPr>
                <a:defRPr/>
              </a:pPr>
              <a:t>4</a:t>
            </a:fld>
            <a:endParaRPr lang="en-GB" dirty="0"/>
          </a:p>
        </p:txBody>
      </p:sp>
    </p:spTree>
    <p:extLst>
      <p:ext uri="{BB962C8B-B14F-4D97-AF65-F5344CB8AC3E}">
        <p14:creationId xmlns:p14="http://schemas.microsoft.com/office/powerpoint/2010/main" val="12884852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Risk mitigation. During this step, the highest-ranked risks are assessed (the assessment phase is a previous one, here is only the action plan) and a plan is developed to alleviate/address them using specific risk controls. These plans include risk mitigation processes, risk prevention tactics, and contingency plans in the event the risk comes to fruition.</a:t>
            </a:r>
          </a:p>
          <a:p>
            <a:endParaRPr lang="en-GB" dirty="0"/>
          </a:p>
          <a:p>
            <a:r>
              <a:rPr lang="en-GB" dirty="0"/>
              <a:t>Risk monitoring. Part of the mitigation plan includes following up on both the risks and the overall plan to continuously monitor and track new and existing risks. (Monitoring the action plan for the implementation of the risk control measures, the resulting dynamics and the newly involved risks…)</a:t>
            </a:r>
          </a:p>
          <a:p>
            <a:endParaRPr lang="en-GB" dirty="0"/>
          </a:p>
          <a:p>
            <a:endParaRPr lang="en-GB" dirty="0"/>
          </a:p>
          <a:p>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pPr>
              <a:defRPr/>
            </a:pPr>
            <a:fld id="{73A0A35F-4F92-49E4-9F04-766A330FD38B}" type="slidenum">
              <a:rPr lang="en-GB" smtClean="0"/>
              <a:pPr>
                <a:defRPr/>
              </a:pPr>
              <a:t>5</a:t>
            </a:fld>
            <a:endParaRPr lang="en-GB" dirty="0"/>
          </a:p>
        </p:txBody>
      </p:sp>
    </p:spTree>
    <p:extLst>
      <p:ext uri="{BB962C8B-B14F-4D97-AF65-F5344CB8AC3E}">
        <p14:creationId xmlns:p14="http://schemas.microsoft.com/office/powerpoint/2010/main" val="19663657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External = regulatory , environmental, market shifts, </a:t>
            </a:r>
          </a:p>
          <a:p>
            <a:r>
              <a:rPr lang="en-GB" dirty="0"/>
              <a:t>Internal</a:t>
            </a:r>
            <a:r>
              <a:rPr lang="en-GB" baseline="0" dirty="0"/>
              <a:t> = changes to schedule, budget, scope changes material, equipment, issue with people </a:t>
            </a:r>
          </a:p>
          <a:p>
            <a:r>
              <a:rPr lang="en-GB" baseline="0" dirty="0"/>
              <a:t>Technical = changes in technology, technical processes, </a:t>
            </a:r>
          </a:p>
          <a:p>
            <a:r>
              <a:rPr lang="en-GB" baseline="0" dirty="0"/>
              <a:t>Commercial = customer stability, T&amp;C with contact </a:t>
            </a:r>
          </a:p>
          <a:p>
            <a:r>
              <a:rPr lang="en-GB" baseline="0" dirty="0" err="1"/>
              <a:t>Unforseeable</a:t>
            </a:r>
            <a:r>
              <a:rPr lang="en-GB" baseline="0" dirty="0"/>
              <a:t> =  </a:t>
            </a:r>
            <a:endParaRPr lang="en-GB" dirty="0"/>
          </a:p>
        </p:txBody>
      </p:sp>
      <p:sp>
        <p:nvSpPr>
          <p:cNvPr id="4" name="Slide Number Placeholder 3"/>
          <p:cNvSpPr>
            <a:spLocks noGrp="1"/>
          </p:cNvSpPr>
          <p:nvPr>
            <p:ph type="sldNum" sz="quarter" idx="10"/>
          </p:nvPr>
        </p:nvSpPr>
        <p:spPr/>
        <p:txBody>
          <a:bodyPr/>
          <a:lstStyle/>
          <a:p>
            <a:pPr>
              <a:defRPr/>
            </a:pPr>
            <a:fld id="{73A0A35F-4F92-49E4-9F04-766A330FD38B}" type="slidenum">
              <a:rPr lang="en-GB" smtClean="0"/>
              <a:pPr>
                <a:defRPr/>
              </a:pPr>
              <a:t>6</a:t>
            </a:fld>
            <a:endParaRPr lang="en-GB" dirty="0"/>
          </a:p>
        </p:txBody>
      </p:sp>
    </p:spTree>
    <p:extLst>
      <p:ext uri="{BB962C8B-B14F-4D97-AF65-F5344CB8AC3E}">
        <p14:creationId xmlns:p14="http://schemas.microsoft.com/office/powerpoint/2010/main" val="42506554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3A0A35F-4F92-49E4-9F04-766A330FD38B}" type="slidenum">
              <a:rPr lang="en-GB" smtClean="0"/>
              <a:pPr>
                <a:defRPr/>
              </a:pPr>
              <a:t>9</a:t>
            </a:fld>
            <a:endParaRPr lang="en-GB" dirty="0"/>
          </a:p>
        </p:txBody>
      </p:sp>
    </p:spTree>
    <p:extLst>
      <p:ext uri="{BB962C8B-B14F-4D97-AF65-F5344CB8AC3E}">
        <p14:creationId xmlns:p14="http://schemas.microsoft.com/office/powerpoint/2010/main" val="27369623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3A0A35F-4F92-49E4-9F04-766A330FD38B}" type="slidenum">
              <a:rPr lang="en-GB" smtClean="0"/>
              <a:pPr>
                <a:defRPr/>
              </a:pPr>
              <a:t>10</a:t>
            </a:fld>
            <a:endParaRPr lang="en-GB" dirty="0"/>
          </a:p>
        </p:txBody>
      </p:sp>
    </p:spTree>
    <p:extLst>
      <p:ext uri="{BB962C8B-B14F-4D97-AF65-F5344CB8AC3E}">
        <p14:creationId xmlns:p14="http://schemas.microsoft.com/office/powerpoint/2010/main" val="21429164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3A0A35F-4F92-49E4-9F04-766A330FD38B}" type="slidenum">
              <a:rPr lang="en-GB" smtClean="0"/>
              <a:pPr>
                <a:defRPr/>
              </a:pPr>
              <a:t>11</a:t>
            </a:fld>
            <a:endParaRPr lang="en-GB" dirty="0"/>
          </a:p>
        </p:txBody>
      </p:sp>
    </p:spTree>
    <p:extLst>
      <p:ext uri="{BB962C8B-B14F-4D97-AF65-F5344CB8AC3E}">
        <p14:creationId xmlns:p14="http://schemas.microsoft.com/office/powerpoint/2010/main" val="274147770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rgbClr val="FFC0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dirty="0"/>
              <a:t>Edit Master text styles</a:t>
            </a:r>
          </a:p>
        </p:txBody>
      </p:sp>
      <p:sp>
        <p:nvSpPr>
          <p:cNvPr id="12" name="Rectangle 11"/>
          <p:cNvSpPr/>
          <p:nvPr userDrawn="1"/>
        </p:nvSpPr>
        <p:spPr>
          <a:xfrm>
            <a:off x="6615103" y="2806583"/>
            <a:ext cx="5079600" cy="1879200"/>
          </a:xfrm>
          <a:prstGeom prst="rect">
            <a:avLst/>
          </a:prstGeom>
          <a:blipFill dpi="0" rotWithShape="1">
            <a:blip r:embed="rId3">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sp>
        <p:nvSpPr>
          <p:cNvPr id="14" name="Rectangle 13"/>
          <p:cNvSpPr/>
          <p:nvPr userDrawn="1"/>
        </p:nvSpPr>
        <p:spPr>
          <a:xfrm>
            <a:off x="990176" y="2157413"/>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9" name="Rectangle 8"/>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0"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sp>
        <p:nvSpPr>
          <p:cNvPr id="6"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7" name="Rectangle 6"/>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rgbClr val="6FA528">
              <a:alpha val="20000"/>
            </a:srgbClr>
          </a:solidFill>
          <a:ln w="28575">
            <a:solidFill>
              <a:srgbClr val="6FA528"/>
            </a:solidFill>
          </a:ln>
        </p:spPr>
        <p:txBody>
          <a:bodyPr/>
          <a:lstStyle/>
          <a:p>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219447" y="746830"/>
            <a:ext cx="544923" cy="538867"/>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dirty="0"/>
              <a:t>Edit Master text styles</a:t>
            </a:r>
          </a:p>
        </p:txBody>
      </p:sp>
      <p:sp>
        <p:nvSpPr>
          <p:cNvPr id="6" name="Title Placeholder 1"/>
          <p:cNvSpPr>
            <a:spLocks noGrp="1"/>
          </p:cNvSpPr>
          <p:nvPr>
            <p:ph type="title"/>
          </p:nvPr>
        </p:nvSpPr>
        <p:spPr>
          <a:xfrm>
            <a:off x="6466377" y="1288725"/>
            <a:ext cx="5297993" cy="707622"/>
          </a:xfrm>
          <a:prstGeom prst="rect">
            <a:avLst/>
          </a:prstGeom>
        </p:spPr>
        <p:txBody>
          <a:bodyPr vert="horz" lIns="91440" tIns="45720" rIns="91440" bIns="0" rtlCol="0" anchor="t" anchorCtr="0">
            <a:noAutofit/>
          </a:bodyPr>
          <a:lstStyle>
            <a:lvl1pPr>
              <a:defRPr sz="2800"/>
            </a:lvl1pPr>
          </a:lstStyle>
          <a:p>
            <a:r>
              <a:rPr lang="en-US" dirty="0"/>
              <a:t>Click to edit Master title style</a:t>
            </a:r>
            <a:endParaRPr lang="en-GB" dirty="0"/>
          </a:p>
        </p:txBody>
      </p:sp>
      <p:sp>
        <p:nvSpPr>
          <p:cNvPr id="7" name="Rectangle 6"/>
          <p:cNvSpPr/>
          <p:nvPr userDrawn="1"/>
        </p:nvSpPr>
        <p:spPr>
          <a:xfrm>
            <a:off x="6419431" y="471473"/>
            <a:ext cx="2238799" cy="828245"/>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7" name="Picture Placeholder 4"/>
          <p:cNvSpPr>
            <a:spLocks noGrp="1"/>
          </p:cNvSpPr>
          <p:nvPr>
            <p:ph type="pic" sz="quarter" idx="13"/>
          </p:nvPr>
        </p:nvSpPr>
        <p:spPr>
          <a:xfrm>
            <a:off x="-46383" y="-46383"/>
            <a:ext cx="6142383" cy="6964017"/>
          </a:xfrm>
          <a:solidFill>
            <a:srgbClr val="6FA528">
              <a:alpha val="20000"/>
            </a:srgbClr>
          </a:solidFill>
          <a:ln w="28575">
            <a:solidFill>
              <a:srgbClr val="6FA528"/>
            </a:solidFill>
          </a:ln>
        </p:spPr>
        <p:txBody>
          <a:bodyPr/>
          <a:lstStyle/>
          <a:p>
            <a:endParaRPr lang="en-GB" dirty="0"/>
          </a:p>
        </p:txBody>
      </p:sp>
      <p:sp>
        <p:nvSpPr>
          <p:cNvPr id="3" name="Content Placeholder 2"/>
          <p:cNvSpPr>
            <a:spLocks noGrp="1"/>
          </p:cNvSpPr>
          <p:nvPr>
            <p:ph idx="1"/>
          </p:nvPr>
        </p:nvSpPr>
        <p:spPr>
          <a:xfrm>
            <a:off x="6817056" y="1825625"/>
            <a:ext cx="4926841" cy="3769957"/>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8" name="Title Placeholder 1"/>
          <p:cNvSpPr>
            <a:spLocks noGrp="1"/>
          </p:cNvSpPr>
          <p:nvPr>
            <p:ph type="title"/>
          </p:nvPr>
        </p:nvSpPr>
        <p:spPr>
          <a:xfrm>
            <a:off x="6466377" y="1288725"/>
            <a:ext cx="5297993" cy="707622"/>
          </a:xfrm>
          <a:prstGeom prst="rect">
            <a:avLst/>
          </a:prstGeom>
        </p:spPr>
        <p:txBody>
          <a:bodyPr vert="horz" lIns="91440" tIns="45720" rIns="91440" bIns="0" rtlCol="0" anchor="t" anchorCtr="0">
            <a:noAutofit/>
          </a:bodyPr>
          <a:lstStyle>
            <a:lvl1pPr>
              <a:defRPr sz="2800"/>
            </a:lvl1pPr>
          </a:lstStyle>
          <a:p>
            <a:r>
              <a:rPr lang="en-US" dirty="0"/>
              <a:t>Click to edit Master title style</a:t>
            </a:r>
            <a:endParaRPr lang="en-GB" dirty="0"/>
          </a:p>
        </p:txBody>
      </p:sp>
      <p:sp>
        <p:nvSpPr>
          <p:cNvPr id="9" name="Rectangle 8"/>
          <p:cNvSpPr/>
          <p:nvPr userDrawn="1"/>
        </p:nvSpPr>
        <p:spPr>
          <a:xfrm>
            <a:off x="6419431"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a:xfrm>
            <a:off x="970722" y="2284667"/>
            <a:ext cx="3141663" cy="2090737"/>
          </a:xfrm>
          <a:solidFill>
            <a:srgbClr val="6FA528">
              <a:alpha val="20000"/>
            </a:srgbClr>
          </a:solidFill>
        </p:spPr>
        <p:txBody>
          <a:bodyPr/>
          <a:lstStyle/>
          <a:p>
            <a:endParaRPr lang="en-GB"/>
          </a:p>
        </p:txBody>
      </p:sp>
      <p:sp>
        <p:nvSpPr>
          <p:cNvPr id="11" name="Picture Placeholder 2"/>
          <p:cNvSpPr>
            <a:spLocks noGrp="1"/>
          </p:cNvSpPr>
          <p:nvPr>
            <p:ph type="pic" sz="quarter" idx="14"/>
          </p:nvPr>
        </p:nvSpPr>
        <p:spPr>
          <a:xfrm>
            <a:off x="7901451" y="2284668"/>
            <a:ext cx="3141663" cy="2090737"/>
          </a:xfrm>
          <a:solidFill>
            <a:srgbClr val="6FA528">
              <a:alpha val="20000"/>
            </a:srgbClr>
          </a:solidFill>
        </p:spPr>
        <p:txBody>
          <a:bodyPr/>
          <a:lstStyle/>
          <a:p>
            <a:endParaRPr lang="en-GB"/>
          </a:p>
        </p:txBody>
      </p:sp>
      <p:sp>
        <p:nvSpPr>
          <p:cNvPr id="12" name="Picture Placeholder 2"/>
          <p:cNvSpPr>
            <a:spLocks noGrp="1"/>
          </p:cNvSpPr>
          <p:nvPr>
            <p:ph type="pic" sz="quarter" idx="15"/>
          </p:nvPr>
        </p:nvSpPr>
        <p:spPr>
          <a:xfrm>
            <a:off x="4436086" y="2284667"/>
            <a:ext cx="3141663" cy="2090737"/>
          </a:xfrm>
          <a:solidFill>
            <a:srgbClr val="6FA528">
              <a:alpha val="20000"/>
            </a:srgbClr>
          </a:solidFill>
        </p:spPr>
        <p:txBody>
          <a:bodyPr/>
          <a:lstStyle/>
          <a:p>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4"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a:xfrm>
            <a:off x="3713869" y="2159957"/>
            <a:ext cx="2461591" cy="1638158"/>
          </a:xfrm>
          <a:solidFill>
            <a:srgbClr val="6FA528">
              <a:alpha val="20000"/>
            </a:srgbClr>
          </a:solidFill>
        </p:spPr>
        <p:txBody>
          <a:bodyPr/>
          <a:lstStyle/>
          <a:p>
            <a:endParaRPr lang="en-GB"/>
          </a:p>
        </p:txBody>
      </p:sp>
      <p:sp>
        <p:nvSpPr>
          <p:cNvPr id="11" name="Picture Placeholder 2"/>
          <p:cNvSpPr>
            <a:spLocks noGrp="1"/>
          </p:cNvSpPr>
          <p:nvPr>
            <p:ph type="pic" sz="quarter" idx="14"/>
          </p:nvPr>
        </p:nvSpPr>
        <p:spPr>
          <a:xfrm>
            <a:off x="3713868" y="3968881"/>
            <a:ext cx="2461591" cy="1638158"/>
          </a:xfrm>
          <a:solidFill>
            <a:srgbClr val="6FA528">
              <a:alpha val="20000"/>
            </a:srgbClr>
          </a:solidFill>
        </p:spPr>
        <p:txBody>
          <a:bodyPr/>
          <a:lstStyle/>
          <a:p>
            <a:endParaRPr lang="en-GB"/>
          </a:p>
        </p:txBody>
      </p:sp>
      <p:sp>
        <p:nvSpPr>
          <p:cNvPr id="12" name="Picture Placeholder 2"/>
          <p:cNvSpPr>
            <a:spLocks noGrp="1"/>
          </p:cNvSpPr>
          <p:nvPr>
            <p:ph type="pic" sz="quarter" idx="15"/>
          </p:nvPr>
        </p:nvSpPr>
        <p:spPr>
          <a:xfrm>
            <a:off x="6324547" y="2159956"/>
            <a:ext cx="2461593" cy="1638159"/>
          </a:xfrm>
          <a:solidFill>
            <a:srgbClr val="6FA528">
              <a:alpha val="20000"/>
            </a:srgbClr>
          </a:solidFill>
        </p:spPr>
        <p:txBody>
          <a:bodyPr/>
          <a:lstStyle/>
          <a:p>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dirty="0"/>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dirty="0"/>
              <a:t>Edit Master text styles</a:t>
            </a:r>
          </a:p>
        </p:txBody>
      </p:sp>
      <p:sp>
        <p:nvSpPr>
          <p:cNvPr id="14" name="Picture Placeholder 2"/>
          <p:cNvSpPr>
            <a:spLocks noGrp="1"/>
          </p:cNvSpPr>
          <p:nvPr>
            <p:ph type="pic" sz="quarter" idx="19"/>
          </p:nvPr>
        </p:nvSpPr>
        <p:spPr>
          <a:xfrm>
            <a:off x="6324549" y="3968880"/>
            <a:ext cx="2461591" cy="1638158"/>
          </a:xfrm>
          <a:solidFill>
            <a:srgbClr val="6FA528">
              <a:alpha val="20000"/>
            </a:srgbClr>
          </a:solidFill>
        </p:spPr>
        <p:txBody>
          <a:bodyPr/>
          <a:lstStyle/>
          <a:p>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dirty="0"/>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dirty="0"/>
              <a:t>Edit Master text styles</a:t>
            </a:r>
          </a:p>
        </p:txBody>
      </p:sp>
      <p:sp>
        <p:nvSpPr>
          <p:cNvPr id="15"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flipV="1">
            <a:off x="0" y="2311076"/>
            <a:ext cx="12192000" cy="3354711"/>
          </a:xfrm>
          <a:solidFill>
            <a:srgbClr val="6FA528">
              <a:alpha val="20000"/>
            </a:srgbClr>
          </a:solidFill>
        </p:spPr>
        <p:txBody>
          <a:bodyPr/>
          <a:lstStyle/>
          <a:p>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1055076" y="2447779"/>
            <a:ext cx="10298724" cy="275726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itle Placeholder 1"/>
          <p:cNvSpPr>
            <a:spLocks noGrp="1"/>
          </p:cNvSpPr>
          <p:nvPr>
            <p:ph type="title"/>
          </p:nvPr>
        </p:nvSpPr>
        <p:spPr>
          <a:xfrm>
            <a:off x="956600" y="1303635"/>
            <a:ext cx="10431245"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cxnSp>
        <p:nvCxnSpPr>
          <p:cNvPr id="9" name="Straight Connector 8"/>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
        <p:nvSpPr>
          <p:cNvPr id="5"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dirty="0"/>
              <a:t>Edit Master text styles</a:t>
            </a:r>
          </a:p>
        </p:txBody>
      </p:sp>
      <p:sp>
        <p:nvSpPr>
          <p:cNvPr id="12" name="Rectangle 11"/>
          <p:cNvSpPr/>
          <p:nvPr userDrawn="1"/>
        </p:nvSpPr>
        <p:spPr>
          <a:xfrm>
            <a:off x="990176" y="2157413"/>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Diapositiva titolo">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p:nvSpPr>
        <p:spPr>
          <a:xfrm>
            <a:off x="0" y="4"/>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5" name="Rectangle 4"/>
          <p:cNvSpPr/>
          <p:nvPr/>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solidFill>
                <a:schemeClr val="accent4"/>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88936" y="258042"/>
            <a:ext cx="1659793" cy="1152460"/>
          </a:xfrm>
          <a:prstGeom prst="rect">
            <a:avLst/>
          </a:prstGeom>
        </p:spPr>
      </p:pic>
      <p:cxnSp>
        <p:nvCxnSpPr>
          <p:cNvPr id="7" name="Straight Connector 6"/>
          <p:cNvCxnSpPr/>
          <p:nvPr/>
        </p:nvCxnSpPr>
        <p:spPr>
          <a:xfrm>
            <a:off x="838200" y="1978929"/>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741161"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100" i="0">
                <a:solidFill>
                  <a:srgbClr val="FFC000"/>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a:t>Fare clic per modificare lo stile del sottotitolo dello schema</a:t>
            </a:r>
            <a:endParaRPr lang="en-GB" dirty="0"/>
          </a:p>
        </p:txBody>
      </p:sp>
      <p:sp>
        <p:nvSpPr>
          <p:cNvPr id="19" name="Text Placeholder 18"/>
          <p:cNvSpPr>
            <a:spLocks noGrp="1"/>
          </p:cNvSpPr>
          <p:nvPr>
            <p:ph type="body" sz="quarter" idx="13"/>
          </p:nvPr>
        </p:nvSpPr>
        <p:spPr>
          <a:xfrm>
            <a:off x="6096002" y="5557903"/>
            <a:ext cx="5040313" cy="528998"/>
          </a:xfrm>
        </p:spPr>
        <p:txBody>
          <a:bodyPr>
            <a:noAutofit/>
          </a:bodyPr>
          <a:lstStyle>
            <a:lvl1pPr marL="0" indent="0" algn="r">
              <a:buFontTx/>
              <a:buNone/>
              <a:defRPr sz="1650" i="1">
                <a:solidFill>
                  <a:schemeClr val="bg1"/>
                </a:solidFill>
              </a:defRPr>
            </a:lvl1pPr>
          </a:lstStyle>
          <a:p>
            <a:pPr lvl="0"/>
            <a:r>
              <a:rPr lang="it-IT"/>
              <a:t>Fare clic per modificare gli stili del testo dello schema</a:t>
            </a:r>
          </a:p>
        </p:txBody>
      </p:sp>
      <p:sp>
        <p:nvSpPr>
          <p:cNvPr id="12" name="Rectangle 11"/>
          <p:cNvSpPr/>
          <p:nvPr/>
        </p:nvSpPr>
        <p:spPr>
          <a:xfrm>
            <a:off x="6615103" y="2806583"/>
            <a:ext cx="5079600" cy="1879200"/>
          </a:xfrm>
          <a:prstGeom prst="rect">
            <a:avLst/>
          </a:prstGeom>
          <a:blipFill dpi="0" rotWithShape="1">
            <a:blip r:embed="rId3">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00"/>
          </a:p>
        </p:txBody>
      </p:sp>
      <p:sp>
        <p:nvSpPr>
          <p:cNvPr id="13" name="Title 1"/>
          <p:cNvSpPr>
            <a:spLocks noGrp="1"/>
          </p:cNvSpPr>
          <p:nvPr>
            <p:ph type="ctrTitle"/>
          </p:nvPr>
        </p:nvSpPr>
        <p:spPr>
          <a:xfrm>
            <a:off x="3057533" y="2366793"/>
            <a:ext cx="8050467" cy="569866"/>
          </a:xfrm>
          <a:prstGeom prst="rect">
            <a:avLst/>
          </a:prstGeom>
        </p:spPr>
        <p:txBody>
          <a:bodyPr anchor="t">
            <a:noAutofit/>
          </a:bodyPr>
          <a:lstStyle>
            <a:lvl1pPr algn="l">
              <a:defRPr sz="3000" b="0">
                <a:solidFill>
                  <a:schemeClr val="bg1"/>
                </a:solidFill>
              </a:defRPr>
            </a:lvl1pPr>
          </a:lstStyle>
          <a:p>
            <a:r>
              <a:rPr lang="it-IT"/>
              <a:t>Fare clic per modificare lo stile del titolo dello schema</a:t>
            </a:r>
            <a:endParaRPr lang="en-GB" dirty="0"/>
          </a:p>
        </p:txBody>
      </p:sp>
      <p:sp>
        <p:nvSpPr>
          <p:cNvPr id="14" name="Rectangle 13"/>
          <p:cNvSpPr/>
          <p:nvPr/>
        </p:nvSpPr>
        <p:spPr>
          <a:xfrm>
            <a:off x="990176" y="2157417"/>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00"/>
          </a:p>
        </p:txBody>
      </p:sp>
    </p:spTree>
    <p:extLst>
      <p:ext uri="{BB962C8B-B14F-4D97-AF65-F5344CB8AC3E}">
        <p14:creationId xmlns:p14="http://schemas.microsoft.com/office/powerpoint/2010/main" val="1345886676"/>
      </p:ext>
    </p:extLst>
  </p:cSld>
  <p:clrMapOvr>
    <a:masterClrMapping/>
  </p:clrMapOvr>
  <p:hf hdr="0" ftr="0"/>
  <p:extLst>
    <p:ext uri="{DCECCB84-F9BA-43D5-87BE-67443E8EF086}">
      <p15:sldGuideLst xmlns:p15="http://schemas.microsoft.com/office/powerpoint/2012/main">
        <p15:guide id="1" orient="horz" pos="2160">
          <p15:clr>
            <a:srgbClr val="FBAE40"/>
          </p15:clr>
        </p15:guide>
        <p15:guide id="2" pos="512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Titolo e contenuto">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1" y="1805231"/>
            <a:ext cx="10905699" cy="3881904"/>
          </a:xfrm>
        </p:spPr>
        <p:txBody>
          <a:bodyPr>
            <a:noAutofit/>
          </a:bodyPr>
          <a:lstStyle>
            <a:lvl1pPr>
              <a:lnSpc>
                <a:spcPct val="100000"/>
              </a:lnSpc>
              <a:spcBef>
                <a:spcPts val="0"/>
              </a:spcBef>
              <a:spcAft>
                <a:spcPts val="1350"/>
              </a:spcAft>
              <a:defRPr/>
            </a:lvl1pPr>
            <a:lvl2pPr>
              <a:lnSpc>
                <a:spcPct val="100000"/>
              </a:lnSpc>
              <a:spcAft>
                <a:spcPts val="1350"/>
              </a:spcAft>
              <a:defRPr/>
            </a:lvl2pPr>
            <a:lvl3pPr>
              <a:lnSpc>
                <a:spcPct val="100000"/>
              </a:lnSpc>
              <a:spcAft>
                <a:spcPts val="1350"/>
              </a:spcAft>
              <a:defRPr/>
            </a:lvl3pPr>
            <a:lvl4pPr>
              <a:lnSpc>
                <a:spcPct val="100000"/>
              </a:lnSpc>
              <a:spcAft>
                <a:spcPts val="1350"/>
              </a:spcAft>
              <a:defRPr/>
            </a:lvl4pPr>
            <a:lvl5pPr>
              <a:lnSpc>
                <a:spcPct val="100000"/>
              </a:lnSpc>
              <a:spcAft>
                <a:spcPts val="1350"/>
              </a:spcAft>
              <a:defRPr/>
            </a:lvl5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p:nvCxnSpPr>
        <p:spPr>
          <a:xfrm flipH="1">
            <a:off x="838202" y="4"/>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3028951" y="482863"/>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it-IT"/>
              <a:t>Fare clic per modificare lo stile del titolo dello schema</a:t>
            </a:r>
            <a:endParaRPr lang="en-GB" dirty="0"/>
          </a:p>
        </p:txBody>
      </p:sp>
    </p:spTree>
    <p:extLst>
      <p:ext uri="{BB962C8B-B14F-4D97-AF65-F5344CB8AC3E}">
        <p14:creationId xmlns:p14="http://schemas.microsoft.com/office/powerpoint/2010/main" val="1683630790"/>
      </p:ext>
    </p:extLst>
  </p:cSld>
  <p:clrMapOvr>
    <a:masterClrMapping/>
  </p:clrMapOvr>
  <p:hf hdr="0" ftr="0"/>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12" name="Rectangle 11"/>
          <p:cNvSpPr>
            <a:spLocks noChangeArrowheads="1"/>
          </p:cNvSpPr>
          <p:nvPr userDrawn="1"/>
        </p:nvSpPr>
        <p:spPr bwMode="auto">
          <a:xfrm>
            <a:off x="-41275" y="1"/>
            <a:ext cx="12192000" cy="6857999"/>
          </a:xfrm>
          <a:prstGeom prst="rect">
            <a:avLst/>
          </a:prstGeom>
          <a:solidFill>
            <a:srgbClr val="F5F5F5"/>
          </a:solidFill>
          <a:ln w="73025" algn="ctr">
            <a:no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b="0" dirty="0">
              <a:solidFill>
                <a:schemeClr val="lt1"/>
              </a:solidFill>
              <a:latin typeface="+mn-lt"/>
            </a:endParaRPr>
          </a:p>
        </p:txBody>
      </p:sp>
      <p:pic>
        <p:nvPicPr>
          <p:cNvPr id="5" name="Picture 10" descr="en-quadri_small"/>
          <p:cNvPicPr>
            <a:picLocks noChangeAspect="1" noChangeArrowheads="1"/>
          </p:cNvPicPr>
          <p:nvPr userDrawn="1"/>
        </p:nvPicPr>
        <p:blipFill>
          <a:blip r:embed="rId2"/>
          <a:srcRect/>
          <a:stretch>
            <a:fillRect/>
          </a:stretch>
        </p:blipFill>
        <p:spPr bwMode="auto">
          <a:xfrm>
            <a:off x="5204884" y="307976"/>
            <a:ext cx="2125133" cy="1101725"/>
          </a:xfrm>
          <a:prstGeom prst="rect">
            <a:avLst/>
          </a:prstGeom>
          <a:noFill/>
          <a:ln w="9525">
            <a:noFill/>
            <a:miter lim="800000"/>
            <a:headEnd/>
            <a:tailEnd/>
          </a:ln>
        </p:spPr>
      </p:pic>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6150" y="835164"/>
            <a:ext cx="11095681" cy="2231329"/>
          </a:xfrm>
          <a:prstGeom prst="rect">
            <a:avLst/>
          </a:prstGeom>
        </p:spPr>
      </p:pic>
      <p:sp>
        <p:nvSpPr>
          <p:cNvPr id="2" name="TextBox 1"/>
          <p:cNvSpPr txBox="1"/>
          <p:nvPr userDrawn="1"/>
        </p:nvSpPr>
        <p:spPr>
          <a:xfrm>
            <a:off x="-514353" y="2598002"/>
            <a:ext cx="6836600" cy="1446550"/>
          </a:xfrm>
          <a:prstGeom prst="rect">
            <a:avLst/>
          </a:prstGeom>
          <a:noFill/>
        </p:spPr>
        <p:txBody>
          <a:bodyPr wrap="squar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en-GB" sz="1400" dirty="0">
                <a:solidFill>
                  <a:schemeClr val="tx1"/>
                </a:solidFill>
              </a:rPr>
              <a:t>Organisation and implementation of</a:t>
            </a:r>
            <a:r>
              <a:rPr lang="en-GB" sz="1400" baseline="0" dirty="0">
                <a:solidFill>
                  <a:schemeClr val="tx1"/>
                </a:solidFill>
              </a:rPr>
              <a:t> training activities on principles and methods of risk assessment in the food chain</a:t>
            </a:r>
          </a:p>
          <a:p>
            <a:pPr marL="0" marR="0" lvl="0" indent="0" algn="r"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lvl="0" indent="0" algn="r"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lvl="0" indent="0" algn="r"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bg2">
                    <a:lumMod val="75000"/>
                  </a:schemeClr>
                </a:solidFill>
              </a:rPr>
              <a:t>Course 1: Chemical risk assessment</a:t>
            </a:r>
            <a:endParaRPr lang="en-GB" sz="1400" dirty="0">
              <a:solidFill>
                <a:schemeClr val="bg2">
                  <a:lumMod val="75000"/>
                </a:schemeClr>
              </a:solidFill>
            </a:endParaRPr>
          </a:p>
          <a:p>
            <a:endParaRPr lang="gsw-FR" sz="1800" b="0" dirty="0" err="1">
              <a:solidFill>
                <a:srgbClr val="0F5494"/>
              </a:solidFill>
            </a:endParaRPr>
          </a:p>
        </p:txBody>
      </p:sp>
      <p:sp>
        <p:nvSpPr>
          <p:cNvPr id="3" name="TextBox 2"/>
          <p:cNvSpPr txBox="1"/>
          <p:nvPr userDrawn="1"/>
        </p:nvSpPr>
        <p:spPr>
          <a:xfrm>
            <a:off x="47329" y="5545411"/>
            <a:ext cx="6046663" cy="800219"/>
          </a:xfrm>
          <a:prstGeom prst="rect">
            <a:avLst/>
          </a:prstGeom>
          <a:noFill/>
        </p:spPr>
        <p:txBody>
          <a:bodyPr wrap="square" rtlCol="0">
            <a:spAutoFit/>
          </a:bodyPr>
          <a:lstStyle/>
          <a:p>
            <a:pPr algn="just"/>
            <a:r>
              <a:rPr lang="en-US" altLang="it-IT" sz="900" i="1" dirty="0">
                <a:solidFill>
                  <a:schemeClr val="tx1"/>
                </a:solidFill>
              </a:rPr>
              <a:t>The information and views set out in this presentation are those of the authors OPERA </a:t>
            </a:r>
            <a:r>
              <a:rPr lang="en-US" altLang="it-IT" sz="900" i="1" dirty="0" err="1">
                <a:solidFill>
                  <a:schemeClr val="tx1"/>
                </a:solidFill>
              </a:rPr>
              <a:t>srl</a:t>
            </a:r>
            <a:r>
              <a:rPr lang="en-US" altLang="it-IT" sz="900" i="1" dirty="0">
                <a:solidFill>
                  <a:schemeClr val="tx1"/>
                </a:solidFill>
              </a:rPr>
              <a:t> and NSF Euro Consultants S.A. and do not necessarily reflect the official opinion of the Commission. Neither the Commission nor any person acting on its behalf may be held responsible for the use which may be made of the information contained therein.</a:t>
            </a:r>
          </a:p>
          <a:p>
            <a:pPr algn="ctr"/>
            <a:endParaRPr lang="gsw-FR" sz="1000" b="0" dirty="0" err="1">
              <a:solidFill>
                <a:srgbClr val="0F5494"/>
              </a:solidFill>
              <a:latin typeface="Verdana" panose="020B0604030504040204" pitchFamily="34" charset="0"/>
              <a:ea typeface="Verdana" panose="020B0604030504040204" pitchFamily="34" charset="0"/>
              <a:cs typeface="Verdana" panose="020B0604030504040204" pitchFamily="34" charset="0"/>
            </a:endParaRPr>
          </a:p>
        </p:txBody>
      </p:sp>
      <p:sp>
        <p:nvSpPr>
          <p:cNvPr id="4" name="TextBox 3"/>
          <p:cNvSpPr txBox="1"/>
          <p:nvPr userDrawn="1"/>
        </p:nvSpPr>
        <p:spPr>
          <a:xfrm>
            <a:off x="7056107" y="4278394"/>
            <a:ext cx="4922440" cy="280076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fr-BE" sz="8800" dirty="0">
                <a:solidFill>
                  <a:srgbClr val="F47B22"/>
                </a:solidFill>
              </a:rPr>
              <a:t>BTSF</a:t>
            </a:r>
            <a:endParaRPr lang="en-GB" sz="8800" dirty="0">
              <a:solidFill>
                <a:srgbClr val="F47B22"/>
              </a:solidFill>
            </a:endParaRPr>
          </a:p>
          <a:p>
            <a:endParaRPr lang="gsw-FR" sz="8800" b="0" dirty="0" err="1">
              <a:solidFill>
                <a:srgbClr val="F47B22"/>
              </a:solidFill>
            </a:endParaRPr>
          </a:p>
        </p:txBody>
      </p:sp>
    </p:spTree>
    <p:extLst>
      <p:ext uri="{BB962C8B-B14F-4D97-AF65-F5344CB8AC3E}">
        <p14:creationId xmlns:p14="http://schemas.microsoft.com/office/powerpoint/2010/main" val="19169627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4" name="Rectangle 3"/>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6"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2" name="Title 1"/>
          <p:cNvSpPr>
            <a:spLocks noGrp="1"/>
          </p:cNvSpPr>
          <p:nvPr>
            <p:ph type="title" hasCustomPrompt="1"/>
          </p:nvPr>
        </p:nvSpPr>
        <p:spPr>
          <a:xfrm>
            <a:off x="1487488" y="1628800"/>
            <a:ext cx="5064000" cy="936625"/>
          </a:xfrm>
        </p:spPr>
        <p:txBody>
          <a:bodyPr/>
          <a:lstStyle>
            <a:lvl1pPr algn="r">
              <a:defRPr sz="2400">
                <a:solidFill>
                  <a:srgbClr val="F47B22"/>
                </a:solidFill>
              </a:defRPr>
            </a:lvl1pPr>
          </a:lstStyle>
          <a:p>
            <a:r>
              <a:rPr lang="en-US" dirty="0"/>
              <a:t>Click to add title</a:t>
            </a:r>
            <a:br>
              <a:rPr lang="en-US" dirty="0"/>
            </a:br>
            <a:r>
              <a:rPr lang="en-US" dirty="0" err="1"/>
              <a:t>verdana</a:t>
            </a:r>
            <a:r>
              <a:rPr lang="en-US" dirty="0"/>
              <a:t> 24pt</a:t>
            </a:r>
            <a:endParaRPr lang="en-GB" dirty="0"/>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8" name="Text Placeholder 7"/>
          <p:cNvSpPr>
            <a:spLocks noGrp="1"/>
          </p:cNvSpPr>
          <p:nvPr>
            <p:ph type="body" sz="quarter" idx="13" hasCustomPrompt="1"/>
          </p:nvPr>
        </p:nvSpPr>
        <p:spPr>
          <a:xfrm>
            <a:off x="1534616" y="2671193"/>
            <a:ext cx="5064000" cy="3600450"/>
          </a:xfrm>
        </p:spPr>
        <p:txBody>
          <a:bodyPr/>
          <a:lstStyle>
            <a:lvl1pPr algn="r">
              <a:defRPr sz="1200" i="0">
                <a:solidFill>
                  <a:schemeClr val="bg2">
                    <a:lumMod val="50000"/>
                  </a:schemeClr>
                </a:solidFill>
              </a:defRPr>
            </a:lvl1pPr>
          </a:lstStyle>
          <a:p>
            <a:pPr lvl="0"/>
            <a:r>
              <a:rPr lang="en-US" dirty="0"/>
              <a:t>Click to add text</a:t>
            </a:r>
          </a:p>
          <a:p>
            <a:pPr lvl="0"/>
            <a:r>
              <a:rPr lang="en-US" dirty="0" err="1"/>
              <a:t>verdana</a:t>
            </a:r>
            <a:r>
              <a:rPr lang="en-US" dirty="0"/>
              <a:t> 14pt</a:t>
            </a:r>
            <a:endParaRPr lang="en-GB" dirty="0"/>
          </a:p>
        </p:txBody>
      </p:sp>
      <p:sp>
        <p:nvSpPr>
          <p:cNvPr id="10" name="Picture Placeholder 4"/>
          <p:cNvSpPr>
            <a:spLocks noGrp="1"/>
          </p:cNvSpPr>
          <p:nvPr>
            <p:ph type="pic" sz="quarter" idx="14" hasCustomPrompt="1"/>
          </p:nvPr>
        </p:nvSpPr>
        <p:spPr>
          <a:xfrm>
            <a:off x="6551083" y="989014"/>
            <a:ext cx="5640917" cy="5868987"/>
          </a:xfrm>
        </p:spPr>
        <p:txBody>
          <a:bodyPr anchor="ctr"/>
          <a:lstStyle>
            <a:lvl1pPr>
              <a:defRPr sz="1400" baseline="0">
                <a:solidFill>
                  <a:schemeClr val="bg2">
                    <a:lumMod val="50000"/>
                  </a:schemeClr>
                </a:solidFill>
              </a:defRPr>
            </a:lvl1pPr>
          </a:lstStyle>
          <a:p>
            <a:r>
              <a:rPr lang="fr-BE" dirty="0"/>
              <a:t>This </a:t>
            </a:r>
            <a:r>
              <a:rPr lang="fr-BE" dirty="0" err="1"/>
              <a:t>is</a:t>
            </a:r>
            <a:r>
              <a:rPr lang="fr-BE" dirty="0"/>
              <a:t> an image </a:t>
            </a:r>
            <a:r>
              <a:rPr lang="fr-BE" dirty="0" err="1"/>
              <a:t>holder</a:t>
            </a:r>
            <a:r>
              <a:rPr lang="fr-BE" dirty="0"/>
              <a:t> for a </a:t>
            </a:r>
            <a:r>
              <a:rPr lang="fr-BE" dirty="0" err="1"/>
              <a:t>slide</a:t>
            </a:r>
            <a:r>
              <a:rPr lang="fr-BE" dirty="0"/>
              <a:t> </a:t>
            </a:r>
            <a:r>
              <a:rPr lang="fr-BE" dirty="0" err="1"/>
              <a:t>with</a:t>
            </a:r>
            <a:r>
              <a:rPr lang="fr-BE" dirty="0"/>
              <a:t> an illustration on the right.</a:t>
            </a:r>
          </a:p>
          <a:p>
            <a:r>
              <a:rPr lang="fr-BE" dirty="0"/>
              <a:t>Click to </a:t>
            </a:r>
            <a:r>
              <a:rPr lang="fr-BE" dirty="0" err="1"/>
              <a:t>add</a:t>
            </a:r>
            <a:r>
              <a:rPr lang="fr-BE" dirty="0"/>
              <a:t> </a:t>
            </a:r>
            <a:r>
              <a:rPr lang="fr-BE" dirty="0" err="1"/>
              <a:t>picture</a:t>
            </a:r>
            <a:r>
              <a:rPr lang="fr-BE" dirty="0"/>
              <a:t>…</a:t>
            </a:r>
            <a:endParaRPr lang="en-GB" dirty="0"/>
          </a:p>
        </p:txBody>
      </p:sp>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3339" y="3210236"/>
            <a:ext cx="6312792" cy="1586917"/>
          </a:xfrm>
          <a:prstGeom prst="rect">
            <a:avLst/>
          </a:prstGeom>
        </p:spPr>
      </p:pic>
    </p:spTree>
    <p:extLst>
      <p:ext uri="{BB962C8B-B14F-4D97-AF65-F5344CB8AC3E}">
        <p14:creationId xmlns:p14="http://schemas.microsoft.com/office/powerpoint/2010/main" val="23797034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6" name="Rectangle 5"/>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7"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8"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sp>
        <p:nvSpPr>
          <p:cNvPr id="3" name="TextBox 2"/>
          <p:cNvSpPr txBox="1"/>
          <p:nvPr userDrawn="1"/>
        </p:nvSpPr>
        <p:spPr>
          <a:xfrm>
            <a:off x="-144693" y="1700809"/>
            <a:ext cx="12192000" cy="3770263"/>
          </a:xfrm>
          <a:prstGeom prst="rect">
            <a:avLst/>
          </a:prstGeom>
          <a:noFill/>
        </p:spPr>
        <p:txBody>
          <a:bodyPr wrap="square" rtlCol="0">
            <a:spAutoFit/>
          </a:bodyPr>
          <a:lstStyle/>
          <a:p>
            <a:pPr algn="ctr"/>
            <a:r>
              <a:rPr lang="fr-BE" sz="23900" b="1" spc="-300" dirty="0">
                <a:solidFill>
                  <a:srgbClr val="FDE7D7"/>
                </a:solidFill>
              </a:rPr>
              <a:t>BTSF</a:t>
            </a:r>
            <a:endParaRPr lang="en-GB" sz="23900" b="1" spc="-300" dirty="0" err="1">
              <a:solidFill>
                <a:srgbClr val="FDE7D7"/>
              </a:solidFill>
            </a:endParaRPr>
          </a:p>
        </p:txBody>
      </p:sp>
      <p:sp>
        <p:nvSpPr>
          <p:cNvPr id="5" name="Text Placeholder 4"/>
          <p:cNvSpPr>
            <a:spLocks noGrp="1"/>
          </p:cNvSpPr>
          <p:nvPr>
            <p:ph type="body" sz="quarter" idx="13" hasCustomPrompt="1"/>
          </p:nvPr>
        </p:nvSpPr>
        <p:spPr>
          <a:xfrm>
            <a:off x="527051" y="1628776"/>
            <a:ext cx="11521016" cy="4392613"/>
          </a:xfrm>
        </p:spPr>
        <p:txBody>
          <a:bodyPr/>
          <a:lstStyle>
            <a:lvl1pPr marL="0" indent="0" algn="l">
              <a:buNone/>
              <a:defRPr sz="1400">
                <a:solidFill>
                  <a:schemeClr val="bg2">
                    <a:lumMod val="50000"/>
                  </a:schemeClr>
                </a:solidFill>
                <a:latin typeface="+mj-lt"/>
              </a:defRPr>
            </a:lvl1pPr>
            <a:lvl2pPr marL="457200" indent="0" algn="l">
              <a:buNone/>
              <a:defRPr>
                <a:latin typeface="+mj-lt"/>
              </a:defRPr>
            </a:lvl2pPr>
            <a:lvl3pPr marL="914400" indent="0" algn="l">
              <a:buFont typeface="Arial" panose="020B0604020202020204" pitchFamily="34" charset="0"/>
              <a:buNone/>
              <a:defRPr>
                <a:latin typeface="+mj-lt"/>
              </a:defRPr>
            </a:lvl3pPr>
            <a:lvl4pPr marL="1371600" indent="0" algn="l">
              <a:buNone/>
              <a:defRPr>
                <a:latin typeface="+mj-lt"/>
              </a:defRPr>
            </a:lvl4pPr>
            <a:lvl5pPr marL="1828800" indent="0" algn="l">
              <a:buNone/>
              <a:defRPr>
                <a:latin typeface="+mj-lt"/>
              </a:defRPr>
            </a:lvl5pPr>
          </a:lstStyle>
          <a:p>
            <a:pPr lvl="0"/>
            <a:r>
              <a:rPr lang="en-US" dirty="0"/>
              <a:t>Click to edit add text</a:t>
            </a:r>
            <a:endParaRPr lang="en-GB" dirty="0"/>
          </a:p>
        </p:txBody>
      </p:sp>
    </p:spTree>
    <p:extLst>
      <p:ext uri="{BB962C8B-B14F-4D97-AF65-F5344CB8AC3E}">
        <p14:creationId xmlns:p14="http://schemas.microsoft.com/office/powerpoint/2010/main" val="17884783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844825"/>
            <a:ext cx="10363200" cy="2376265"/>
          </a:xfrm>
        </p:spPr>
        <p:txBody>
          <a:bodyPr anchor="t"/>
          <a:lstStyle>
            <a:lvl1pPr algn="ctr">
              <a:defRPr sz="3600" b="1" cap="none" baseline="0">
                <a:solidFill>
                  <a:srgbClr val="F47B22"/>
                </a:solidFill>
              </a:defRPr>
            </a:lvl1pPr>
          </a:lstStyle>
          <a:p>
            <a:r>
              <a:rPr lang="en-US" dirty="0"/>
              <a:t>SECTION HEADER</a:t>
            </a:r>
            <a:br>
              <a:rPr lang="en-US" dirty="0"/>
            </a:br>
            <a:r>
              <a:rPr lang="en-US" dirty="0"/>
              <a:t>Click to add title</a:t>
            </a:r>
            <a:br>
              <a:rPr lang="en-US" dirty="0"/>
            </a:br>
            <a:r>
              <a:rPr lang="en-US" dirty="0"/>
              <a:t>Verdana 36pt</a:t>
            </a:r>
            <a:endParaRPr lang="en-GB" dirty="0"/>
          </a:p>
        </p:txBody>
      </p:sp>
      <p:sp>
        <p:nvSpPr>
          <p:cNvPr id="3" name="Text Placeholder 2"/>
          <p:cNvSpPr>
            <a:spLocks noGrp="1"/>
          </p:cNvSpPr>
          <p:nvPr>
            <p:ph type="body" idx="1" hasCustomPrompt="1"/>
          </p:nvPr>
        </p:nvSpPr>
        <p:spPr>
          <a:xfrm>
            <a:off x="1007435" y="4509120"/>
            <a:ext cx="10363200" cy="1368153"/>
          </a:xfrm>
          <a:ln>
            <a:noFill/>
          </a:ln>
        </p:spPr>
        <p:txBody>
          <a:bodyPr anchor="t"/>
          <a:lstStyle>
            <a:lvl1pPr marL="0" marR="0" indent="0" algn="ctr" defTabSz="914400" rtl="0" eaLnBrk="0" fontAlgn="base" latinLnBrk="0" hangingPunct="0">
              <a:lnSpc>
                <a:spcPct val="100000"/>
              </a:lnSpc>
              <a:spcBef>
                <a:spcPct val="20000"/>
              </a:spcBef>
              <a:spcAft>
                <a:spcPct val="0"/>
              </a:spcAft>
              <a:buClr>
                <a:schemeClr val="bg1"/>
              </a:buClr>
              <a:buSzTx/>
              <a:buFontTx/>
              <a:buNone/>
              <a:tabLst/>
              <a:defRPr sz="1400" i="0" baseline="0">
                <a:solidFill>
                  <a:schemeClr val="bg2">
                    <a:lumMod val="50000"/>
                  </a:schemeClr>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Section description</a:t>
            </a:r>
          </a:p>
          <a:p>
            <a:pPr lvl="0"/>
            <a:r>
              <a:rPr lang="en-US" dirty="0"/>
              <a:t>Click to add text</a:t>
            </a:r>
          </a:p>
          <a:p>
            <a:pPr lvl="0"/>
            <a:r>
              <a:rPr lang="en-US" dirty="0" err="1"/>
              <a:t>verdana</a:t>
            </a:r>
            <a:r>
              <a:rPr lang="en-US" dirty="0"/>
              <a:t> 20pt</a:t>
            </a:r>
          </a:p>
        </p:txBody>
      </p:sp>
      <p:sp>
        <p:nvSpPr>
          <p:cNvPr id="7" name="Rectangle 6"/>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8" name="Picture 13" descr="logo_ce_quadri_en"/>
          <p:cNvPicPr>
            <a:picLocks noChangeAspect="1" noChangeArrowheads="1"/>
          </p:cNvPicPr>
          <p:nvPr userDrawn="1"/>
        </p:nvPicPr>
        <p:blipFill>
          <a:blip r:embed="rId2"/>
          <a:srcRect/>
          <a:stretch>
            <a:fillRect/>
          </a:stretch>
        </p:blipFill>
        <p:spPr bwMode="auto">
          <a:xfrm>
            <a:off x="5204885" y="215901"/>
            <a:ext cx="2120900" cy="1100139"/>
          </a:xfrm>
          <a:prstGeom prst="rect">
            <a:avLst/>
          </a:prstGeom>
          <a:noFill/>
          <a:ln w="9525">
            <a:noFill/>
            <a:miter lim="800000"/>
            <a:headEnd/>
            <a:tailEnd/>
          </a:ln>
        </p:spPr>
      </p:pic>
      <p:sp>
        <p:nvSpPr>
          <p:cNvPr id="9"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algn="l" defTabSz="457200">
              <a:lnSpc>
                <a:spcPct val="100000"/>
              </a:lnSpc>
              <a:defRPr/>
            </a:pPr>
            <a:r>
              <a:rPr lang="en-GB" sz="700" b="0" i="1" noProof="0" dirty="0">
                <a:solidFill>
                  <a:schemeClr val="bg1"/>
                </a:solidFill>
                <a:latin typeface="+mj-lt"/>
              </a:rPr>
              <a:t>Food safety</a:t>
            </a:r>
            <a:endParaRPr lang="en-GB" sz="450" b="0" i="1" noProof="0" dirty="0">
              <a:solidFill>
                <a:schemeClr val="bg1"/>
              </a:solidFill>
              <a:latin typeface="+mj-lt"/>
            </a:endParaRPr>
          </a:p>
        </p:txBody>
      </p:sp>
      <p:sp>
        <p:nvSpPr>
          <p:cNvPr id="10"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35360" y="2420888"/>
            <a:ext cx="11568608" cy="2914925"/>
          </a:xfrm>
          <a:prstGeom prst="rect">
            <a:avLst/>
          </a:prstGeom>
        </p:spPr>
      </p:pic>
    </p:spTree>
    <p:extLst>
      <p:ext uri="{BB962C8B-B14F-4D97-AF65-F5344CB8AC3E}">
        <p14:creationId xmlns:p14="http://schemas.microsoft.com/office/powerpoint/2010/main" val="42611923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2"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dirty="0"/>
              <a:t>Edit Master text styles</a:t>
            </a:r>
          </a:p>
        </p:txBody>
      </p:sp>
      <p:sp>
        <p:nvSpPr>
          <p:cNvPr id="13" name="Rectangle 12"/>
          <p:cNvSpPr/>
          <p:nvPr userDrawn="1"/>
        </p:nvSpPr>
        <p:spPr>
          <a:xfrm>
            <a:off x="6615103" y="2806583"/>
            <a:ext cx="5079600" cy="1879200"/>
          </a:xfrm>
          <a:prstGeom prst="rect">
            <a:avLst/>
          </a:prstGeom>
          <a:blipFill dpi="0" rotWithShape="1">
            <a:blip r:embed="rId4">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sp>
        <p:nvSpPr>
          <p:cNvPr id="17" name="Rectangle 16"/>
          <p:cNvSpPr/>
          <p:nvPr userDrawn="1"/>
        </p:nvSpPr>
        <p:spPr>
          <a:xfrm>
            <a:off x="990176" y="2157413"/>
            <a:ext cx="2168341" cy="802179"/>
          </a:xfrm>
          <a:prstGeom prst="rect">
            <a:avLst/>
          </a:prstGeom>
          <a:blipFill dpi="0" rotWithShape="1">
            <a:blip r:embed="rId5"/>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2400299"/>
            <a:ext cx="10676038" cy="1109663"/>
          </a:xfrm>
          <a:prstGeom prst="rect">
            <a:avLst/>
          </a:prstGeom>
        </p:spPr>
        <p:txBody>
          <a:bodyPr anchor="b">
            <a:noAutofit/>
          </a:bodyPr>
          <a:lstStyle>
            <a:lvl1pPr algn="l">
              <a:defRPr sz="6000">
                <a:solidFill>
                  <a:srgbClr val="6FA528"/>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0" name="Rectangle 9"/>
          <p:cNvSpPr/>
          <p:nvPr userDrawn="1"/>
        </p:nvSpPr>
        <p:spPr>
          <a:xfrm>
            <a:off x="990176" y="657216"/>
            <a:ext cx="4093747" cy="151448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5843588"/>
          </a:xfrm>
          <a:prstGeom prst="rect">
            <a:avLst/>
          </a:prstGeom>
          <a:solidFill>
            <a:srgbClr val="6FA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33852" y="6046012"/>
            <a:ext cx="1716200" cy="450350"/>
          </a:xfrm>
          <a:prstGeom prst="rect">
            <a:avLst/>
          </a:prstGeom>
        </p:spPr>
      </p:pic>
      <p:sp>
        <p:nvSpPr>
          <p:cNvPr id="11" name="Title 1"/>
          <p:cNvSpPr>
            <a:spLocks noGrp="1"/>
          </p:cNvSpPr>
          <p:nvPr>
            <p:ph type="ctrTitle"/>
          </p:nvPr>
        </p:nvSpPr>
        <p:spPr>
          <a:xfrm>
            <a:off x="1077013" y="2374123"/>
            <a:ext cx="10156297" cy="1135839"/>
          </a:xfrm>
          <a:prstGeom prst="rect">
            <a:avLst/>
          </a:prstGeom>
        </p:spPr>
        <p:txBody>
          <a:bodyPr anchor="b">
            <a:noAutofit/>
          </a:bodyPr>
          <a:lstStyle>
            <a:lvl1pPr algn="l">
              <a:defRPr sz="6000">
                <a:solidFill>
                  <a:srgbClr val="034EA2"/>
                </a:solidFill>
              </a:defRPr>
            </a:lvl1pPr>
          </a:lstStyle>
          <a:p>
            <a:r>
              <a:rPr lang="en-US" dirty="0"/>
              <a:t>Click to edit Master title style</a:t>
            </a:r>
            <a:endParaRPr lang="en-GB" dirty="0"/>
          </a:p>
        </p:txBody>
      </p: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2" name="Rectangle 11"/>
          <p:cNvSpPr/>
          <p:nvPr userDrawn="1"/>
        </p:nvSpPr>
        <p:spPr>
          <a:xfrm>
            <a:off x="990176" y="657216"/>
            <a:ext cx="4093747" cy="151448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071811"/>
          </a:xfrm>
          <a:prstGeom prst="rect">
            <a:avLst/>
          </a:prstGeom>
          <a:solidFill>
            <a:srgbClr val="6FA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171575" y="2722568"/>
            <a:ext cx="10061735" cy="1240348"/>
          </a:xfrm>
          <a:prstGeom prst="rect">
            <a:avLst/>
          </a:prstGeom>
        </p:spPr>
        <p:txBody>
          <a:bodyPr anchor="b">
            <a:noAutofit/>
          </a:bodyPr>
          <a:lstStyle>
            <a:lvl1pPr algn="l">
              <a:defRPr sz="6000">
                <a:solidFill>
                  <a:schemeClr val="tx2"/>
                </a:solidFill>
              </a:defRPr>
            </a:lvl1pPr>
          </a:lstStyle>
          <a:p>
            <a:r>
              <a:rPr lang="en-US" dirty="0"/>
              <a:t>Click to edit Master title style</a:t>
            </a:r>
            <a:endParaRPr lang="en-GB" dirty="0"/>
          </a:p>
        </p:txBody>
      </p: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5" name="Rectangle 14"/>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2"/>
            <a:ext cx="12192000" cy="293421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185863" y="1693863"/>
            <a:ext cx="10047447" cy="1240348"/>
          </a:xfrm>
          <a:prstGeom prst="rect">
            <a:avLst/>
          </a:prstGeom>
        </p:spPr>
        <p:txBody>
          <a:bodyPr anchor="b">
            <a:noAutofit/>
          </a:bodyPr>
          <a:lstStyle>
            <a:lvl1pPr algn="l">
              <a:defRPr sz="6000">
                <a:solidFill>
                  <a:schemeClr val="accent5"/>
                </a:solidFill>
              </a:defRPr>
            </a:lvl1pPr>
          </a:lstStyle>
          <a:p>
            <a:r>
              <a:rPr lang="en-US" dirty="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8" name="Rectangle 7"/>
          <p:cNvSpPr/>
          <p:nvPr userDrawn="1"/>
        </p:nvSpPr>
        <p:spPr>
          <a:xfrm>
            <a:off x="990176" y="657216"/>
            <a:ext cx="4093747" cy="1514484"/>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05231"/>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34EA2"/>
              </a:solidFill>
            </a:endParaRPr>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7">
            <a:extLst>
              <a:ext uri="{28A0092B-C50C-407E-A947-70E740481C1C}">
                <a14:useLocalDpi xmlns:a14="http://schemas.microsoft.com/office/drawing/2010/main" val="0"/>
              </a:ext>
            </a:extLst>
          </a:blip>
          <a:stretch>
            <a:fillRect/>
          </a:stretch>
        </p:blipFill>
        <p:spPr>
          <a:xfrm>
            <a:off x="10036523" y="6045988"/>
            <a:ext cx="1710390" cy="450423"/>
          </a:xfrm>
          <a:prstGeom prst="rect">
            <a:avLst/>
          </a:prstGeom>
        </p:spPr>
      </p:pic>
      <p:sp>
        <p:nvSpPr>
          <p:cNvPr id="8" name="Rectangle 7"/>
          <p:cNvSpPr/>
          <p:nvPr userDrawn="1"/>
        </p:nvSpPr>
        <p:spPr>
          <a:xfrm>
            <a:off x="6616800" y="3916926"/>
            <a:ext cx="5079600" cy="1879200"/>
          </a:xfrm>
          <a:prstGeom prst="rect">
            <a:avLst/>
          </a:prstGeom>
          <a:blipFill dpi="0" rotWithShape="1">
            <a:blip r:embed="rId28">
              <a:alphaModFix amt="1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904448" y="471473"/>
            <a:ext cx="2238799" cy="828245"/>
          </a:xfrm>
          <a:prstGeom prst="rect">
            <a:avLst/>
          </a:prstGeom>
          <a:blipFill dpi="0" rotWithShape="1">
            <a:blip r:embed="rId28"/>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34EA2"/>
              </a:solidFill>
            </a:endParaRPr>
          </a:p>
        </p:txBody>
      </p:sp>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 id="2147483671" r:id="rId20"/>
    <p:sldLayoutId id="2147483672" r:id="rId21"/>
    <p:sldLayoutId id="2147483673" r:id="rId22"/>
    <p:sldLayoutId id="2147483674" r:id="rId23"/>
    <p:sldLayoutId id="2147483675" r:id="rId24"/>
    <p:sldLayoutId id="2147483676" r:id="rId25"/>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3" Type="http://schemas.openxmlformats.org/officeDocument/2006/relationships/hyperlink" Target="mailto:20189605riskassessment@btsftraining.com" TargetMode="External"/><Relationship Id="rId2" Type="http://schemas.openxmlformats.org/officeDocument/2006/relationships/notesSlide" Target="../notesSlides/notesSlide20.xml"/><Relationship Id="rId1" Type="http://schemas.openxmlformats.org/officeDocument/2006/relationships/slideLayout" Target="../slideLayouts/slideLayout6.xml"/><Relationship Id="rId5" Type="http://schemas.openxmlformats.org/officeDocument/2006/relationships/image" Target="../media/image21.png"/><Relationship Id="rId4" Type="http://schemas.openxmlformats.org/officeDocument/2006/relationships/hyperlink" Target="http://www.opera-italy.eu/" TargetMode="External"/></Relationships>
</file>

<file path=ppt/slides/_rels/slide27.xml.rels><?xml version="1.0" encoding="UTF-8" standalone="yes"?>
<Relationships xmlns="http://schemas.openxmlformats.org/package/2006/relationships"><Relationship Id="rId8" Type="http://schemas.openxmlformats.org/officeDocument/2006/relationships/hyperlink" Target="https://twitter.com/eu_commission" TargetMode="External"/><Relationship Id="rId13" Type="http://schemas.openxmlformats.org/officeDocument/2006/relationships/image" Target="../media/image26.png"/><Relationship Id="rId18" Type="http://schemas.openxmlformats.org/officeDocument/2006/relationships/image" Target="../media/image28.png"/><Relationship Id="rId3" Type="http://schemas.openxmlformats.org/officeDocument/2006/relationships/hyperlink" Target="https://open.spotify.com/user/v7ra0as4ychfdatgcjt9nabh0?si=SEs1mANESea5kzyVy7HvDw" TargetMode="External"/><Relationship Id="rId7" Type="http://schemas.openxmlformats.org/officeDocument/2006/relationships/image" Target="../media/image23.png"/><Relationship Id="rId12" Type="http://schemas.openxmlformats.org/officeDocument/2006/relationships/image" Target="../media/image25.png"/><Relationship Id="rId17" Type="http://schemas.openxmlformats.org/officeDocument/2006/relationships/hyperlink" Target="https://www.youtube.com/user/eutube" TargetMode="External"/><Relationship Id="rId2" Type="http://schemas.openxmlformats.org/officeDocument/2006/relationships/notesSlide" Target="../notesSlides/notesSlide21.xml"/><Relationship Id="rId16" Type="http://schemas.openxmlformats.org/officeDocument/2006/relationships/hyperlink" Target="https://medium.com/@EuropeanCommission" TargetMode="External"/><Relationship Id="rId1" Type="http://schemas.openxmlformats.org/officeDocument/2006/relationships/slideLayout" Target="../slideLayouts/slideLayout8.xml"/><Relationship Id="rId6" Type="http://schemas.openxmlformats.org/officeDocument/2006/relationships/hyperlink" Target="https://europa.eu/" TargetMode="External"/><Relationship Id="rId11" Type="http://schemas.openxmlformats.org/officeDocument/2006/relationships/hyperlink" Target="https://www.linkedin.com/company/european-commission/" TargetMode="External"/><Relationship Id="rId5" Type="http://schemas.openxmlformats.org/officeDocument/2006/relationships/hyperlink" Target="https://ec.europa.eu/" TargetMode="External"/><Relationship Id="rId15" Type="http://schemas.openxmlformats.org/officeDocument/2006/relationships/image" Target="../media/image27.png"/><Relationship Id="rId10" Type="http://schemas.openxmlformats.org/officeDocument/2006/relationships/image" Target="../media/image24.png"/><Relationship Id="rId19" Type="http://schemas.openxmlformats.org/officeDocument/2006/relationships/image" Target="../media/image29.png"/><Relationship Id="rId4" Type="http://schemas.openxmlformats.org/officeDocument/2006/relationships/image" Target="../media/image22.png"/><Relationship Id="rId9" Type="http://schemas.openxmlformats.org/officeDocument/2006/relationships/hyperlink" Target="https://www.facebook.com/EuropeanCommission" TargetMode="External"/><Relationship Id="rId14" Type="http://schemas.openxmlformats.org/officeDocument/2006/relationships/hyperlink" Target="https://www.instagram.com/europeancommissio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1071351" y="3573016"/>
            <a:ext cx="10065224" cy="1742787"/>
          </a:xfrm>
        </p:spPr>
        <p:txBody>
          <a:bodyPr/>
          <a:lstStyle/>
          <a:p>
            <a:pPr>
              <a:spcBef>
                <a:spcPts val="600"/>
              </a:spcBef>
              <a:spcAft>
                <a:spcPts val="1200"/>
              </a:spcAft>
            </a:pPr>
            <a:r>
              <a:rPr lang="en-GB" sz="2800" dirty="0"/>
              <a:t>Organisation and implementation of training activities on principles and methods of risk assessment in the food chain</a:t>
            </a:r>
          </a:p>
          <a:p>
            <a:r>
              <a:rPr lang="en-GB" sz="2400" dirty="0"/>
              <a:t>Course </a:t>
            </a:r>
            <a:r>
              <a:rPr lang="en-GB" sz="2400"/>
              <a:t>on Environmental risk </a:t>
            </a:r>
            <a:r>
              <a:rPr lang="en-GB" sz="2400" dirty="0"/>
              <a:t>assessment </a:t>
            </a:r>
          </a:p>
        </p:txBody>
      </p:sp>
      <p:sp>
        <p:nvSpPr>
          <p:cNvPr id="8" name="Text Placeholder 7"/>
          <p:cNvSpPr>
            <a:spLocks noGrp="1"/>
          </p:cNvSpPr>
          <p:nvPr>
            <p:ph type="body" sz="quarter" idx="13"/>
          </p:nvPr>
        </p:nvSpPr>
        <p:spPr/>
        <p:txBody>
          <a:bodyPr/>
          <a:lstStyle/>
          <a:p>
            <a:r>
              <a:rPr lang="fr-BE" dirty="0"/>
              <a:t>BTSF</a:t>
            </a:r>
            <a:endParaRPr lang="en-GB" dirty="0"/>
          </a:p>
        </p:txBody>
      </p:sp>
      <p:sp>
        <p:nvSpPr>
          <p:cNvPr id="6" name="Title 5"/>
          <p:cNvSpPr>
            <a:spLocks noGrp="1"/>
          </p:cNvSpPr>
          <p:nvPr>
            <p:ph type="ctrTitle"/>
          </p:nvPr>
        </p:nvSpPr>
        <p:spPr/>
        <p:txBody>
          <a:bodyPr>
            <a:noAutofit/>
          </a:bodyPr>
          <a:lstStyle/>
          <a:p>
            <a:r>
              <a:rPr lang="fr-BE" dirty="0"/>
              <a:t>Better Training for Safer Food</a:t>
            </a:r>
            <a:br>
              <a:rPr lang="fr-BE" dirty="0"/>
            </a:br>
            <a:r>
              <a:rPr lang="fr-BE" sz="4200" i="1" dirty="0"/>
              <a:t>Initiative</a:t>
            </a:r>
            <a:endParaRPr lang="en-GB" sz="4200" i="1" dirty="0"/>
          </a:p>
        </p:txBody>
      </p:sp>
      <p:sp>
        <p:nvSpPr>
          <p:cNvPr id="5" name="Subtitle 2"/>
          <p:cNvSpPr txBox="1">
            <a:spLocks/>
          </p:cNvSpPr>
          <p:nvPr/>
        </p:nvSpPr>
        <p:spPr>
          <a:xfrm>
            <a:off x="1071350" y="5899355"/>
            <a:ext cx="10064964" cy="600598"/>
          </a:xfrm>
          <a:prstGeom prst="rect">
            <a:avLst/>
          </a:prstGeom>
        </p:spPr>
        <p:txBody>
          <a:bodyPr vert="horz" wrap="square" lIns="91440" tIns="45720" rIns="91440" bIns="45720" rtlCol="0" anchor="b" anchorCtr="0">
            <a:noAutofit/>
          </a:bodyPr>
          <a:lstStyle>
            <a:lvl1pPr marL="0" indent="0" algn="l" defTabSz="914400" rtl="0" eaLnBrk="1" latinLnBrk="0" hangingPunct="1">
              <a:lnSpc>
                <a:spcPct val="100000"/>
              </a:lnSpc>
              <a:spcBef>
                <a:spcPts val="0"/>
              </a:spcBef>
              <a:spcAft>
                <a:spcPts val="1800"/>
              </a:spcAft>
              <a:buClr>
                <a:schemeClr val="tx2"/>
              </a:buClr>
              <a:buFont typeface="Arial" panose="020B0604020202020204" pitchFamily="34" charset="0"/>
              <a:buNone/>
              <a:defRPr sz="2800" i="0" kern="1200">
                <a:solidFill>
                  <a:srgbClr val="FFC000"/>
                </a:solidFill>
                <a:latin typeface="+mn-lt"/>
                <a:ea typeface="+mn-ea"/>
                <a:cs typeface="+mn-cs"/>
              </a:defRPr>
            </a:lvl1pPr>
            <a:lvl2pPr marL="4572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sz="1050" dirty="0"/>
          </a:p>
          <a:p>
            <a:r>
              <a:rPr lang="en-IE" sz="1050" dirty="0"/>
              <a:t>Unless otherwise noted,  the reuse of this presentation is not authorised. For any use or reproduction of elements that are owned by the EU, permission may need to be sought directly from the respective right holders. All statements and references in this presentation come from the Training coordinator and tutors and do not represent the official position of the European Commission.  </a:t>
            </a:r>
          </a:p>
        </p:txBody>
      </p:sp>
      <p:sp>
        <p:nvSpPr>
          <p:cNvPr id="2" name="Subtitle 6">
            <a:extLst>
              <a:ext uri="{FF2B5EF4-FFF2-40B4-BE49-F238E27FC236}">
                <a16:creationId xmlns:a16="http://schemas.microsoft.com/office/drawing/2014/main" id="{119DAD77-E4B3-5778-D054-B59DF1DC8F69}"/>
              </a:ext>
            </a:extLst>
          </p:cNvPr>
          <p:cNvSpPr txBox="1">
            <a:spLocks/>
          </p:cNvSpPr>
          <p:nvPr/>
        </p:nvSpPr>
        <p:spPr>
          <a:xfrm>
            <a:off x="1071350" y="5144851"/>
            <a:ext cx="9849186" cy="516397"/>
          </a:xfrm>
          <a:prstGeom prst="rect">
            <a:avLst/>
          </a:prstGeom>
        </p:spPr>
        <p:txBody>
          <a:bodyPr vert="horz" lIns="91440" tIns="45720" rIns="91440" bIns="45720" rtlCol="0">
            <a:noAutofit/>
          </a:bodyPr>
          <a:lstStyle>
            <a:lvl1pPr indent="0">
              <a:lnSpc>
                <a:spcPct val="100000"/>
              </a:lnSpc>
              <a:spcBef>
                <a:spcPts val="0"/>
              </a:spcBef>
              <a:spcAft>
                <a:spcPts val="1800"/>
              </a:spcAft>
              <a:buClr>
                <a:schemeClr val="tx2"/>
              </a:buClr>
              <a:buFontTx/>
              <a:buNone/>
              <a:defRPr sz="2500" i="1">
                <a:solidFill>
                  <a:schemeClr val="accent5"/>
                </a:solidFill>
              </a:defRPr>
            </a:lvl1pPr>
            <a:lvl2pPr indent="0" algn="ctr">
              <a:lnSpc>
                <a:spcPct val="100000"/>
              </a:lnSpc>
              <a:spcBef>
                <a:spcPts val="500"/>
              </a:spcBef>
              <a:spcAft>
                <a:spcPts val="1800"/>
              </a:spcAft>
              <a:buClr>
                <a:schemeClr val="accent5"/>
              </a:buClr>
              <a:buFont typeface="Arial" panose="020B0604020202020204" pitchFamily="34" charset="0"/>
              <a:buNone/>
              <a:defRPr sz="2000"/>
            </a:lvl2pPr>
            <a:lvl3pPr indent="0" algn="ctr">
              <a:lnSpc>
                <a:spcPct val="100000"/>
              </a:lnSpc>
              <a:spcBef>
                <a:spcPts val="500"/>
              </a:spcBef>
              <a:spcAft>
                <a:spcPts val="1800"/>
              </a:spcAft>
              <a:buClr>
                <a:schemeClr val="accent5"/>
              </a:buClr>
              <a:buFont typeface="Arial" panose="020B0604020202020204" pitchFamily="34" charset="0"/>
              <a:buNone/>
            </a:lvl3pPr>
            <a:lvl4pPr indent="0" algn="ctr">
              <a:lnSpc>
                <a:spcPct val="100000"/>
              </a:lnSpc>
              <a:spcBef>
                <a:spcPts val="500"/>
              </a:spcBef>
              <a:spcAft>
                <a:spcPts val="1800"/>
              </a:spcAft>
              <a:buClr>
                <a:schemeClr val="accent5"/>
              </a:buClr>
              <a:buFont typeface="Arial" panose="020B0604020202020204" pitchFamily="34" charset="0"/>
              <a:buNone/>
              <a:defRPr sz="1600"/>
            </a:lvl4pPr>
            <a:lvl5pPr indent="0" algn="ctr">
              <a:lnSpc>
                <a:spcPct val="100000"/>
              </a:lnSpc>
              <a:spcBef>
                <a:spcPts val="500"/>
              </a:spcBef>
              <a:spcAft>
                <a:spcPts val="1800"/>
              </a:spcAft>
              <a:buClr>
                <a:schemeClr val="accent5"/>
              </a:buClr>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en-US" sz="2000" b="1" dirty="0"/>
              <a:t>5.1 Introduction to risk management and risk communication </a:t>
            </a:r>
          </a:p>
        </p:txBody>
      </p:sp>
    </p:spTree>
    <p:extLst>
      <p:ext uri="{BB962C8B-B14F-4D97-AF65-F5344CB8AC3E}">
        <p14:creationId xmlns:p14="http://schemas.microsoft.com/office/powerpoint/2010/main" val="1310033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6133261-F426-4E3C-B2AF-F6E5B7E61F25}" type="slidenum">
              <a:rPr lang="en-GB" smtClean="0"/>
              <a:pPr>
                <a:defRPr/>
              </a:pPr>
              <a:t>10</a:t>
            </a:fld>
            <a:endParaRPr lang="en-GB" dirty="0"/>
          </a:p>
        </p:txBody>
      </p:sp>
      <p:sp>
        <p:nvSpPr>
          <p:cNvPr id="2" name="Title 1"/>
          <p:cNvSpPr>
            <a:spLocks noGrp="1"/>
          </p:cNvSpPr>
          <p:nvPr>
            <p:ph type="title"/>
          </p:nvPr>
        </p:nvSpPr>
        <p:spPr>
          <a:xfrm>
            <a:off x="3124484" y="208601"/>
            <a:ext cx="8457372" cy="782357"/>
          </a:xfrm>
        </p:spPr>
        <p:txBody>
          <a:bodyPr/>
          <a:lstStyle/>
          <a:p>
            <a:r>
              <a:rPr lang="en-GB" sz="3200" dirty="0"/>
              <a:t>Risk Communication</a:t>
            </a:r>
          </a:p>
        </p:txBody>
      </p:sp>
      <p:sp>
        <p:nvSpPr>
          <p:cNvPr id="3" name="Text Placeholder 2"/>
          <p:cNvSpPr>
            <a:spLocks noGrp="1"/>
          </p:cNvSpPr>
          <p:nvPr>
            <p:ph type="body" idx="4294967295"/>
          </p:nvPr>
        </p:nvSpPr>
        <p:spPr>
          <a:xfrm>
            <a:off x="838199" y="1941423"/>
            <a:ext cx="10515601" cy="4189863"/>
          </a:xfrm>
        </p:spPr>
        <p:txBody>
          <a:bodyPr/>
          <a:lstStyle/>
          <a:p>
            <a:r>
              <a:rPr lang="en-GB" dirty="0"/>
              <a:t>The national organisations involved in risk communication have a wide remit, encompassing an extensive range of food and feed safety issues. </a:t>
            </a:r>
          </a:p>
          <a:p>
            <a:r>
              <a:rPr lang="en-GB" dirty="0"/>
              <a:t>In some countries, regional organisations are also actively involved in risk communication. </a:t>
            </a:r>
          </a:p>
          <a:p>
            <a:r>
              <a:rPr lang="en-GB" dirty="0"/>
              <a:t> The goal of risk communication is to assist stakeholders, consumers and the general public to understand the rationale behind risk assessment opinions and risk-based decisions. </a:t>
            </a:r>
          </a:p>
          <a:p>
            <a:endParaRPr lang="en-GB" dirty="0"/>
          </a:p>
        </p:txBody>
      </p:sp>
      <p:sp>
        <p:nvSpPr>
          <p:cNvPr id="5" name="Rectangle 4"/>
          <p:cNvSpPr/>
          <p:nvPr/>
        </p:nvSpPr>
        <p:spPr>
          <a:xfrm>
            <a:off x="838199" y="2967335"/>
            <a:ext cx="8305801" cy="400110"/>
          </a:xfrm>
          <a:prstGeom prst="rect">
            <a:avLst/>
          </a:prstGeom>
        </p:spPr>
        <p:txBody>
          <a:bodyPr wrap="square">
            <a:spAutoFit/>
          </a:bodyPr>
          <a:lstStyle/>
          <a:p>
            <a:endParaRPr lang="en-GB" sz="2000" dirty="0"/>
          </a:p>
        </p:txBody>
      </p:sp>
    </p:spTree>
    <p:extLst>
      <p:ext uri="{BB962C8B-B14F-4D97-AF65-F5344CB8AC3E}">
        <p14:creationId xmlns:p14="http://schemas.microsoft.com/office/powerpoint/2010/main" val="14881158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6133261-F426-4E3C-B2AF-F6E5B7E61F25}" type="slidenum">
              <a:rPr lang="en-GB" smtClean="0"/>
              <a:pPr>
                <a:defRPr/>
              </a:pPr>
              <a:t>11</a:t>
            </a:fld>
            <a:endParaRPr lang="en-GB" dirty="0"/>
          </a:p>
        </p:txBody>
      </p:sp>
      <p:sp>
        <p:nvSpPr>
          <p:cNvPr id="2" name="Title 1"/>
          <p:cNvSpPr>
            <a:spLocks noGrp="1"/>
          </p:cNvSpPr>
          <p:nvPr>
            <p:ph type="title"/>
          </p:nvPr>
        </p:nvSpPr>
        <p:spPr/>
        <p:txBody>
          <a:bodyPr/>
          <a:lstStyle/>
          <a:p>
            <a:r>
              <a:rPr lang="en-GB" dirty="0"/>
              <a:t>Risk Communication </a:t>
            </a:r>
          </a:p>
        </p:txBody>
      </p:sp>
      <p:sp>
        <p:nvSpPr>
          <p:cNvPr id="3" name="Text Placeholder 2"/>
          <p:cNvSpPr>
            <a:spLocks noGrp="1"/>
          </p:cNvSpPr>
          <p:nvPr>
            <p:ph type="body" idx="4294967295"/>
          </p:nvPr>
        </p:nvSpPr>
        <p:spPr>
          <a:xfrm>
            <a:off x="838199" y="2277046"/>
            <a:ext cx="10776045" cy="3024188"/>
          </a:xfrm>
        </p:spPr>
        <p:txBody>
          <a:bodyPr/>
          <a:lstStyle/>
          <a:p>
            <a:pPr>
              <a:spcBef>
                <a:spcPts val="600"/>
              </a:spcBef>
              <a:spcAft>
                <a:spcPts val="600"/>
              </a:spcAft>
            </a:pPr>
            <a:r>
              <a:rPr lang="en-GB" dirty="0"/>
              <a:t>communication tools as digital and non-digital tools used to provide a clear, concise and impactful overview of, or insight into a topic for identified </a:t>
            </a:r>
            <a:r>
              <a:rPr lang="en-GB" dirty="0" err="1"/>
              <a:t>TAs.</a:t>
            </a:r>
            <a:r>
              <a:rPr lang="en-GB" dirty="0"/>
              <a:t> (Target Audience) </a:t>
            </a:r>
          </a:p>
          <a:p>
            <a:pPr>
              <a:spcBef>
                <a:spcPts val="600"/>
              </a:spcBef>
              <a:spcAft>
                <a:spcPts val="600"/>
              </a:spcAft>
            </a:pPr>
            <a:endParaRPr lang="en-US" dirty="0"/>
          </a:p>
          <a:p>
            <a:pPr>
              <a:spcBef>
                <a:spcPts val="600"/>
              </a:spcBef>
              <a:spcAft>
                <a:spcPts val="600"/>
              </a:spcAft>
            </a:pPr>
            <a:r>
              <a:rPr lang="en-GB" dirty="0"/>
              <a:t>The catalogue features 25 communication tool information cards divided into the following categories: </a:t>
            </a:r>
            <a:r>
              <a:rPr lang="en-GB" b="1" dirty="0" err="1"/>
              <a:t>MuMe</a:t>
            </a:r>
            <a:r>
              <a:rPr lang="en-GB" dirty="0"/>
              <a:t>, </a:t>
            </a:r>
            <a:r>
              <a:rPr lang="en-GB" b="1" dirty="0"/>
              <a:t>Editorial</a:t>
            </a:r>
            <a:r>
              <a:rPr lang="en-GB" dirty="0"/>
              <a:t>, </a:t>
            </a:r>
            <a:r>
              <a:rPr lang="en-GB" b="1" dirty="0"/>
              <a:t>Meetings &amp; Events</a:t>
            </a:r>
            <a:r>
              <a:rPr lang="en-GB" dirty="0"/>
              <a:t>, </a:t>
            </a:r>
            <a:r>
              <a:rPr lang="en-GB" b="1" dirty="0"/>
              <a:t>Educational. </a:t>
            </a:r>
          </a:p>
        </p:txBody>
      </p:sp>
    </p:spTree>
    <p:extLst>
      <p:ext uri="{BB962C8B-B14F-4D97-AF65-F5344CB8AC3E}">
        <p14:creationId xmlns:p14="http://schemas.microsoft.com/office/powerpoint/2010/main" val="22011192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6133261-F426-4E3C-B2AF-F6E5B7E61F25}" type="slidenum">
              <a:rPr lang="en-GB" smtClean="0"/>
              <a:pPr>
                <a:defRPr/>
              </a:pPr>
              <a:t>12</a:t>
            </a:fld>
            <a:endParaRPr lang="en-GB" dirty="0"/>
          </a:p>
        </p:txBody>
      </p:sp>
      <p:sp>
        <p:nvSpPr>
          <p:cNvPr id="2" name="Title 1"/>
          <p:cNvSpPr>
            <a:spLocks noGrp="1"/>
          </p:cNvSpPr>
          <p:nvPr>
            <p:ph type="title"/>
          </p:nvPr>
        </p:nvSpPr>
        <p:spPr/>
        <p:txBody>
          <a:bodyPr/>
          <a:lstStyle/>
          <a:p>
            <a:r>
              <a:rPr lang="en-GB" dirty="0"/>
              <a:t>Tools</a:t>
            </a:r>
          </a:p>
        </p:txBody>
      </p:sp>
      <p:sp>
        <p:nvSpPr>
          <p:cNvPr id="3" name="Text Placeholder 2"/>
          <p:cNvSpPr>
            <a:spLocks noGrp="1"/>
          </p:cNvSpPr>
          <p:nvPr>
            <p:ph type="body" idx="4294967295"/>
          </p:nvPr>
        </p:nvSpPr>
        <p:spPr>
          <a:xfrm>
            <a:off x="565539" y="1597810"/>
            <a:ext cx="9976206" cy="3311525"/>
          </a:xfrm>
        </p:spPr>
        <p:txBody>
          <a:bodyPr/>
          <a:lstStyle/>
          <a:p>
            <a:pPr marL="0" indent="0" algn="l">
              <a:buNone/>
            </a:pPr>
            <a:endParaRPr lang="en-GB" dirty="0"/>
          </a:p>
          <a:p>
            <a:r>
              <a:rPr lang="en-GB" dirty="0"/>
              <a:t>Risk communication tools are written, verbal, or visual statements containing information about risk.</a:t>
            </a:r>
          </a:p>
          <a:p>
            <a:r>
              <a:rPr lang="en-GB" dirty="0"/>
              <a:t> (Engagement Toolkit, Catalogue of Communication Tools and Dissemination Guidelines: benchmarking current practice in EU and Member State bodies)</a:t>
            </a:r>
          </a:p>
          <a:p>
            <a:pPr algn="l"/>
            <a:endParaRPr lang="en-GB" sz="2000" dirty="0"/>
          </a:p>
        </p:txBody>
      </p:sp>
    </p:spTree>
    <p:extLst>
      <p:ext uri="{BB962C8B-B14F-4D97-AF65-F5344CB8AC3E}">
        <p14:creationId xmlns:p14="http://schemas.microsoft.com/office/powerpoint/2010/main" val="22242848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6133261-F426-4E3C-B2AF-F6E5B7E61F25}" type="slidenum">
              <a:rPr lang="en-GB" smtClean="0"/>
              <a:pPr>
                <a:defRPr/>
              </a:pPr>
              <a:t>13</a:t>
            </a:fld>
            <a:endParaRPr lang="en-GB" dirty="0"/>
          </a:p>
        </p:txBody>
      </p:sp>
      <p:sp>
        <p:nvSpPr>
          <p:cNvPr id="2" name="Title 1"/>
          <p:cNvSpPr>
            <a:spLocks noGrp="1"/>
          </p:cNvSpPr>
          <p:nvPr>
            <p:ph type="title"/>
          </p:nvPr>
        </p:nvSpPr>
        <p:spPr/>
        <p:txBody>
          <a:bodyPr/>
          <a:lstStyle/>
          <a:p>
            <a:r>
              <a:rPr lang="en-GB" sz="3200" dirty="0"/>
              <a:t>Risk Communication Plan- Dissemination </a:t>
            </a:r>
          </a:p>
        </p:txBody>
      </p:sp>
      <p:sp>
        <p:nvSpPr>
          <p:cNvPr id="3" name="Text Placeholder 2"/>
          <p:cNvSpPr>
            <a:spLocks noGrp="1"/>
          </p:cNvSpPr>
          <p:nvPr>
            <p:ph type="body" idx="4294967295"/>
          </p:nvPr>
        </p:nvSpPr>
        <p:spPr>
          <a:xfrm>
            <a:off x="838200" y="1665027"/>
            <a:ext cx="10776044" cy="3636207"/>
          </a:xfrm>
        </p:spPr>
        <p:txBody>
          <a:bodyPr/>
          <a:lstStyle/>
          <a:p>
            <a:r>
              <a:rPr lang="en-GB" dirty="0"/>
              <a:t>The plan should contain the following information: </a:t>
            </a:r>
          </a:p>
          <a:p>
            <a:r>
              <a:rPr lang="en-GB" dirty="0"/>
              <a:t> </a:t>
            </a:r>
            <a:r>
              <a:rPr lang="en-GB" b="1" dirty="0"/>
              <a:t>WHY </a:t>
            </a:r>
            <a:r>
              <a:rPr lang="en-GB" dirty="0"/>
              <a:t>- The purpose of the dissemination; </a:t>
            </a:r>
          </a:p>
          <a:p>
            <a:r>
              <a:rPr lang="en-GB" dirty="0"/>
              <a:t> </a:t>
            </a:r>
            <a:r>
              <a:rPr lang="en-GB" b="1" dirty="0"/>
              <a:t>WHAT </a:t>
            </a:r>
            <a:r>
              <a:rPr lang="en-GB" dirty="0"/>
              <a:t>- Key dissemination activities; </a:t>
            </a:r>
          </a:p>
          <a:p>
            <a:r>
              <a:rPr lang="en-GB" dirty="0"/>
              <a:t> </a:t>
            </a:r>
            <a:r>
              <a:rPr lang="en-GB" b="1" dirty="0"/>
              <a:t>WHO </a:t>
            </a:r>
            <a:r>
              <a:rPr lang="en-GB" dirty="0"/>
              <a:t>- The TAs; </a:t>
            </a:r>
          </a:p>
          <a:p>
            <a:r>
              <a:rPr lang="en-GB" dirty="0"/>
              <a:t> </a:t>
            </a:r>
            <a:r>
              <a:rPr lang="en-GB" b="1" dirty="0"/>
              <a:t>HOW </a:t>
            </a:r>
            <a:r>
              <a:rPr lang="en-GB" dirty="0"/>
              <a:t>- The channels and the tools; </a:t>
            </a:r>
          </a:p>
          <a:p>
            <a:r>
              <a:rPr lang="en-GB" dirty="0"/>
              <a:t> </a:t>
            </a:r>
            <a:r>
              <a:rPr lang="en-GB" b="1" dirty="0"/>
              <a:t>WHEN </a:t>
            </a:r>
            <a:r>
              <a:rPr lang="en-GB" dirty="0"/>
              <a:t>- The timing; </a:t>
            </a:r>
          </a:p>
          <a:p>
            <a:r>
              <a:rPr lang="en-GB" dirty="0"/>
              <a:t> </a:t>
            </a:r>
            <a:r>
              <a:rPr lang="en-GB" b="1" dirty="0" err="1"/>
              <a:t>KPIs</a:t>
            </a:r>
            <a:r>
              <a:rPr lang="en-GB" b="1" dirty="0"/>
              <a:t> </a:t>
            </a:r>
            <a:r>
              <a:rPr lang="en-GB" dirty="0"/>
              <a:t>- The indicators to measure the dissemination performance. </a:t>
            </a:r>
          </a:p>
          <a:p>
            <a:pPr>
              <a:spcBef>
                <a:spcPts val="600"/>
              </a:spcBef>
              <a:spcAft>
                <a:spcPts val="600"/>
              </a:spcAft>
            </a:pPr>
            <a:endParaRPr lang="en-GB" sz="2000" dirty="0"/>
          </a:p>
        </p:txBody>
      </p:sp>
    </p:spTree>
    <p:extLst>
      <p:ext uri="{BB962C8B-B14F-4D97-AF65-F5344CB8AC3E}">
        <p14:creationId xmlns:p14="http://schemas.microsoft.com/office/powerpoint/2010/main" val="3502518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6133261-F426-4E3C-B2AF-F6E5B7E61F25}" type="slidenum">
              <a:rPr lang="en-GB" smtClean="0"/>
              <a:pPr>
                <a:defRPr/>
              </a:pPr>
              <a:t>14</a:t>
            </a:fld>
            <a:endParaRPr lang="en-GB" dirty="0"/>
          </a:p>
        </p:txBody>
      </p:sp>
      <p:sp>
        <p:nvSpPr>
          <p:cNvPr id="2" name="Title 1"/>
          <p:cNvSpPr>
            <a:spLocks noGrp="1"/>
          </p:cNvSpPr>
          <p:nvPr>
            <p:ph type="title"/>
          </p:nvPr>
        </p:nvSpPr>
        <p:spPr/>
        <p:txBody>
          <a:bodyPr/>
          <a:lstStyle/>
          <a:p>
            <a:r>
              <a:rPr lang="en-GB" dirty="0"/>
              <a:t>Risk Communication - Why</a:t>
            </a:r>
          </a:p>
        </p:txBody>
      </p:sp>
      <p:sp>
        <p:nvSpPr>
          <p:cNvPr id="3" name="Text Placeholder 2"/>
          <p:cNvSpPr>
            <a:spLocks noGrp="1"/>
          </p:cNvSpPr>
          <p:nvPr>
            <p:ph type="body" idx="4294967295"/>
          </p:nvPr>
        </p:nvSpPr>
        <p:spPr>
          <a:xfrm>
            <a:off x="838200" y="1665027"/>
            <a:ext cx="10776044" cy="3636207"/>
          </a:xfrm>
        </p:spPr>
        <p:txBody>
          <a:bodyPr/>
          <a:lstStyle/>
          <a:p>
            <a:endParaRPr lang="en-GB" dirty="0"/>
          </a:p>
          <a:p>
            <a:pPr>
              <a:buFont typeface="Wingdings" panose="05000000000000000000" pitchFamily="2" charset="2"/>
              <a:buChar char="ü"/>
            </a:pPr>
            <a:r>
              <a:rPr lang="en-GB" dirty="0"/>
              <a:t>To inform and raise awareness; </a:t>
            </a:r>
          </a:p>
          <a:p>
            <a:pPr>
              <a:buFont typeface="Wingdings" panose="05000000000000000000" pitchFamily="2" charset="2"/>
              <a:buChar char="ü"/>
            </a:pPr>
            <a:r>
              <a:rPr lang="en-GB" dirty="0"/>
              <a:t>To facilitate knowledge transfer and enable acceptance; </a:t>
            </a:r>
          </a:p>
          <a:p>
            <a:pPr>
              <a:buFont typeface="Wingdings" panose="05000000000000000000" pitchFamily="2" charset="2"/>
              <a:buChar char="ü"/>
            </a:pPr>
            <a:r>
              <a:rPr lang="en-GB" dirty="0"/>
              <a:t>To support uptake and/or drive change; </a:t>
            </a:r>
          </a:p>
          <a:p>
            <a:pPr>
              <a:buFont typeface="Wingdings" panose="05000000000000000000" pitchFamily="2" charset="2"/>
              <a:buChar char="ü"/>
            </a:pPr>
            <a:r>
              <a:rPr lang="en-GB" dirty="0"/>
              <a:t>To improve the organisation’s reputation and visibility of its communication. </a:t>
            </a:r>
          </a:p>
          <a:p>
            <a:pPr>
              <a:spcBef>
                <a:spcPts val="600"/>
              </a:spcBef>
              <a:spcAft>
                <a:spcPts val="600"/>
              </a:spcAft>
            </a:pPr>
            <a:endParaRPr lang="en-GB" sz="2000" dirty="0"/>
          </a:p>
        </p:txBody>
      </p:sp>
    </p:spTree>
    <p:extLst>
      <p:ext uri="{BB962C8B-B14F-4D97-AF65-F5344CB8AC3E}">
        <p14:creationId xmlns:p14="http://schemas.microsoft.com/office/powerpoint/2010/main" val="10706878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6133261-F426-4E3C-B2AF-F6E5B7E61F25}" type="slidenum">
              <a:rPr lang="en-GB" smtClean="0"/>
              <a:pPr>
                <a:defRPr/>
              </a:pPr>
              <a:t>15</a:t>
            </a:fld>
            <a:endParaRPr lang="en-GB" dirty="0"/>
          </a:p>
        </p:txBody>
      </p:sp>
      <p:sp>
        <p:nvSpPr>
          <p:cNvPr id="3" name="Text Placeholder 2"/>
          <p:cNvSpPr>
            <a:spLocks noGrp="1"/>
          </p:cNvSpPr>
          <p:nvPr>
            <p:ph type="body" idx="4294967295"/>
          </p:nvPr>
        </p:nvSpPr>
        <p:spPr>
          <a:xfrm>
            <a:off x="838199" y="2240756"/>
            <a:ext cx="9703085" cy="2376487"/>
          </a:xfrm>
        </p:spPr>
        <p:txBody>
          <a:bodyPr/>
          <a:lstStyle/>
          <a:p>
            <a:r>
              <a:rPr lang="en-GB" sz="2000" dirty="0"/>
              <a:t> </a:t>
            </a:r>
            <a:endParaRPr lang="en-GB" dirty="0"/>
          </a:p>
        </p:txBody>
      </p:sp>
      <p:sp>
        <p:nvSpPr>
          <p:cNvPr id="5" name="Rectangle 4"/>
          <p:cNvSpPr/>
          <p:nvPr/>
        </p:nvSpPr>
        <p:spPr>
          <a:xfrm>
            <a:off x="838199" y="2967335"/>
            <a:ext cx="8305801" cy="400110"/>
          </a:xfrm>
          <a:prstGeom prst="rect">
            <a:avLst/>
          </a:prstGeom>
        </p:spPr>
        <p:txBody>
          <a:bodyPr wrap="square">
            <a:spAutoFit/>
          </a:bodyPr>
          <a:lstStyle/>
          <a:p>
            <a:endParaRPr lang="en-GB" sz="2000" dirty="0"/>
          </a:p>
        </p:txBody>
      </p:sp>
      <p:pic>
        <p:nvPicPr>
          <p:cNvPr id="6" name="Picture 5"/>
          <p:cNvPicPr>
            <a:picLocks noChangeAspect="1"/>
          </p:cNvPicPr>
          <p:nvPr/>
        </p:nvPicPr>
        <p:blipFill>
          <a:blip r:embed="rId3"/>
          <a:stretch>
            <a:fillRect/>
          </a:stretch>
        </p:blipFill>
        <p:spPr>
          <a:xfrm>
            <a:off x="532263" y="1475640"/>
            <a:ext cx="9826174" cy="4655646"/>
          </a:xfrm>
          <a:prstGeom prst="rect">
            <a:avLst/>
          </a:prstGeom>
        </p:spPr>
      </p:pic>
      <p:sp>
        <p:nvSpPr>
          <p:cNvPr id="7" name="Title 6"/>
          <p:cNvSpPr>
            <a:spLocks noGrp="1"/>
          </p:cNvSpPr>
          <p:nvPr>
            <p:ph type="title"/>
          </p:nvPr>
        </p:nvSpPr>
        <p:spPr/>
        <p:txBody>
          <a:bodyPr/>
          <a:lstStyle/>
          <a:p>
            <a:r>
              <a:rPr lang="en-US" dirty="0"/>
              <a:t>Risk Communication</a:t>
            </a:r>
            <a:endParaRPr lang="en-GB" dirty="0"/>
          </a:p>
        </p:txBody>
      </p:sp>
    </p:spTree>
    <p:extLst>
      <p:ext uri="{BB962C8B-B14F-4D97-AF65-F5344CB8AC3E}">
        <p14:creationId xmlns:p14="http://schemas.microsoft.com/office/powerpoint/2010/main" val="2088790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r>
              <a:rPr lang="en-GB" dirty="0"/>
              <a:t>There are further coordination and cooperation mechanisms, networks, and fora at the national level for risk assessment and/or risk management on food/feed that are used for: </a:t>
            </a:r>
          </a:p>
          <a:p>
            <a:r>
              <a:rPr lang="en-GB" dirty="0"/>
              <a:t>(</a:t>
            </a:r>
            <a:r>
              <a:rPr lang="en-GB" dirty="0" err="1"/>
              <a:t>i</a:t>
            </a:r>
            <a:r>
              <a:rPr lang="en-GB" dirty="0"/>
              <a:t>) exchanging information; </a:t>
            </a:r>
          </a:p>
          <a:p>
            <a:r>
              <a:rPr lang="en-GB" dirty="0"/>
              <a:t>(ii) sharing and disseminating material; </a:t>
            </a:r>
          </a:p>
          <a:p>
            <a:r>
              <a:rPr lang="en-GB" dirty="0"/>
              <a:t>(iii) alerting on hot topics. </a:t>
            </a:r>
          </a:p>
        </p:txBody>
      </p:sp>
      <p:sp>
        <p:nvSpPr>
          <p:cNvPr id="4" name="Slide Number Placeholder 3"/>
          <p:cNvSpPr>
            <a:spLocks noGrp="1"/>
          </p:cNvSpPr>
          <p:nvPr>
            <p:ph type="sldNum" sz="quarter" idx="12"/>
          </p:nvPr>
        </p:nvSpPr>
        <p:spPr/>
        <p:txBody>
          <a:bodyPr/>
          <a:lstStyle/>
          <a:p>
            <a:pPr>
              <a:defRPr/>
            </a:pPr>
            <a:fld id="{86133261-F426-4E3C-B2AF-F6E5B7E61F25}" type="slidenum">
              <a:rPr lang="en-GB" smtClean="0"/>
              <a:pPr>
                <a:defRPr/>
              </a:pPr>
              <a:t>16</a:t>
            </a:fld>
            <a:endParaRPr lang="en-GB" dirty="0"/>
          </a:p>
        </p:txBody>
      </p:sp>
      <p:sp>
        <p:nvSpPr>
          <p:cNvPr id="2" name="Title 1"/>
          <p:cNvSpPr>
            <a:spLocks noGrp="1"/>
          </p:cNvSpPr>
          <p:nvPr>
            <p:ph type="title"/>
          </p:nvPr>
        </p:nvSpPr>
        <p:spPr/>
        <p:txBody>
          <a:bodyPr/>
          <a:lstStyle/>
          <a:p>
            <a:r>
              <a:rPr lang="en-US" dirty="0"/>
              <a:t>Risk Communication</a:t>
            </a:r>
            <a:endParaRPr lang="en-GB" dirty="0"/>
          </a:p>
        </p:txBody>
      </p:sp>
    </p:spTree>
    <p:extLst>
      <p:ext uri="{BB962C8B-B14F-4D97-AF65-F5344CB8AC3E}">
        <p14:creationId xmlns:p14="http://schemas.microsoft.com/office/powerpoint/2010/main" val="40551546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idx="1"/>
          </p:nvPr>
        </p:nvPicPr>
        <p:blipFill>
          <a:blip r:embed="rId2"/>
          <a:stretch>
            <a:fillRect/>
          </a:stretch>
        </p:blipFill>
        <p:spPr>
          <a:xfrm>
            <a:off x="838200" y="1265218"/>
            <a:ext cx="10448499" cy="5231194"/>
          </a:xfrm>
          <a:prstGeom prst="rect">
            <a:avLst/>
          </a:prstGeom>
        </p:spPr>
      </p:pic>
      <p:sp>
        <p:nvSpPr>
          <p:cNvPr id="4" name="Slide Number Placeholder 3"/>
          <p:cNvSpPr>
            <a:spLocks noGrp="1"/>
          </p:cNvSpPr>
          <p:nvPr>
            <p:ph type="sldNum" sz="quarter" idx="12"/>
          </p:nvPr>
        </p:nvSpPr>
        <p:spPr/>
        <p:txBody>
          <a:bodyPr/>
          <a:lstStyle/>
          <a:p>
            <a:pPr>
              <a:defRPr/>
            </a:pPr>
            <a:fld id="{86133261-F426-4E3C-B2AF-F6E5B7E61F25}" type="slidenum">
              <a:rPr lang="en-GB" smtClean="0"/>
              <a:pPr>
                <a:defRPr/>
              </a:pPr>
              <a:t>17</a:t>
            </a:fld>
            <a:endParaRPr lang="en-GB" dirty="0"/>
          </a:p>
        </p:txBody>
      </p:sp>
      <p:sp>
        <p:nvSpPr>
          <p:cNvPr id="2" name="Title 1"/>
          <p:cNvSpPr>
            <a:spLocks noGrp="1"/>
          </p:cNvSpPr>
          <p:nvPr>
            <p:ph type="title"/>
          </p:nvPr>
        </p:nvSpPr>
        <p:spPr/>
        <p:txBody>
          <a:bodyPr/>
          <a:lstStyle/>
          <a:p>
            <a:r>
              <a:rPr lang="en-US" dirty="0"/>
              <a:t>Risk Communication</a:t>
            </a:r>
            <a:endParaRPr lang="en-GB" dirty="0"/>
          </a:p>
        </p:txBody>
      </p:sp>
    </p:spTree>
    <p:extLst>
      <p:ext uri="{BB962C8B-B14F-4D97-AF65-F5344CB8AC3E}">
        <p14:creationId xmlns:p14="http://schemas.microsoft.com/office/powerpoint/2010/main" val="1090048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6133261-F426-4E3C-B2AF-F6E5B7E61F25}" type="slidenum">
              <a:rPr lang="en-GB" smtClean="0"/>
              <a:pPr>
                <a:defRPr/>
              </a:pPr>
              <a:t>18</a:t>
            </a:fld>
            <a:endParaRPr lang="en-GB" dirty="0"/>
          </a:p>
        </p:txBody>
      </p:sp>
      <p:sp>
        <p:nvSpPr>
          <p:cNvPr id="2" name="Title 1"/>
          <p:cNvSpPr>
            <a:spLocks noGrp="1"/>
          </p:cNvSpPr>
          <p:nvPr>
            <p:ph type="title"/>
          </p:nvPr>
        </p:nvSpPr>
        <p:spPr/>
        <p:txBody>
          <a:bodyPr/>
          <a:lstStyle/>
          <a:p>
            <a:r>
              <a:rPr lang="en-US" sz="3600" dirty="0"/>
              <a:t>Main Problems in Risk  Communication</a:t>
            </a:r>
            <a:endParaRPr lang="en-GB" sz="3600" dirty="0"/>
          </a:p>
        </p:txBody>
      </p:sp>
      <p:pic>
        <p:nvPicPr>
          <p:cNvPr id="5" name="Picture 4"/>
          <p:cNvPicPr>
            <a:picLocks noChangeAspect="1"/>
          </p:cNvPicPr>
          <p:nvPr/>
        </p:nvPicPr>
        <p:blipFill>
          <a:blip r:embed="rId3"/>
          <a:stretch>
            <a:fillRect/>
          </a:stretch>
        </p:blipFill>
        <p:spPr>
          <a:xfrm>
            <a:off x="838200" y="1466849"/>
            <a:ext cx="10257430" cy="5058123"/>
          </a:xfrm>
          <a:prstGeom prst="rect">
            <a:avLst/>
          </a:prstGeom>
        </p:spPr>
      </p:pic>
    </p:spTree>
    <p:extLst>
      <p:ext uri="{BB962C8B-B14F-4D97-AF65-F5344CB8AC3E}">
        <p14:creationId xmlns:p14="http://schemas.microsoft.com/office/powerpoint/2010/main" val="37351343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6133261-F426-4E3C-B2AF-F6E5B7E61F25}" type="slidenum">
              <a:rPr lang="en-GB" smtClean="0"/>
              <a:pPr>
                <a:defRPr/>
              </a:pPr>
              <a:t>19</a:t>
            </a:fld>
            <a:endParaRPr lang="en-GB" dirty="0"/>
          </a:p>
        </p:txBody>
      </p:sp>
      <p:sp>
        <p:nvSpPr>
          <p:cNvPr id="2" name="Title 1"/>
          <p:cNvSpPr>
            <a:spLocks noGrp="1"/>
          </p:cNvSpPr>
          <p:nvPr>
            <p:ph type="title"/>
          </p:nvPr>
        </p:nvSpPr>
        <p:spPr/>
        <p:txBody>
          <a:bodyPr/>
          <a:lstStyle/>
          <a:p>
            <a:r>
              <a:rPr lang="en-US" sz="3600" dirty="0"/>
              <a:t>Main Problems in Risk  Communication</a:t>
            </a:r>
            <a:endParaRPr lang="en-GB" sz="3600" dirty="0"/>
          </a:p>
        </p:txBody>
      </p:sp>
      <p:pic>
        <p:nvPicPr>
          <p:cNvPr id="3" name="Picture 2"/>
          <p:cNvPicPr>
            <a:picLocks noChangeAspect="1"/>
          </p:cNvPicPr>
          <p:nvPr/>
        </p:nvPicPr>
        <p:blipFill>
          <a:blip r:embed="rId3"/>
          <a:stretch>
            <a:fillRect/>
          </a:stretch>
        </p:blipFill>
        <p:spPr>
          <a:xfrm>
            <a:off x="696036" y="1248045"/>
            <a:ext cx="10790286" cy="4686030"/>
          </a:xfrm>
          <a:prstGeom prst="rect">
            <a:avLst/>
          </a:prstGeom>
        </p:spPr>
      </p:pic>
    </p:spTree>
    <p:extLst>
      <p:ext uri="{BB962C8B-B14F-4D97-AF65-F5344CB8AC3E}">
        <p14:creationId xmlns:p14="http://schemas.microsoft.com/office/powerpoint/2010/main" val="11780997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6133261-F426-4E3C-B2AF-F6E5B7E61F25}" type="slidenum">
              <a:rPr lang="en-GB" smtClean="0"/>
              <a:pPr>
                <a:defRPr/>
              </a:pPr>
              <a:t>2</a:t>
            </a:fld>
            <a:endParaRPr lang="en-GB" dirty="0"/>
          </a:p>
        </p:txBody>
      </p:sp>
      <p:sp>
        <p:nvSpPr>
          <p:cNvPr id="2" name="Title 1"/>
          <p:cNvSpPr>
            <a:spLocks noGrp="1"/>
          </p:cNvSpPr>
          <p:nvPr>
            <p:ph type="title"/>
          </p:nvPr>
        </p:nvSpPr>
        <p:spPr/>
        <p:txBody>
          <a:bodyPr/>
          <a:lstStyle/>
          <a:p>
            <a:r>
              <a:rPr lang="en-GB" dirty="0"/>
              <a:t>Objectives and Outcomes </a:t>
            </a:r>
          </a:p>
        </p:txBody>
      </p:sp>
      <p:sp>
        <p:nvSpPr>
          <p:cNvPr id="3" name="Text Placeholder 2"/>
          <p:cNvSpPr>
            <a:spLocks noGrp="1"/>
          </p:cNvSpPr>
          <p:nvPr>
            <p:ph type="body" idx="4294967295"/>
          </p:nvPr>
        </p:nvSpPr>
        <p:spPr>
          <a:xfrm>
            <a:off x="967001" y="2061368"/>
            <a:ext cx="10611973" cy="2735263"/>
          </a:xfrm>
        </p:spPr>
        <p:txBody>
          <a:bodyPr/>
          <a:lstStyle/>
          <a:p>
            <a:r>
              <a:rPr lang="en-GB" dirty="0"/>
              <a:t>To understand basic concepts of the Risk Management process</a:t>
            </a:r>
          </a:p>
          <a:p>
            <a:r>
              <a:rPr lang="en-GB" dirty="0"/>
              <a:t>Asking the audience (raise hand)</a:t>
            </a:r>
          </a:p>
          <a:p>
            <a:r>
              <a:rPr lang="en-GB" dirty="0"/>
              <a:t>How many of you have participated in risk assessment meetings? </a:t>
            </a:r>
          </a:p>
          <a:p>
            <a:r>
              <a:rPr lang="en-GB" dirty="0"/>
              <a:t>How many of you have been leading risk assessment plans and strategies? </a:t>
            </a:r>
          </a:p>
          <a:p>
            <a:r>
              <a:rPr lang="en-US" dirty="0"/>
              <a:t>To understand basic concepts of Risk Communication </a:t>
            </a:r>
            <a:endParaRPr lang="en-GB" dirty="0"/>
          </a:p>
          <a:p>
            <a:endParaRPr lang="en-GB" sz="2000" dirty="0"/>
          </a:p>
          <a:p>
            <a:endParaRPr lang="en-GB" sz="2000" dirty="0"/>
          </a:p>
          <a:p>
            <a:endParaRPr lang="en-GB" sz="2000" dirty="0"/>
          </a:p>
        </p:txBody>
      </p:sp>
      <p:sp>
        <p:nvSpPr>
          <p:cNvPr id="5" name="TextBox 4">
            <a:extLst>
              <a:ext uri="{FF2B5EF4-FFF2-40B4-BE49-F238E27FC236}">
                <a16:creationId xmlns:a16="http://schemas.microsoft.com/office/drawing/2014/main" id="{B5A21E28-8B7F-4136-B595-293C87703A35}"/>
              </a:ext>
            </a:extLst>
          </p:cNvPr>
          <p:cNvSpPr txBox="1"/>
          <p:nvPr/>
        </p:nvSpPr>
        <p:spPr>
          <a:xfrm>
            <a:off x="9624392" y="332656"/>
            <a:ext cx="427584" cy="523220"/>
          </a:xfrm>
          <a:prstGeom prst="rect">
            <a:avLst/>
          </a:prstGeom>
          <a:noFill/>
        </p:spPr>
        <p:txBody>
          <a:bodyPr wrap="square" rtlCol="0">
            <a:spAutoFit/>
          </a:bodyPr>
          <a:lstStyle/>
          <a:p>
            <a:r>
              <a:rPr lang="fr-BE" sz="2800" dirty="0">
                <a:solidFill>
                  <a:srgbClr val="0F5494"/>
                </a:solidFill>
              </a:rPr>
              <a:t>*</a:t>
            </a:r>
            <a:endParaRPr lang="en-GB" sz="2400" dirty="0" err="1">
              <a:solidFill>
                <a:srgbClr val="0F5494"/>
              </a:solidFill>
            </a:endParaRPr>
          </a:p>
        </p:txBody>
      </p:sp>
    </p:spTree>
    <p:extLst>
      <p:ext uri="{BB962C8B-B14F-4D97-AF65-F5344CB8AC3E}">
        <p14:creationId xmlns:p14="http://schemas.microsoft.com/office/powerpoint/2010/main" val="31211781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6133261-F426-4E3C-B2AF-F6E5B7E61F25}" type="slidenum">
              <a:rPr lang="en-GB" smtClean="0"/>
              <a:pPr>
                <a:defRPr/>
              </a:pPr>
              <a:t>20</a:t>
            </a:fld>
            <a:endParaRPr lang="en-GB" dirty="0"/>
          </a:p>
        </p:txBody>
      </p:sp>
      <p:sp>
        <p:nvSpPr>
          <p:cNvPr id="2" name="Title 1"/>
          <p:cNvSpPr>
            <a:spLocks noGrp="1"/>
          </p:cNvSpPr>
          <p:nvPr>
            <p:ph type="title"/>
          </p:nvPr>
        </p:nvSpPr>
        <p:spPr/>
        <p:txBody>
          <a:bodyPr/>
          <a:lstStyle/>
          <a:p>
            <a:r>
              <a:rPr lang="en-GB" dirty="0"/>
              <a:t>Conclusion - Challenges</a:t>
            </a:r>
          </a:p>
        </p:txBody>
      </p:sp>
      <p:sp>
        <p:nvSpPr>
          <p:cNvPr id="3" name="Text Placeholder 2"/>
          <p:cNvSpPr>
            <a:spLocks noGrp="1"/>
          </p:cNvSpPr>
          <p:nvPr>
            <p:ph type="body" idx="4294967295"/>
          </p:nvPr>
        </p:nvSpPr>
        <p:spPr>
          <a:xfrm>
            <a:off x="977757" y="1907854"/>
            <a:ext cx="9666270" cy="3311525"/>
          </a:xfrm>
        </p:spPr>
        <p:txBody>
          <a:bodyPr/>
          <a:lstStyle/>
          <a:p>
            <a:pPr marL="0" indent="0">
              <a:buNone/>
            </a:pPr>
            <a:r>
              <a:rPr lang="en-GB" sz="2000" dirty="0"/>
              <a:t>challenges in current risk communication systems, At national level, these are: </a:t>
            </a:r>
          </a:p>
          <a:p>
            <a:r>
              <a:rPr lang="en-GB" sz="2000" dirty="0"/>
              <a:t>increase in resources dedicated to coordinating communication on EU food safety issues</a:t>
            </a:r>
          </a:p>
          <a:p>
            <a:r>
              <a:rPr lang="en-GB" sz="2000" dirty="0"/>
              <a:t>improve capacity to undertake this task; </a:t>
            </a:r>
          </a:p>
          <a:p>
            <a:r>
              <a:rPr lang="en-GB" sz="2000" dirty="0"/>
              <a:t>strengthen the cooperation and coordination between authorities involved in risk communication activities to ensure a more proactive approach. </a:t>
            </a:r>
          </a:p>
          <a:p>
            <a:r>
              <a:rPr lang="en-GB" sz="2000" b="1" dirty="0"/>
              <a:t>At national level</a:t>
            </a:r>
            <a:r>
              <a:rPr lang="en-GB" sz="2000" dirty="0"/>
              <a:t>, the problem most frequently identified by national organisations is tracking whether and how messages targeted to experts are further used?</a:t>
            </a:r>
          </a:p>
          <a:p>
            <a:r>
              <a:rPr lang="en-GB" sz="2000" dirty="0"/>
              <a:t>there is currently no systematic tracking and feedback mechanism in place to see how risk communication material has been used by other organisations active at the national/regional level. </a:t>
            </a:r>
          </a:p>
        </p:txBody>
      </p:sp>
    </p:spTree>
    <p:extLst>
      <p:ext uri="{BB962C8B-B14F-4D97-AF65-F5344CB8AC3E}">
        <p14:creationId xmlns:p14="http://schemas.microsoft.com/office/powerpoint/2010/main" val="38340689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6133261-F426-4E3C-B2AF-F6E5B7E61F25}" type="slidenum">
              <a:rPr lang="en-GB" smtClean="0"/>
              <a:pPr>
                <a:defRPr/>
              </a:pPr>
              <a:t>21</a:t>
            </a:fld>
            <a:endParaRPr lang="en-GB" dirty="0"/>
          </a:p>
        </p:txBody>
      </p:sp>
      <p:sp>
        <p:nvSpPr>
          <p:cNvPr id="2" name="Title 1"/>
          <p:cNvSpPr>
            <a:spLocks noGrp="1"/>
          </p:cNvSpPr>
          <p:nvPr>
            <p:ph type="title"/>
          </p:nvPr>
        </p:nvSpPr>
        <p:spPr/>
        <p:txBody>
          <a:bodyPr/>
          <a:lstStyle/>
          <a:p>
            <a:r>
              <a:rPr lang="en-GB" dirty="0"/>
              <a:t>Conclusion - Challenges</a:t>
            </a:r>
          </a:p>
        </p:txBody>
      </p:sp>
      <p:sp>
        <p:nvSpPr>
          <p:cNvPr id="3" name="Text Placeholder 2"/>
          <p:cNvSpPr>
            <a:spLocks noGrp="1"/>
          </p:cNvSpPr>
          <p:nvPr>
            <p:ph type="body" idx="4294967295"/>
          </p:nvPr>
        </p:nvSpPr>
        <p:spPr>
          <a:xfrm>
            <a:off x="977756" y="1907854"/>
            <a:ext cx="10673137" cy="3311525"/>
          </a:xfrm>
        </p:spPr>
        <p:txBody>
          <a:bodyPr/>
          <a:lstStyle/>
          <a:p>
            <a:pPr marL="0" indent="0" algn="just">
              <a:buNone/>
            </a:pPr>
            <a:r>
              <a:rPr lang="en-GB" dirty="0"/>
              <a:t>challenges in current risk communication systems, At national level, these are: </a:t>
            </a:r>
          </a:p>
          <a:p>
            <a:pPr algn="just"/>
            <a:r>
              <a:rPr lang="en-GB" dirty="0"/>
              <a:t>an inherent challenge of risk communication identified by many organisations is that each authority has to work within its specific mandate and tasks assigned by the government and/or legislation to that authority; </a:t>
            </a:r>
          </a:p>
        </p:txBody>
      </p:sp>
    </p:spTree>
    <p:extLst>
      <p:ext uri="{BB962C8B-B14F-4D97-AF65-F5344CB8AC3E}">
        <p14:creationId xmlns:p14="http://schemas.microsoft.com/office/powerpoint/2010/main" val="31565141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r>
              <a:rPr lang="en-GB" dirty="0"/>
              <a:t>The </a:t>
            </a:r>
            <a:r>
              <a:rPr lang="en-GB" dirty="0" err="1"/>
              <a:t>GPRC</a:t>
            </a:r>
            <a:r>
              <a:rPr lang="en-GB" dirty="0"/>
              <a:t> (General Plan for Risk Communication)  should promote an integrated risk communication framework followed both by the risk assessors and the risk managers in a coherent and systematic manner.</a:t>
            </a:r>
          </a:p>
          <a:p>
            <a:r>
              <a:rPr lang="en-GB" dirty="0" err="1"/>
              <a:t>EFSA</a:t>
            </a:r>
            <a:r>
              <a:rPr lang="en-GB" dirty="0"/>
              <a:t> has asked for support to collect data about communication tools and defining best practices for dissemination ultimately recommending the optimal communication channel(s) for each tool to meet communication objectives for specific Target Audiences (TAs). </a:t>
            </a:r>
            <a:r>
              <a:rPr lang="en-GB" dirty="0" err="1"/>
              <a:t>th</a:t>
            </a:r>
            <a:r>
              <a:rPr lang="en-GB" dirty="0"/>
              <a:t> at Union and national level.</a:t>
            </a:r>
          </a:p>
        </p:txBody>
      </p:sp>
      <p:sp>
        <p:nvSpPr>
          <p:cNvPr id="4" name="Slide Number Placeholder 3"/>
          <p:cNvSpPr>
            <a:spLocks noGrp="1"/>
          </p:cNvSpPr>
          <p:nvPr>
            <p:ph type="sldNum" sz="quarter" idx="12"/>
          </p:nvPr>
        </p:nvSpPr>
        <p:spPr/>
        <p:txBody>
          <a:bodyPr/>
          <a:lstStyle/>
          <a:p>
            <a:pPr>
              <a:defRPr/>
            </a:pPr>
            <a:fld id="{86133261-F426-4E3C-B2AF-F6E5B7E61F25}" type="slidenum">
              <a:rPr lang="en-GB" smtClean="0"/>
              <a:pPr>
                <a:defRPr/>
              </a:pPr>
              <a:t>22</a:t>
            </a:fld>
            <a:endParaRPr lang="en-GB" dirty="0"/>
          </a:p>
        </p:txBody>
      </p:sp>
      <p:sp>
        <p:nvSpPr>
          <p:cNvPr id="2" name="Title 1"/>
          <p:cNvSpPr>
            <a:spLocks noGrp="1"/>
          </p:cNvSpPr>
          <p:nvPr>
            <p:ph type="title"/>
          </p:nvPr>
        </p:nvSpPr>
        <p:spPr/>
        <p:txBody>
          <a:bodyPr/>
          <a:lstStyle/>
          <a:p>
            <a:r>
              <a:rPr lang="en-US" dirty="0"/>
              <a:t>Conclusion</a:t>
            </a:r>
            <a:endParaRPr lang="en-GB" dirty="0"/>
          </a:p>
        </p:txBody>
      </p:sp>
    </p:spTree>
    <p:extLst>
      <p:ext uri="{BB962C8B-B14F-4D97-AF65-F5344CB8AC3E}">
        <p14:creationId xmlns:p14="http://schemas.microsoft.com/office/powerpoint/2010/main" val="3132931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6133261-F426-4E3C-B2AF-F6E5B7E61F25}" type="slidenum">
              <a:rPr lang="en-GB" smtClean="0"/>
              <a:pPr>
                <a:defRPr/>
              </a:pPr>
              <a:t>23</a:t>
            </a:fld>
            <a:endParaRPr lang="en-GB" dirty="0"/>
          </a:p>
        </p:txBody>
      </p:sp>
      <p:sp>
        <p:nvSpPr>
          <p:cNvPr id="2" name="Title 1"/>
          <p:cNvSpPr>
            <a:spLocks noGrp="1"/>
          </p:cNvSpPr>
          <p:nvPr>
            <p:ph type="title"/>
          </p:nvPr>
        </p:nvSpPr>
        <p:spPr/>
        <p:txBody>
          <a:bodyPr/>
          <a:lstStyle/>
          <a:p>
            <a:r>
              <a:rPr lang="en-GB" dirty="0"/>
              <a:t>Conclusions</a:t>
            </a:r>
          </a:p>
        </p:txBody>
      </p:sp>
      <p:sp>
        <p:nvSpPr>
          <p:cNvPr id="3" name="Text Placeholder 2"/>
          <p:cNvSpPr>
            <a:spLocks noGrp="1"/>
          </p:cNvSpPr>
          <p:nvPr>
            <p:ph type="body" idx="4294967295"/>
          </p:nvPr>
        </p:nvSpPr>
        <p:spPr>
          <a:xfrm>
            <a:off x="1059950" y="1445517"/>
            <a:ext cx="10426372" cy="3311525"/>
          </a:xfrm>
        </p:spPr>
        <p:txBody>
          <a:bodyPr/>
          <a:lstStyle/>
          <a:p>
            <a:pPr marL="0" indent="0" algn="just">
              <a:buNone/>
            </a:pPr>
            <a:r>
              <a:rPr lang="en-GB" sz="2200" dirty="0"/>
              <a:t>In line with Article 8c.2 of the EU Transparency Regulation, the General Plan for Risk Communication “</a:t>
            </a:r>
            <a:r>
              <a:rPr lang="en-GB" sz="2200" i="1" dirty="0">
                <a:solidFill>
                  <a:schemeClr val="tx2">
                    <a:lumMod val="60000"/>
                    <a:lumOff val="40000"/>
                  </a:schemeClr>
                </a:solidFill>
              </a:rPr>
              <a:t>shall promote an integrated risk communication framework to be followed both by the risk assessors and the risk managers in a coherent and systematic manner both at Union and national level”.</a:t>
            </a:r>
          </a:p>
          <a:p>
            <a:pPr marL="0" indent="0" algn="just">
              <a:buNone/>
            </a:pPr>
            <a:r>
              <a:rPr lang="en-GB" sz="2200" dirty="0"/>
              <a:t>The examination of the current pathways of Risk communication on Food safety:</a:t>
            </a:r>
          </a:p>
          <a:p>
            <a:pPr algn="just"/>
            <a:r>
              <a:rPr lang="en-GB" sz="2200" dirty="0"/>
              <a:t>complex structure across the EU-27/EEA region</a:t>
            </a:r>
          </a:p>
          <a:p>
            <a:pPr algn="just"/>
            <a:r>
              <a:rPr lang="en-GB" sz="2200" dirty="0"/>
              <a:t>diversity and complexity of administrative structures at national level and the multitude of competent authorities involved in the risk analysis process across the range of topics falling within the remit of </a:t>
            </a:r>
            <a:r>
              <a:rPr lang="en-GB" sz="2200" dirty="0" err="1"/>
              <a:t>EFSA</a:t>
            </a:r>
            <a:r>
              <a:rPr lang="en-GB" sz="2200" dirty="0"/>
              <a:t>.</a:t>
            </a:r>
          </a:p>
          <a:p>
            <a:pPr algn="just"/>
            <a:endParaRPr lang="en-GB" sz="2000" dirty="0"/>
          </a:p>
          <a:p>
            <a:pPr marL="0" indent="0" algn="just">
              <a:buNone/>
            </a:pPr>
            <a:endParaRPr lang="en-GB" sz="2000" dirty="0"/>
          </a:p>
        </p:txBody>
      </p:sp>
    </p:spTree>
    <p:extLst>
      <p:ext uri="{BB962C8B-B14F-4D97-AF65-F5344CB8AC3E}">
        <p14:creationId xmlns:p14="http://schemas.microsoft.com/office/powerpoint/2010/main" val="32143522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6133261-F426-4E3C-B2AF-F6E5B7E61F25}" type="slidenum">
              <a:rPr lang="en-GB" smtClean="0"/>
              <a:pPr>
                <a:defRPr/>
              </a:pPr>
              <a:t>24</a:t>
            </a:fld>
            <a:endParaRPr lang="en-GB" dirty="0"/>
          </a:p>
        </p:txBody>
      </p:sp>
      <p:sp>
        <p:nvSpPr>
          <p:cNvPr id="2" name="Title 1"/>
          <p:cNvSpPr>
            <a:spLocks noGrp="1"/>
          </p:cNvSpPr>
          <p:nvPr>
            <p:ph type="title"/>
          </p:nvPr>
        </p:nvSpPr>
        <p:spPr/>
        <p:txBody>
          <a:bodyPr/>
          <a:lstStyle/>
          <a:p>
            <a:r>
              <a:rPr lang="en-GB" dirty="0"/>
              <a:t>Conclusion - Recommendations</a:t>
            </a:r>
          </a:p>
        </p:txBody>
      </p:sp>
      <p:sp>
        <p:nvSpPr>
          <p:cNvPr id="3" name="Text Placeholder 2"/>
          <p:cNvSpPr>
            <a:spLocks noGrp="1"/>
          </p:cNvSpPr>
          <p:nvPr>
            <p:ph type="body" idx="4294967295"/>
          </p:nvPr>
        </p:nvSpPr>
        <p:spPr>
          <a:xfrm>
            <a:off x="977757" y="1907854"/>
            <a:ext cx="10601218" cy="3311525"/>
          </a:xfrm>
        </p:spPr>
        <p:txBody>
          <a:bodyPr/>
          <a:lstStyle/>
          <a:p>
            <a:r>
              <a:rPr lang="en-GB" sz="2200" dirty="0"/>
              <a:t>Dissemination planning should be part of an overarching communication planning process which sets out the full communication activities for a specific output or topic </a:t>
            </a:r>
          </a:p>
          <a:p>
            <a:r>
              <a:rPr lang="en-GB" sz="2200" dirty="0"/>
              <a:t>Increase in resources dedicated to coordinating communication on EU food safety issues </a:t>
            </a:r>
          </a:p>
          <a:p>
            <a:r>
              <a:rPr lang="en-GB" sz="2200" dirty="0"/>
              <a:t>Improving the cooperation and coordination between authorities </a:t>
            </a:r>
          </a:p>
          <a:p>
            <a:r>
              <a:rPr lang="en-GB" sz="2200" dirty="0"/>
              <a:t>The coordination of risk communication at EU level needs to follow a partnership approach </a:t>
            </a:r>
          </a:p>
          <a:p>
            <a:r>
              <a:rPr lang="en-GB" sz="2200" dirty="0"/>
              <a:t>Develop a comprehensive pan-EU framework to support the formation of national risk communication strategies on food safety by the Member States. </a:t>
            </a:r>
          </a:p>
          <a:p>
            <a:endParaRPr lang="en-GB" sz="2000" dirty="0"/>
          </a:p>
          <a:p>
            <a:endParaRPr lang="en-GB" sz="2000" dirty="0"/>
          </a:p>
          <a:p>
            <a:pPr marL="0" indent="0">
              <a:buNone/>
            </a:pPr>
            <a:endParaRPr lang="en-GB" sz="2000" dirty="0"/>
          </a:p>
        </p:txBody>
      </p:sp>
    </p:spTree>
    <p:extLst>
      <p:ext uri="{BB962C8B-B14F-4D97-AF65-F5344CB8AC3E}">
        <p14:creationId xmlns:p14="http://schemas.microsoft.com/office/powerpoint/2010/main" val="8073399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pPr>
              <a:defRPr/>
            </a:pPr>
            <a:fld id="{86133261-F426-4E3C-B2AF-F6E5B7E61F25}" type="slidenum">
              <a:rPr lang="en-GB" smtClean="0"/>
              <a:pPr>
                <a:defRPr/>
              </a:pPr>
              <a:t>25</a:t>
            </a:fld>
            <a:endParaRPr lang="en-GB"/>
          </a:p>
        </p:txBody>
      </p:sp>
      <p:sp>
        <p:nvSpPr>
          <p:cNvPr id="4" name="TextBox 4">
            <a:extLst>
              <a:ext uri="{FF2B5EF4-FFF2-40B4-BE49-F238E27FC236}">
                <a16:creationId xmlns:a16="http://schemas.microsoft.com/office/drawing/2014/main" id="{1DE18CC4-DE36-AF4F-ADFD-C9C801BA7375}"/>
              </a:ext>
            </a:extLst>
          </p:cNvPr>
          <p:cNvSpPr txBox="1"/>
          <p:nvPr/>
        </p:nvSpPr>
        <p:spPr>
          <a:xfrm>
            <a:off x="1583266" y="2080286"/>
            <a:ext cx="8695267" cy="830997"/>
          </a:xfrm>
          <a:prstGeom prst="rect">
            <a:avLst/>
          </a:prstGeom>
          <a:noFill/>
        </p:spPr>
        <p:txBody>
          <a:bodyPr wrap="square" rtlCol="0">
            <a:spAutoFit/>
          </a:bodyPr>
          <a:lstStyle/>
          <a:p>
            <a:pPr algn="ctr"/>
            <a:r>
              <a:rPr lang="en-IE" sz="4800" dirty="0">
                <a:solidFill>
                  <a:srgbClr val="034EA2"/>
                </a:solidFill>
                <a:latin typeface="+mj-lt"/>
                <a:ea typeface="+mj-ea"/>
                <a:cs typeface="+mj-cs"/>
              </a:rPr>
              <a:t>Thank you for your attention </a:t>
            </a:r>
            <a:r>
              <a:rPr lang="en-IE" sz="4800" dirty="0">
                <a:solidFill>
                  <a:srgbClr val="034EA2"/>
                </a:solidFill>
                <a:latin typeface="+mj-lt"/>
                <a:ea typeface="+mj-ea"/>
                <a:cs typeface="+mj-cs"/>
                <a:sym typeface="Wingdings" panose="05000000000000000000" pitchFamily="2" charset="2"/>
              </a:rPr>
              <a:t> </a:t>
            </a:r>
            <a:endParaRPr lang="en-IE" sz="4800" dirty="0">
              <a:solidFill>
                <a:srgbClr val="034EA2"/>
              </a:solidFill>
              <a:latin typeface="+mj-lt"/>
              <a:ea typeface="+mj-ea"/>
              <a:cs typeface="+mj-cs"/>
            </a:endParaRPr>
          </a:p>
        </p:txBody>
      </p:sp>
      <p:sp>
        <p:nvSpPr>
          <p:cNvPr id="5" name="Rectangle 5">
            <a:extLst>
              <a:ext uri="{FF2B5EF4-FFF2-40B4-BE49-F238E27FC236}">
                <a16:creationId xmlns:a16="http://schemas.microsoft.com/office/drawing/2014/main" id="{4AABDC21-2000-D74B-9192-19B1DDCFAEBE}"/>
              </a:ext>
            </a:extLst>
          </p:cNvPr>
          <p:cNvSpPr/>
          <p:nvPr/>
        </p:nvSpPr>
        <p:spPr>
          <a:xfrm>
            <a:off x="3122587" y="3946718"/>
            <a:ext cx="5616624" cy="830997"/>
          </a:xfrm>
          <a:prstGeom prst="rect">
            <a:avLst/>
          </a:prstGeom>
        </p:spPr>
        <p:txBody>
          <a:bodyPr wrap="square">
            <a:spAutoFit/>
          </a:bodyPr>
          <a:lstStyle/>
          <a:p>
            <a:pPr algn="ctr"/>
            <a:r>
              <a:rPr lang="en-IE" sz="4800" i="1" dirty="0">
                <a:solidFill>
                  <a:srgbClr val="FF0000"/>
                </a:solidFill>
                <a:latin typeface="+mj-lt"/>
                <a:ea typeface="+mj-ea"/>
                <a:cs typeface="+mj-cs"/>
              </a:rPr>
              <a:t>Any questions?</a:t>
            </a:r>
          </a:p>
        </p:txBody>
      </p:sp>
    </p:spTree>
    <p:extLst>
      <p:ext uri="{BB962C8B-B14F-4D97-AF65-F5344CB8AC3E}">
        <p14:creationId xmlns:p14="http://schemas.microsoft.com/office/powerpoint/2010/main" val="20096125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11">
            <a:extLst>
              <a:ext uri="{FF2B5EF4-FFF2-40B4-BE49-F238E27FC236}">
                <a16:creationId xmlns:a16="http://schemas.microsoft.com/office/drawing/2014/main" id="{F30C8E1C-24FF-9044-BB09-DC601078C0E0}"/>
              </a:ext>
            </a:extLst>
          </p:cNvPr>
          <p:cNvSpPr/>
          <p:nvPr/>
        </p:nvSpPr>
        <p:spPr>
          <a:xfrm>
            <a:off x="7837250" y="713188"/>
            <a:ext cx="1787657" cy="17876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p:cNvSpPr>
            <a:spLocks noGrp="1"/>
          </p:cNvSpPr>
          <p:nvPr>
            <p:ph type="subTitle" idx="1"/>
          </p:nvPr>
        </p:nvSpPr>
        <p:spPr>
          <a:xfrm>
            <a:off x="759575" y="5256108"/>
            <a:ext cx="8941016" cy="1243846"/>
          </a:xfrm>
        </p:spPr>
        <p:txBody>
          <a:bodyPr wrap="square" anchor="b" anchorCtr="0"/>
          <a:lstStyle/>
          <a:p>
            <a:r>
              <a:rPr lang="en-GB" sz="1050" b="1" dirty="0"/>
              <a:t>© European Union 2020</a:t>
            </a:r>
          </a:p>
          <a:p>
            <a:r>
              <a:rPr lang="en-GB" sz="1050" dirty="0"/>
              <a:t>Unless otherwise noted the reuse of this presentation is not authorised. For any use or reproduction of elements that are owned by the EU, permission may need to be sought directly from the respective right holders. All statements and references in this presentation come from the Training coordinator and tutors and do not represent the official position of the European Commission.</a:t>
            </a:r>
          </a:p>
        </p:txBody>
      </p:sp>
      <p:sp>
        <p:nvSpPr>
          <p:cNvPr id="6" name="Text Placeholder 7"/>
          <p:cNvSpPr txBox="1">
            <a:spLocks/>
          </p:cNvSpPr>
          <p:nvPr/>
        </p:nvSpPr>
        <p:spPr>
          <a:xfrm>
            <a:off x="830524" y="3535087"/>
            <a:ext cx="4669944" cy="1111348"/>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a:spcAft>
                <a:spcPts val="0"/>
              </a:spcAft>
              <a:buNone/>
            </a:pPr>
            <a:r>
              <a:rPr lang="fr-FR" sz="1600" b="0" i="0" u="none" strike="noStrike" baseline="0" dirty="0" err="1">
                <a:solidFill>
                  <a:srgbClr val="4D4D4D"/>
                </a:solidFill>
                <a:latin typeface="Arial" panose="020B0604020202020204" pitchFamily="34" charset="0"/>
              </a:rPr>
              <a:t>European</a:t>
            </a:r>
            <a:r>
              <a:rPr lang="fr-FR" sz="1600" b="0" i="0" u="none" strike="noStrike" baseline="0" dirty="0">
                <a:solidFill>
                  <a:srgbClr val="4D4D4D"/>
                </a:solidFill>
                <a:latin typeface="Arial" panose="020B0604020202020204" pitchFamily="34" charset="0"/>
              </a:rPr>
              <a:t> Commission</a:t>
            </a:r>
          </a:p>
          <a:p>
            <a:pPr marL="0" indent="0" algn="l">
              <a:spcAft>
                <a:spcPts val="0"/>
              </a:spcAft>
              <a:buNone/>
            </a:pPr>
            <a:r>
              <a:rPr lang="en-US" sz="1600" b="0" i="0" u="none" strike="noStrike" baseline="0" dirty="0">
                <a:solidFill>
                  <a:srgbClr val="4D4D4D"/>
                </a:solidFill>
                <a:latin typeface="Arial" panose="020B0604020202020204" pitchFamily="34" charset="0"/>
              </a:rPr>
              <a:t>European Health and Digital Executive Agency</a:t>
            </a:r>
          </a:p>
          <a:p>
            <a:pPr marL="0" indent="0" algn="l">
              <a:spcAft>
                <a:spcPts val="0"/>
              </a:spcAft>
              <a:buNone/>
            </a:pPr>
            <a:r>
              <a:rPr lang="fr-FR" sz="1600" b="0" i="0" u="none" strike="noStrike" baseline="0" dirty="0" err="1">
                <a:solidFill>
                  <a:srgbClr val="4D4D4D"/>
                </a:solidFill>
                <a:latin typeface="Arial" panose="020B0604020202020204" pitchFamily="34" charset="0"/>
              </a:rPr>
              <a:t>Covent</a:t>
            </a:r>
            <a:r>
              <a:rPr lang="fr-FR" sz="1600" b="0" i="0" u="none" strike="noStrike" baseline="0" dirty="0">
                <a:solidFill>
                  <a:srgbClr val="4D4D4D"/>
                </a:solidFill>
                <a:latin typeface="Arial" panose="020B0604020202020204" pitchFamily="34" charset="0"/>
              </a:rPr>
              <a:t> Garden Building</a:t>
            </a:r>
          </a:p>
          <a:p>
            <a:pPr marL="0" indent="0" algn="l">
              <a:spcAft>
                <a:spcPts val="0"/>
              </a:spcAft>
              <a:buNone/>
            </a:pPr>
            <a:r>
              <a:rPr lang="fr-FR" sz="1600" b="0" i="0" u="none" strike="noStrike" baseline="0" dirty="0">
                <a:solidFill>
                  <a:srgbClr val="4D4D4D"/>
                </a:solidFill>
                <a:latin typeface="Arial" panose="020B0604020202020204" pitchFamily="34" charset="0"/>
              </a:rPr>
              <a:t>Place Charles Rogier, 16</a:t>
            </a:r>
          </a:p>
          <a:p>
            <a:pPr marL="0" indent="0" algn="l">
              <a:spcAft>
                <a:spcPts val="0"/>
              </a:spcAft>
              <a:buNone/>
            </a:pPr>
            <a:r>
              <a:rPr lang="fr-FR" sz="1600" b="0" i="0" u="none" strike="noStrike" baseline="0" dirty="0">
                <a:solidFill>
                  <a:srgbClr val="4D4D4D"/>
                </a:solidFill>
                <a:latin typeface="Arial" panose="020B0604020202020204" pitchFamily="34" charset="0"/>
              </a:rPr>
              <a:t>B-1210 Brussels - </a:t>
            </a:r>
            <a:r>
              <a:rPr lang="fr-FR" sz="1600" b="0" i="0" u="none" strike="noStrike" baseline="0" dirty="0" err="1">
                <a:solidFill>
                  <a:srgbClr val="4D4D4D"/>
                </a:solidFill>
                <a:latin typeface="Arial" panose="020B0604020202020204" pitchFamily="34" charset="0"/>
              </a:rPr>
              <a:t>Belgium</a:t>
            </a:r>
            <a:endParaRPr lang="en-GB" sz="1400" dirty="0"/>
          </a:p>
        </p:txBody>
      </p:sp>
      <p:sp>
        <p:nvSpPr>
          <p:cNvPr id="7" name="Text Placeholder 7"/>
          <p:cNvSpPr txBox="1">
            <a:spLocks/>
          </p:cNvSpPr>
          <p:nvPr/>
        </p:nvSpPr>
        <p:spPr>
          <a:xfrm flipH="1">
            <a:off x="6485205" y="3546499"/>
            <a:ext cx="5176910" cy="983298"/>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endParaRPr lang="en-GB" sz="1600" dirty="0"/>
          </a:p>
        </p:txBody>
      </p:sp>
      <p:sp>
        <p:nvSpPr>
          <p:cNvPr id="8" name="Text Placeholder 7"/>
          <p:cNvSpPr txBox="1">
            <a:spLocks/>
          </p:cNvSpPr>
          <p:nvPr/>
        </p:nvSpPr>
        <p:spPr>
          <a:xfrm flipH="1">
            <a:off x="6485205" y="3535087"/>
            <a:ext cx="5581104" cy="2198169"/>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US" sz="1400" dirty="0"/>
              <a:t>Contractor contact details: </a:t>
            </a:r>
          </a:p>
          <a:p>
            <a:pPr marL="0" indent="0">
              <a:spcAft>
                <a:spcPts val="1200"/>
              </a:spcAft>
              <a:buNone/>
            </a:pPr>
            <a:r>
              <a:rPr lang="en-US" sz="1400" dirty="0"/>
              <a:t>Name:</a:t>
            </a:r>
            <a:r>
              <a:rPr lang="en-US" sz="1400" b="1" dirty="0"/>
              <a:t> OPERA (in consortium with NSF </a:t>
            </a:r>
            <a:r>
              <a:rPr lang="en-US" sz="1400" b="1" dirty="0" err="1"/>
              <a:t>Euroconsultants</a:t>
            </a:r>
            <a:r>
              <a:rPr lang="en-US" sz="1400" b="1" dirty="0"/>
              <a:t>)</a:t>
            </a:r>
          </a:p>
          <a:p>
            <a:pPr marL="0" indent="0">
              <a:spcAft>
                <a:spcPts val="1200"/>
              </a:spcAft>
              <a:buNone/>
            </a:pPr>
            <a:r>
              <a:rPr lang="en-US" sz="1400" dirty="0"/>
              <a:t>Address : </a:t>
            </a:r>
            <a:r>
              <a:rPr lang="it-IT" sz="1400" b="1" dirty="0"/>
              <a:t>Viale Parioli 96 - 00197 Roma - </a:t>
            </a:r>
            <a:r>
              <a:rPr lang="it-IT" sz="1400" b="1" dirty="0" err="1"/>
              <a:t>Italy</a:t>
            </a:r>
            <a:endParaRPr lang="it-IT" sz="1400" b="1" dirty="0"/>
          </a:p>
          <a:p>
            <a:pPr marL="0" indent="0">
              <a:spcAft>
                <a:spcPts val="1200"/>
              </a:spcAft>
              <a:buNone/>
            </a:pPr>
            <a:r>
              <a:rPr lang="en-US" sz="1400" dirty="0"/>
              <a:t>Phone: </a:t>
            </a:r>
            <a:r>
              <a:rPr lang="it-IT" sz="1400" b="1" dirty="0"/>
              <a:t>Tel/Fax +39.06.8080111 </a:t>
            </a:r>
          </a:p>
          <a:p>
            <a:pPr marL="0" indent="0">
              <a:spcAft>
                <a:spcPts val="1200"/>
              </a:spcAft>
              <a:buNone/>
            </a:pPr>
            <a:r>
              <a:rPr lang="en-US" sz="1400" dirty="0"/>
              <a:t>Email: </a:t>
            </a:r>
            <a:r>
              <a:rPr lang="it-IT" sz="1400" b="1" dirty="0">
                <a:hlinkClick r:id="rId3"/>
              </a:rPr>
              <a:t>20189605riskassessment@btsftraining.com</a:t>
            </a:r>
            <a:r>
              <a:rPr lang="it-IT" sz="1400" b="1" dirty="0"/>
              <a:t>   </a:t>
            </a:r>
          </a:p>
          <a:p>
            <a:pPr marL="0" indent="0">
              <a:spcAft>
                <a:spcPts val="1200"/>
              </a:spcAft>
              <a:buNone/>
            </a:pPr>
            <a:r>
              <a:rPr lang="en-US" sz="1400" dirty="0"/>
              <a:t>Website: </a:t>
            </a:r>
            <a:r>
              <a:rPr lang="it-IT" sz="1400" b="1" dirty="0">
                <a:hlinkClick r:id="rId4"/>
              </a:rPr>
              <a:t>www.opera-italy.eu</a:t>
            </a:r>
            <a:endParaRPr lang="it-IT" sz="1400" b="1" dirty="0"/>
          </a:p>
          <a:p>
            <a:pPr marL="0" indent="0">
              <a:spcAft>
                <a:spcPts val="0"/>
              </a:spcAft>
              <a:buNone/>
              <a:defRPr/>
            </a:pPr>
            <a:endParaRPr lang="it-IT" sz="1400" dirty="0">
              <a:sym typeface="Helvetica" charset="0"/>
            </a:endParaRPr>
          </a:p>
        </p:txBody>
      </p:sp>
      <p:pic>
        <p:nvPicPr>
          <p:cNvPr id="3074" name="Picture 2">
            <a:extLst>
              <a:ext uri="{FF2B5EF4-FFF2-40B4-BE49-F238E27FC236}">
                <a16:creationId xmlns:a16="http://schemas.microsoft.com/office/drawing/2014/main" id="{F8A33FF2-4334-F1FD-8FA6-A5F450BCE25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11234" y="1301265"/>
            <a:ext cx="1537887" cy="6155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34437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6485206" y="2939702"/>
            <a:ext cx="5706794" cy="26875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4"/>
          <p:cNvSpPr>
            <a:spLocks noGrp="1"/>
          </p:cNvSpPr>
          <p:nvPr>
            <p:ph idx="1"/>
          </p:nvPr>
        </p:nvSpPr>
        <p:spPr>
          <a:xfrm>
            <a:off x="6270177" y="4714827"/>
            <a:ext cx="3617290" cy="361995"/>
          </a:xfrm>
        </p:spPr>
        <p:txBody>
          <a:bodyPr/>
          <a:lstStyle/>
          <a:p>
            <a:pPr marL="0" indent="0">
              <a:buNone/>
            </a:pPr>
            <a:r>
              <a:rPr lang="en-IE" sz="1600" dirty="0">
                <a:hlinkClick r:id="rId3"/>
              </a:rPr>
              <a:t>EU Spotify</a:t>
            </a:r>
            <a:endParaRPr lang="en-GB" sz="1600"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1630238"/>
            <a:ext cx="684199" cy="750146"/>
          </a:xfrm>
          <a:prstGeom prst="rect">
            <a:avLst/>
          </a:prstGeom>
        </p:spPr>
      </p:pic>
      <p:sp>
        <p:nvSpPr>
          <p:cNvPr id="2" name="Rectangle 1"/>
          <p:cNvSpPr/>
          <p:nvPr/>
        </p:nvSpPr>
        <p:spPr>
          <a:xfrm>
            <a:off x="1819504" y="1774881"/>
            <a:ext cx="1439818" cy="338554"/>
          </a:xfrm>
          <a:prstGeom prst="rect">
            <a:avLst/>
          </a:prstGeom>
        </p:spPr>
        <p:txBody>
          <a:bodyPr wrap="none">
            <a:spAutoFit/>
          </a:bodyPr>
          <a:lstStyle/>
          <a:p>
            <a:r>
              <a:rPr lang="en-GB" sz="1600" dirty="0">
                <a:hlinkClick r:id="rId5"/>
              </a:rPr>
              <a:t>ec.europa.eu/</a:t>
            </a:r>
            <a:endParaRPr lang="en-IE" sz="1200"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2635213"/>
            <a:ext cx="684199" cy="750146"/>
          </a:xfrm>
          <a:prstGeom prst="rect">
            <a:avLst/>
          </a:prstGeom>
        </p:spPr>
      </p:pic>
      <p:sp>
        <p:nvSpPr>
          <p:cNvPr id="7" name="Rectangle 6"/>
          <p:cNvSpPr/>
          <p:nvPr/>
        </p:nvSpPr>
        <p:spPr>
          <a:xfrm>
            <a:off x="1819504" y="2841009"/>
            <a:ext cx="1165704" cy="338554"/>
          </a:xfrm>
          <a:prstGeom prst="rect">
            <a:avLst/>
          </a:prstGeom>
        </p:spPr>
        <p:txBody>
          <a:bodyPr wrap="none">
            <a:spAutoFit/>
          </a:bodyPr>
          <a:lstStyle/>
          <a:p>
            <a:r>
              <a:rPr lang="en-GB" sz="1600" dirty="0">
                <a:hlinkClick r:id="rId6"/>
              </a:rPr>
              <a:t>europa.eu/</a:t>
            </a:r>
            <a:endParaRPr lang="en-GB" sz="1600" dirty="0"/>
          </a:p>
        </p:txBody>
      </p:sp>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70722" y="3587900"/>
            <a:ext cx="640631" cy="702230"/>
          </a:xfrm>
          <a:prstGeom prst="rect">
            <a:avLst/>
          </a:prstGeom>
        </p:spPr>
      </p:pic>
      <p:sp>
        <p:nvSpPr>
          <p:cNvPr id="9" name="Rectangle 8"/>
          <p:cNvSpPr/>
          <p:nvPr/>
        </p:nvSpPr>
        <p:spPr>
          <a:xfrm>
            <a:off x="1819504" y="3736212"/>
            <a:ext cx="1975221" cy="338554"/>
          </a:xfrm>
          <a:prstGeom prst="rect">
            <a:avLst/>
          </a:prstGeom>
        </p:spPr>
        <p:txBody>
          <a:bodyPr wrap="none">
            <a:spAutoFit/>
          </a:bodyPr>
          <a:lstStyle/>
          <a:p>
            <a:r>
              <a:rPr lang="en-IE" sz="1600" dirty="0">
                <a:hlinkClick r:id="rId8"/>
              </a:rPr>
              <a:t>@</a:t>
            </a:r>
            <a:r>
              <a:rPr lang="en-IE" sz="1600" dirty="0" err="1">
                <a:hlinkClick r:id="rId8"/>
              </a:rPr>
              <a:t>EU_Commission</a:t>
            </a:r>
            <a:r>
              <a:rPr lang="en-IE" sz="1600" dirty="0">
                <a:hlinkClick r:id="rId8"/>
              </a:rPr>
              <a:t> </a:t>
            </a:r>
            <a:endParaRPr lang="en-GB" sz="1200" dirty="0"/>
          </a:p>
        </p:txBody>
      </p:sp>
      <p:sp>
        <p:nvSpPr>
          <p:cNvPr id="10" name="Rectangle 9"/>
          <p:cNvSpPr/>
          <p:nvPr/>
        </p:nvSpPr>
        <p:spPr>
          <a:xfrm>
            <a:off x="1819504" y="4710652"/>
            <a:ext cx="6096000" cy="338554"/>
          </a:xfrm>
          <a:prstGeom prst="rect">
            <a:avLst/>
          </a:prstGeom>
        </p:spPr>
        <p:txBody>
          <a:bodyPr>
            <a:spAutoFit/>
          </a:bodyPr>
          <a:lstStyle/>
          <a:p>
            <a:r>
              <a:rPr lang="en-IE" sz="1600" dirty="0">
                <a:hlinkClick r:id="rId9"/>
              </a:rPr>
              <a:t>@</a:t>
            </a:r>
            <a:r>
              <a:rPr lang="en-IE" sz="1600" dirty="0" err="1">
                <a:hlinkClick r:id="rId9"/>
              </a:rPr>
              <a:t>EuropeanCommission</a:t>
            </a:r>
            <a:r>
              <a:rPr lang="en-IE" sz="1600" dirty="0">
                <a:hlinkClick r:id="rId9"/>
              </a:rPr>
              <a:t> </a:t>
            </a:r>
            <a:endParaRPr lang="en-GB" sz="1200" dirty="0"/>
          </a:p>
        </p:txBody>
      </p:sp>
      <p:pic>
        <p:nvPicPr>
          <p:cNvPr id="11" name="Picture 1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80922" y="4538287"/>
            <a:ext cx="620230" cy="681506"/>
          </a:xfrm>
          <a:prstGeom prst="rect">
            <a:avLst/>
          </a:prstGeom>
        </p:spPr>
      </p:pic>
      <p:sp>
        <p:nvSpPr>
          <p:cNvPr id="12" name="Rectangle 11"/>
          <p:cNvSpPr/>
          <p:nvPr/>
        </p:nvSpPr>
        <p:spPr>
          <a:xfrm>
            <a:off x="1819504" y="5661644"/>
            <a:ext cx="6096000" cy="338554"/>
          </a:xfrm>
          <a:prstGeom prst="rect">
            <a:avLst/>
          </a:prstGeom>
        </p:spPr>
        <p:txBody>
          <a:bodyPr>
            <a:spAutoFit/>
          </a:bodyPr>
          <a:lstStyle/>
          <a:p>
            <a:r>
              <a:rPr lang="en-IE" sz="1600" dirty="0">
                <a:hlinkClick r:id="rId11"/>
              </a:rPr>
              <a:t>European Commission</a:t>
            </a:r>
            <a:endParaRPr lang="en-GB" sz="1200" dirty="0">
              <a:hlinkClick r:id="rId11"/>
            </a:endParaRPr>
          </a:p>
        </p:txBody>
      </p:sp>
      <p:pic>
        <p:nvPicPr>
          <p:cNvPr id="13" name="Picture 1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80922" y="5491270"/>
            <a:ext cx="620230" cy="681506"/>
          </a:xfrm>
          <a:prstGeom prst="rect">
            <a:avLst/>
          </a:prstGeom>
        </p:spPr>
      </p:pic>
      <p:pic>
        <p:nvPicPr>
          <p:cNvPr id="14" name="Picture 1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363060" y="1661642"/>
            <a:ext cx="647562" cy="711537"/>
          </a:xfrm>
          <a:prstGeom prst="rect">
            <a:avLst/>
          </a:prstGeom>
        </p:spPr>
      </p:pic>
      <p:sp>
        <p:nvSpPr>
          <p:cNvPr id="15" name="Rectangle 14"/>
          <p:cNvSpPr/>
          <p:nvPr/>
        </p:nvSpPr>
        <p:spPr>
          <a:xfrm>
            <a:off x="6156397" y="1792054"/>
            <a:ext cx="3798073" cy="338554"/>
          </a:xfrm>
          <a:prstGeom prst="rect">
            <a:avLst/>
          </a:prstGeom>
        </p:spPr>
        <p:txBody>
          <a:bodyPr wrap="square">
            <a:spAutoFit/>
          </a:bodyPr>
          <a:lstStyle/>
          <a:p>
            <a:r>
              <a:rPr lang="en-IE" sz="1600" dirty="0">
                <a:hlinkClick r:id="rId14"/>
              </a:rPr>
              <a:t>europeancommission</a:t>
            </a:r>
            <a:r>
              <a:rPr lang="en-IE" sz="1600" dirty="0"/>
              <a:t> </a:t>
            </a:r>
            <a:endParaRPr lang="en-GB" sz="1200" dirty="0"/>
          </a:p>
        </p:txBody>
      </p:sp>
      <p:pic>
        <p:nvPicPr>
          <p:cNvPr id="16" name="Picture 1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402348" y="2611751"/>
            <a:ext cx="568985" cy="623695"/>
          </a:xfrm>
          <a:prstGeom prst="rect">
            <a:avLst/>
          </a:prstGeom>
        </p:spPr>
      </p:pic>
      <p:sp>
        <p:nvSpPr>
          <p:cNvPr id="17" name="Rectangle 16">
            <a:hlinkClick r:id="rId16"/>
          </p:cNvPr>
          <p:cNvSpPr/>
          <p:nvPr/>
        </p:nvSpPr>
        <p:spPr>
          <a:xfrm>
            <a:off x="6156397" y="2749321"/>
            <a:ext cx="2465740" cy="338554"/>
          </a:xfrm>
          <a:prstGeom prst="rect">
            <a:avLst/>
          </a:prstGeom>
        </p:spPr>
        <p:txBody>
          <a:bodyPr wrap="none">
            <a:spAutoFit/>
          </a:bodyPr>
          <a:lstStyle/>
          <a:p>
            <a:r>
              <a:rPr lang="en-GB" sz="1600" dirty="0">
                <a:hlinkClick r:id="rId16"/>
              </a:rPr>
              <a:t>@</a:t>
            </a:r>
            <a:r>
              <a:rPr lang="en-GB" sz="1600" dirty="0" err="1">
                <a:hlinkClick r:id="rId16"/>
              </a:rPr>
              <a:t>EuropeanCommission</a:t>
            </a:r>
            <a:endParaRPr lang="en-GB" sz="1200" dirty="0"/>
          </a:p>
        </p:txBody>
      </p:sp>
      <p:sp>
        <p:nvSpPr>
          <p:cNvPr id="18" name="Rectangle 17"/>
          <p:cNvSpPr/>
          <p:nvPr/>
        </p:nvSpPr>
        <p:spPr>
          <a:xfrm>
            <a:off x="6270177" y="3733427"/>
            <a:ext cx="927242" cy="338554"/>
          </a:xfrm>
          <a:prstGeom prst="rect">
            <a:avLst/>
          </a:prstGeom>
        </p:spPr>
        <p:txBody>
          <a:bodyPr wrap="none">
            <a:spAutoFit/>
          </a:bodyPr>
          <a:lstStyle/>
          <a:p>
            <a:r>
              <a:rPr lang="en-IE" sz="1600" dirty="0">
                <a:hlinkClick r:id="rId17"/>
              </a:rPr>
              <a:t>EUTube</a:t>
            </a:r>
            <a:endParaRPr lang="en-IE" sz="1200" dirty="0"/>
          </a:p>
        </p:txBody>
      </p:sp>
      <p:pic>
        <p:nvPicPr>
          <p:cNvPr id="19" name="Picture 18"/>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399823" y="3542487"/>
            <a:ext cx="660728" cy="726004"/>
          </a:xfrm>
          <a:prstGeom prst="rect">
            <a:avLst/>
          </a:prstGeom>
        </p:spPr>
      </p:pic>
      <p:pic>
        <p:nvPicPr>
          <p:cNvPr id="20" name="Picture 19"/>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5381661" y="4514763"/>
            <a:ext cx="695271" cy="762124"/>
          </a:xfrm>
          <a:prstGeom prst="rect">
            <a:avLst/>
          </a:prstGeom>
        </p:spPr>
      </p:pic>
      <p:sp>
        <p:nvSpPr>
          <p:cNvPr id="21" name="Title 20"/>
          <p:cNvSpPr>
            <a:spLocks noGrp="1"/>
          </p:cNvSpPr>
          <p:nvPr>
            <p:ph type="title"/>
          </p:nvPr>
        </p:nvSpPr>
        <p:spPr/>
        <p:txBody>
          <a:bodyPr/>
          <a:lstStyle/>
          <a:p>
            <a:r>
              <a:rPr lang="en-US" dirty="0"/>
              <a:t>Keep in touch</a:t>
            </a:r>
          </a:p>
        </p:txBody>
      </p:sp>
    </p:spTree>
    <p:extLst>
      <p:ext uri="{BB962C8B-B14F-4D97-AF65-F5344CB8AC3E}">
        <p14:creationId xmlns:p14="http://schemas.microsoft.com/office/powerpoint/2010/main" val="1244639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3</a:t>
            </a:fld>
            <a:endParaRPr lang="en-GB" dirty="0"/>
          </a:p>
        </p:txBody>
      </p:sp>
      <p:sp>
        <p:nvSpPr>
          <p:cNvPr id="6" name="Title 5"/>
          <p:cNvSpPr>
            <a:spLocks noGrp="1"/>
          </p:cNvSpPr>
          <p:nvPr>
            <p:ph type="title"/>
          </p:nvPr>
        </p:nvSpPr>
        <p:spPr/>
        <p:txBody>
          <a:bodyPr/>
          <a:lstStyle/>
          <a:p>
            <a:r>
              <a:rPr lang="en-GB" dirty="0"/>
              <a:t>Basic definitions</a:t>
            </a:r>
          </a:p>
        </p:txBody>
      </p:sp>
      <p:sp>
        <p:nvSpPr>
          <p:cNvPr id="7" name="Text Placeholder 6"/>
          <p:cNvSpPr>
            <a:spLocks noGrp="1"/>
          </p:cNvSpPr>
          <p:nvPr>
            <p:ph type="body" idx="4294967295"/>
          </p:nvPr>
        </p:nvSpPr>
        <p:spPr>
          <a:xfrm>
            <a:off x="684515" y="1811703"/>
            <a:ext cx="10822970" cy="2951163"/>
          </a:xfrm>
        </p:spPr>
        <p:txBody>
          <a:bodyPr/>
          <a:lstStyle/>
          <a:p>
            <a:pPr algn="just"/>
            <a:r>
              <a:rPr lang="en-US" sz="2000" dirty="0"/>
              <a:t>Risk Assessment is an important scientific tool that contributes to risk analysis in the area of food safety. </a:t>
            </a:r>
          </a:p>
          <a:p>
            <a:pPr algn="just"/>
            <a:r>
              <a:rPr lang="en-US" sz="2000" dirty="0"/>
              <a:t>The management of risks which have been identified by risk assessment. It includes the planning , implementation and evaluation of any resulting actions taken to protect, consumers, animals and the environment.</a:t>
            </a:r>
          </a:p>
          <a:p>
            <a:pPr algn="just"/>
            <a:r>
              <a:rPr lang="en-US" sz="2000" dirty="0"/>
              <a:t>Risk Management is the process of </a:t>
            </a:r>
            <a:r>
              <a:rPr lang="en-GB" sz="2000" dirty="0"/>
              <a:t>identifying, evaluating, categorizing, prioritizing, and planning responses to events (both positive and negative) that might occur throughout a project.</a:t>
            </a:r>
          </a:p>
          <a:p>
            <a:pPr algn="just"/>
            <a:r>
              <a:rPr lang="en-GB" sz="2000" dirty="0"/>
              <a:t>Risk Management, Risk Awareness, Risk Treatment, Performance, Monitor and Measure, Review and Improve </a:t>
            </a:r>
          </a:p>
          <a:p>
            <a:pPr algn="just"/>
            <a:r>
              <a:rPr lang="en-US" sz="2000" dirty="0"/>
              <a:t>Risk Assessments are subject to numerous value judgement (ethical and social values considerations) </a:t>
            </a:r>
            <a:endParaRPr lang="en-GB" sz="2000" dirty="0"/>
          </a:p>
          <a:p>
            <a:pPr marL="0" indent="0" algn="just">
              <a:buNone/>
            </a:pPr>
            <a:endParaRPr lang="en-GB" sz="2000" dirty="0"/>
          </a:p>
          <a:p>
            <a:pPr algn="just"/>
            <a:endParaRPr lang="en-GB" sz="1800" dirty="0"/>
          </a:p>
          <a:p>
            <a:pPr algn="l"/>
            <a:endParaRPr lang="en-GB" sz="2000" dirty="0"/>
          </a:p>
          <a:p>
            <a:pPr algn="l"/>
            <a:endParaRPr lang="en-GB" sz="2000" dirty="0"/>
          </a:p>
          <a:p>
            <a:pPr algn="l"/>
            <a:r>
              <a:rPr lang="en-GB" sz="2000" dirty="0"/>
              <a:t>. </a:t>
            </a:r>
          </a:p>
        </p:txBody>
      </p:sp>
    </p:spTree>
    <p:extLst>
      <p:ext uri="{BB962C8B-B14F-4D97-AF65-F5344CB8AC3E}">
        <p14:creationId xmlns:p14="http://schemas.microsoft.com/office/powerpoint/2010/main" val="24724341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4</a:t>
            </a:fld>
            <a:endParaRPr lang="en-GB" dirty="0"/>
          </a:p>
        </p:txBody>
      </p:sp>
      <p:sp>
        <p:nvSpPr>
          <p:cNvPr id="6" name="Title 5"/>
          <p:cNvSpPr>
            <a:spLocks noGrp="1"/>
          </p:cNvSpPr>
          <p:nvPr>
            <p:ph type="title"/>
          </p:nvPr>
        </p:nvSpPr>
        <p:spPr/>
        <p:txBody>
          <a:bodyPr/>
          <a:lstStyle/>
          <a:p>
            <a:r>
              <a:rPr lang="en-GB" dirty="0"/>
              <a:t>Basic definitions</a:t>
            </a:r>
          </a:p>
        </p:txBody>
      </p:sp>
      <p:sp>
        <p:nvSpPr>
          <p:cNvPr id="7" name="Text Placeholder 6"/>
          <p:cNvSpPr>
            <a:spLocks noGrp="1"/>
          </p:cNvSpPr>
          <p:nvPr>
            <p:ph type="body" idx="4294967295"/>
          </p:nvPr>
        </p:nvSpPr>
        <p:spPr>
          <a:xfrm>
            <a:off x="838199" y="2222670"/>
            <a:ext cx="11199125" cy="2951163"/>
          </a:xfrm>
        </p:spPr>
        <p:txBody>
          <a:bodyPr/>
          <a:lstStyle/>
          <a:p>
            <a:pPr marL="0" indent="0" algn="just">
              <a:buNone/>
            </a:pPr>
            <a:r>
              <a:rPr lang="en-US" dirty="0"/>
              <a:t>Hazard Identification – what might harm you?</a:t>
            </a:r>
          </a:p>
          <a:p>
            <a:pPr marL="0" indent="0" algn="just">
              <a:buNone/>
            </a:pPr>
            <a:r>
              <a:rPr lang="en-US" dirty="0"/>
              <a:t>Hazard Characterization – what effects do such hazards cause?</a:t>
            </a:r>
          </a:p>
          <a:p>
            <a:pPr marL="0" indent="0" algn="just">
              <a:buNone/>
            </a:pPr>
            <a:endParaRPr lang="en-US" dirty="0"/>
          </a:p>
          <a:p>
            <a:pPr marL="0" indent="0" algn="just">
              <a:buNone/>
            </a:pPr>
            <a:r>
              <a:rPr lang="en-US" dirty="0"/>
              <a:t>Exposure Assessment – who may be harmed?</a:t>
            </a:r>
          </a:p>
          <a:p>
            <a:pPr marL="0" indent="0" algn="just">
              <a:buNone/>
            </a:pPr>
            <a:r>
              <a:rPr lang="en-US" dirty="0"/>
              <a:t>Risk Characterization – IS a food borne hazard likely to harm you?</a:t>
            </a:r>
            <a:endParaRPr lang="en-GB" dirty="0"/>
          </a:p>
          <a:p>
            <a:pPr algn="just"/>
            <a:endParaRPr lang="en-GB" sz="1800" dirty="0"/>
          </a:p>
          <a:p>
            <a:pPr algn="l"/>
            <a:endParaRPr lang="en-GB" sz="2000" dirty="0"/>
          </a:p>
          <a:p>
            <a:pPr algn="l"/>
            <a:endParaRPr lang="en-GB" sz="2000" dirty="0"/>
          </a:p>
          <a:p>
            <a:pPr algn="l"/>
            <a:r>
              <a:rPr lang="en-GB" sz="2000" dirty="0"/>
              <a:t>. </a:t>
            </a:r>
          </a:p>
        </p:txBody>
      </p:sp>
    </p:spTree>
    <p:extLst>
      <p:ext uri="{BB962C8B-B14F-4D97-AF65-F5344CB8AC3E}">
        <p14:creationId xmlns:p14="http://schemas.microsoft.com/office/powerpoint/2010/main" val="1664827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6133261-F426-4E3C-B2AF-F6E5B7E61F25}" type="slidenum">
              <a:rPr lang="en-GB" smtClean="0"/>
              <a:pPr>
                <a:defRPr/>
              </a:pPr>
              <a:t>5</a:t>
            </a:fld>
            <a:endParaRPr lang="en-GB" dirty="0"/>
          </a:p>
        </p:txBody>
      </p:sp>
      <p:sp>
        <p:nvSpPr>
          <p:cNvPr id="2" name="Title 1"/>
          <p:cNvSpPr>
            <a:spLocks noGrp="1"/>
          </p:cNvSpPr>
          <p:nvPr>
            <p:ph type="title"/>
          </p:nvPr>
        </p:nvSpPr>
        <p:spPr/>
        <p:txBody>
          <a:bodyPr/>
          <a:lstStyle/>
          <a:p>
            <a:r>
              <a:rPr lang="en-GB" dirty="0"/>
              <a:t>Risk Factors </a:t>
            </a:r>
          </a:p>
        </p:txBody>
      </p:sp>
      <p:sp>
        <p:nvSpPr>
          <p:cNvPr id="3" name="Text Placeholder 2"/>
          <p:cNvSpPr>
            <a:spLocks noGrp="1"/>
          </p:cNvSpPr>
          <p:nvPr>
            <p:ph type="body" idx="4294967295"/>
          </p:nvPr>
        </p:nvSpPr>
        <p:spPr>
          <a:xfrm>
            <a:off x="469710" y="1933749"/>
            <a:ext cx="10648122" cy="3240087"/>
          </a:xfrm>
        </p:spPr>
        <p:txBody>
          <a:bodyPr/>
          <a:lstStyle/>
          <a:p>
            <a:pPr algn="l">
              <a:spcBef>
                <a:spcPts val="600"/>
              </a:spcBef>
              <a:spcAft>
                <a:spcPts val="600"/>
              </a:spcAft>
            </a:pPr>
            <a:r>
              <a:rPr lang="en-GB" sz="2000" dirty="0"/>
              <a:t>The probability that a risk event will occur (how likely) </a:t>
            </a:r>
          </a:p>
          <a:p>
            <a:pPr algn="l">
              <a:spcBef>
                <a:spcPts val="600"/>
              </a:spcBef>
              <a:spcAft>
                <a:spcPts val="600"/>
              </a:spcAft>
            </a:pPr>
            <a:endParaRPr lang="en-GB" sz="2000" dirty="0"/>
          </a:p>
          <a:p>
            <a:pPr algn="l">
              <a:spcBef>
                <a:spcPts val="600"/>
              </a:spcBef>
              <a:spcAft>
                <a:spcPts val="600"/>
              </a:spcAft>
            </a:pPr>
            <a:r>
              <a:rPr lang="en-GB" sz="2000" dirty="0"/>
              <a:t>The range of possible outcomes </a:t>
            </a:r>
            <a:br>
              <a:rPr lang="en-GB" sz="2000" dirty="0"/>
            </a:br>
            <a:r>
              <a:rPr lang="en-GB" sz="2000" dirty="0"/>
              <a:t>(impacts or amount at stake) </a:t>
            </a:r>
          </a:p>
          <a:p>
            <a:pPr algn="l">
              <a:spcBef>
                <a:spcPts val="600"/>
              </a:spcBef>
              <a:spcAft>
                <a:spcPts val="600"/>
              </a:spcAft>
            </a:pPr>
            <a:endParaRPr lang="en-GB" sz="2000" dirty="0"/>
          </a:p>
          <a:p>
            <a:pPr algn="l">
              <a:spcBef>
                <a:spcPts val="600"/>
              </a:spcBef>
              <a:spcAft>
                <a:spcPts val="600"/>
              </a:spcAft>
            </a:pPr>
            <a:r>
              <a:rPr lang="en-GB" sz="2000" dirty="0"/>
              <a:t>Expected timing for it to occur in the project life cycle (when) </a:t>
            </a:r>
          </a:p>
          <a:p>
            <a:pPr algn="l">
              <a:spcBef>
                <a:spcPts val="600"/>
              </a:spcBef>
              <a:spcAft>
                <a:spcPts val="600"/>
              </a:spcAft>
            </a:pPr>
            <a:endParaRPr lang="en-GB" sz="2000" dirty="0"/>
          </a:p>
          <a:p>
            <a:pPr algn="l">
              <a:spcBef>
                <a:spcPts val="600"/>
              </a:spcBef>
              <a:spcAft>
                <a:spcPts val="600"/>
              </a:spcAft>
            </a:pPr>
            <a:r>
              <a:rPr lang="en-GB" sz="2000" dirty="0"/>
              <a:t>The anticipated frequency of risk events from that source (how often) </a:t>
            </a:r>
          </a:p>
        </p:txBody>
      </p:sp>
    </p:spTree>
    <p:extLst>
      <p:ext uri="{BB962C8B-B14F-4D97-AF65-F5344CB8AC3E}">
        <p14:creationId xmlns:p14="http://schemas.microsoft.com/office/powerpoint/2010/main" val="41415596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6133261-F426-4E3C-B2AF-F6E5B7E61F25}" type="slidenum">
              <a:rPr lang="en-GB" smtClean="0"/>
              <a:pPr>
                <a:defRPr/>
              </a:pPr>
              <a:t>6</a:t>
            </a:fld>
            <a:endParaRPr lang="en-GB" dirty="0"/>
          </a:p>
        </p:txBody>
      </p:sp>
      <p:sp>
        <p:nvSpPr>
          <p:cNvPr id="2" name="Title 1"/>
          <p:cNvSpPr>
            <a:spLocks noGrp="1"/>
          </p:cNvSpPr>
          <p:nvPr>
            <p:ph type="title"/>
          </p:nvPr>
        </p:nvSpPr>
        <p:spPr>
          <a:xfrm>
            <a:off x="3049499" y="482860"/>
            <a:ext cx="8457372" cy="782357"/>
          </a:xfrm>
        </p:spPr>
        <p:txBody>
          <a:bodyPr/>
          <a:lstStyle/>
          <a:p>
            <a:r>
              <a:rPr lang="en-GB" dirty="0"/>
              <a:t>Types of Risks </a:t>
            </a:r>
          </a:p>
        </p:txBody>
      </p:sp>
      <p:sp>
        <p:nvSpPr>
          <p:cNvPr id="3" name="Text Placeholder 2"/>
          <p:cNvSpPr>
            <a:spLocks noGrp="1"/>
          </p:cNvSpPr>
          <p:nvPr>
            <p:ph type="body" idx="4294967295"/>
          </p:nvPr>
        </p:nvSpPr>
        <p:spPr>
          <a:xfrm>
            <a:off x="1150706" y="2514030"/>
            <a:ext cx="9287838" cy="3311525"/>
          </a:xfrm>
        </p:spPr>
        <p:txBody>
          <a:bodyPr/>
          <a:lstStyle/>
          <a:p>
            <a:pPr algn="l"/>
            <a:r>
              <a:rPr lang="en-GB" sz="2800" dirty="0"/>
              <a:t>External </a:t>
            </a:r>
          </a:p>
          <a:p>
            <a:pPr algn="l"/>
            <a:r>
              <a:rPr lang="en-GB" sz="2800" dirty="0"/>
              <a:t>Internal </a:t>
            </a:r>
          </a:p>
          <a:p>
            <a:pPr algn="l"/>
            <a:r>
              <a:rPr lang="en-GB" sz="2800" dirty="0"/>
              <a:t>Technical </a:t>
            </a:r>
          </a:p>
          <a:p>
            <a:pPr algn="l"/>
            <a:r>
              <a:rPr lang="en-GB" sz="2800" dirty="0"/>
              <a:t>Commercial </a:t>
            </a:r>
          </a:p>
          <a:p>
            <a:pPr algn="l"/>
            <a:r>
              <a:rPr lang="en-GB" sz="2800" dirty="0"/>
              <a:t>Unforeseeable </a:t>
            </a:r>
          </a:p>
        </p:txBody>
      </p:sp>
    </p:spTree>
    <p:extLst>
      <p:ext uri="{BB962C8B-B14F-4D97-AF65-F5344CB8AC3E}">
        <p14:creationId xmlns:p14="http://schemas.microsoft.com/office/powerpoint/2010/main" val="42331509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6133261-F426-4E3C-B2AF-F6E5B7E61F25}" type="slidenum">
              <a:rPr lang="en-GB" smtClean="0"/>
              <a:pPr>
                <a:defRPr/>
              </a:pPr>
              <a:t>7</a:t>
            </a:fld>
            <a:endParaRPr lang="en-GB" dirty="0"/>
          </a:p>
        </p:txBody>
      </p:sp>
      <p:sp>
        <p:nvSpPr>
          <p:cNvPr id="2" name="Title 1"/>
          <p:cNvSpPr>
            <a:spLocks noGrp="1"/>
          </p:cNvSpPr>
          <p:nvPr>
            <p:ph type="title"/>
          </p:nvPr>
        </p:nvSpPr>
        <p:spPr>
          <a:xfrm>
            <a:off x="3008402" y="760262"/>
            <a:ext cx="8457372" cy="782357"/>
          </a:xfrm>
        </p:spPr>
        <p:txBody>
          <a:bodyPr/>
          <a:lstStyle/>
          <a:p>
            <a:r>
              <a:rPr lang="en-GB" dirty="0"/>
              <a:t>Tools and Techniques to Identify Risks </a:t>
            </a:r>
          </a:p>
        </p:txBody>
      </p:sp>
      <p:sp>
        <p:nvSpPr>
          <p:cNvPr id="3" name="Text Placeholder 2"/>
          <p:cNvSpPr>
            <a:spLocks noGrp="1"/>
          </p:cNvSpPr>
          <p:nvPr>
            <p:ph type="body" idx="4294967295"/>
          </p:nvPr>
        </p:nvSpPr>
        <p:spPr>
          <a:xfrm>
            <a:off x="977758" y="1990475"/>
            <a:ext cx="7772400" cy="2663825"/>
          </a:xfrm>
        </p:spPr>
        <p:txBody>
          <a:bodyPr/>
          <a:lstStyle/>
          <a:p>
            <a:pPr algn="l"/>
            <a:r>
              <a:rPr lang="en-GB" sz="2800" dirty="0"/>
              <a:t>Brainstorming </a:t>
            </a:r>
          </a:p>
          <a:p>
            <a:pPr algn="l"/>
            <a:r>
              <a:rPr lang="en-GB" sz="2800" dirty="0"/>
              <a:t>Checklist Analysis </a:t>
            </a:r>
          </a:p>
          <a:p>
            <a:pPr algn="l"/>
            <a:r>
              <a:rPr lang="en-GB" sz="2800" dirty="0"/>
              <a:t>Interviewing </a:t>
            </a:r>
          </a:p>
          <a:p>
            <a:pPr algn="l"/>
            <a:r>
              <a:rPr lang="en-GB" sz="2800" dirty="0"/>
              <a:t>Root Cause Analysis </a:t>
            </a:r>
          </a:p>
          <a:p>
            <a:pPr algn="l"/>
            <a:r>
              <a:rPr lang="en-GB" sz="2800" dirty="0"/>
              <a:t>SWOT Analysis </a:t>
            </a:r>
          </a:p>
          <a:p>
            <a:pPr algn="l"/>
            <a:r>
              <a:rPr lang="en-GB" sz="2800" dirty="0"/>
              <a:t>Facilitation Meetings </a:t>
            </a:r>
          </a:p>
        </p:txBody>
      </p:sp>
    </p:spTree>
    <p:extLst>
      <p:ext uri="{BB962C8B-B14F-4D97-AF65-F5344CB8AC3E}">
        <p14:creationId xmlns:p14="http://schemas.microsoft.com/office/powerpoint/2010/main" val="39639201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6133261-F426-4E3C-B2AF-F6E5B7E61F25}" type="slidenum">
              <a:rPr lang="en-GB" smtClean="0"/>
              <a:pPr>
                <a:defRPr/>
              </a:pPr>
              <a:t>8</a:t>
            </a:fld>
            <a:endParaRPr lang="en-GB" dirty="0"/>
          </a:p>
        </p:txBody>
      </p:sp>
      <p:sp>
        <p:nvSpPr>
          <p:cNvPr id="2" name="Title 1"/>
          <p:cNvSpPr>
            <a:spLocks noGrp="1"/>
          </p:cNvSpPr>
          <p:nvPr>
            <p:ph type="title"/>
          </p:nvPr>
        </p:nvSpPr>
        <p:spPr/>
        <p:txBody>
          <a:bodyPr/>
          <a:lstStyle/>
          <a:p>
            <a:r>
              <a:rPr lang="en-GB" dirty="0"/>
              <a:t>Outputs of Risk Management Plan</a:t>
            </a:r>
          </a:p>
        </p:txBody>
      </p:sp>
      <p:sp>
        <p:nvSpPr>
          <p:cNvPr id="3" name="Text Placeholder 2"/>
          <p:cNvSpPr>
            <a:spLocks noGrp="1"/>
          </p:cNvSpPr>
          <p:nvPr>
            <p:ph type="body" idx="4294967295"/>
          </p:nvPr>
        </p:nvSpPr>
        <p:spPr>
          <a:xfrm>
            <a:off x="638838" y="2271721"/>
            <a:ext cx="10364783" cy="3624111"/>
          </a:xfrm>
        </p:spPr>
        <p:txBody>
          <a:bodyPr numCol="2"/>
          <a:lstStyle/>
          <a:p>
            <a:pPr algn="l"/>
            <a:r>
              <a:rPr lang="en-GB" dirty="0"/>
              <a:t>Risk Strategy </a:t>
            </a:r>
          </a:p>
          <a:p>
            <a:pPr algn="l"/>
            <a:r>
              <a:rPr lang="en-GB" dirty="0"/>
              <a:t>Methodology </a:t>
            </a:r>
          </a:p>
          <a:p>
            <a:pPr algn="l"/>
            <a:r>
              <a:rPr lang="en-GB" dirty="0"/>
              <a:t>R&amp;R </a:t>
            </a:r>
          </a:p>
          <a:p>
            <a:pPr algn="l"/>
            <a:r>
              <a:rPr lang="en-GB" dirty="0"/>
              <a:t>Funding</a:t>
            </a:r>
          </a:p>
          <a:p>
            <a:pPr algn="l"/>
            <a:r>
              <a:rPr lang="en-GB" dirty="0"/>
              <a:t>Timing </a:t>
            </a:r>
          </a:p>
          <a:p>
            <a:pPr algn="l"/>
            <a:r>
              <a:rPr lang="en-GB" dirty="0"/>
              <a:t>Risk Categories </a:t>
            </a:r>
          </a:p>
          <a:p>
            <a:pPr algn="l"/>
            <a:r>
              <a:rPr lang="en-GB" dirty="0"/>
              <a:t>Stakeholders</a:t>
            </a:r>
          </a:p>
          <a:p>
            <a:pPr algn="l"/>
            <a:r>
              <a:rPr lang="en-GB" dirty="0"/>
              <a:t>Definition of Probability and Impact</a:t>
            </a:r>
          </a:p>
          <a:p>
            <a:pPr algn="l"/>
            <a:r>
              <a:rPr lang="en-GB" dirty="0"/>
              <a:t>Reporting </a:t>
            </a:r>
          </a:p>
          <a:p>
            <a:pPr algn="l"/>
            <a:r>
              <a:rPr lang="en-GB" dirty="0"/>
              <a:t>Tracking </a:t>
            </a:r>
          </a:p>
          <a:p>
            <a:pPr marL="0" indent="0">
              <a:buNone/>
            </a:pPr>
            <a:r>
              <a:rPr lang="en-GB" dirty="0"/>
              <a:t> </a:t>
            </a:r>
          </a:p>
        </p:txBody>
      </p:sp>
    </p:spTree>
    <p:extLst>
      <p:ext uri="{BB962C8B-B14F-4D97-AF65-F5344CB8AC3E}">
        <p14:creationId xmlns:p14="http://schemas.microsoft.com/office/powerpoint/2010/main" val="6301922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6133261-F426-4E3C-B2AF-F6E5B7E61F25}" type="slidenum">
              <a:rPr lang="en-GB" smtClean="0"/>
              <a:pPr>
                <a:defRPr/>
              </a:pPr>
              <a:t>9</a:t>
            </a:fld>
            <a:endParaRPr lang="en-GB" dirty="0"/>
          </a:p>
        </p:txBody>
      </p:sp>
      <p:sp>
        <p:nvSpPr>
          <p:cNvPr id="2" name="Title 1"/>
          <p:cNvSpPr>
            <a:spLocks noGrp="1"/>
          </p:cNvSpPr>
          <p:nvPr>
            <p:ph type="title"/>
          </p:nvPr>
        </p:nvSpPr>
        <p:spPr/>
        <p:txBody>
          <a:bodyPr/>
          <a:lstStyle/>
          <a:p>
            <a:r>
              <a:rPr lang="en-GB" sz="3600" dirty="0"/>
              <a:t>Risk Communication - Background</a:t>
            </a:r>
          </a:p>
        </p:txBody>
      </p:sp>
      <p:sp>
        <p:nvSpPr>
          <p:cNvPr id="3" name="Text Placeholder 2"/>
          <p:cNvSpPr>
            <a:spLocks noGrp="1"/>
          </p:cNvSpPr>
          <p:nvPr>
            <p:ph type="body" idx="4294967295"/>
          </p:nvPr>
        </p:nvSpPr>
        <p:spPr>
          <a:xfrm>
            <a:off x="838200" y="2024998"/>
            <a:ext cx="9703085" cy="2376487"/>
          </a:xfrm>
        </p:spPr>
        <p:txBody>
          <a:bodyPr/>
          <a:lstStyle/>
          <a:p>
            <a:pPr algn="just"/>
            <a:r>
              <a:rPr lang="en-GB" dirty="0"/>
              <a:t>This is a specific part of the risk communication process defined in the General Food Law. </a:t>
            </a:r>
          </a:p>
          <a:p>
            <a:pPr algn="just"/>
            <a:r>
              <a:rPr lang="en-GB" dirty="0"/>
              <a:t>Risk communication is defined within the scope of the General Food Law (Regulation (EC) No 178/2002), as one of the three components of the risk analysis process. </a:t>
            </a:r>
          </a:p>
          <a:p>
            <a:pPr algn="just"/>
            <a:r>
              <a:rPr lang="en-GB" dirty="0"/>
              <a:t>The Transparency Regulation (</a:t>
            </a:r>
            <a:r>
              <a:rPr lang="en-GB" dirty="0" err="1"/>
              <a:t>TR</a:t>
            </a:r>
            <a:r>
              <a:rPr lang="en-GB" dirty="0"/>
              <a:t>) introduces a new provision that empowers the European Commission to adopt, through an implementing act, a </a:t>
            </a:r>
            <a:r>
              <a:rPr lang="en-GB" b="1" u="sng" dirty="0"/>
              <a:t>General Plan for Risk Communication (</a:t>
            </a:r>
            <a:r>
              <a:rPr lang="en-GB" b="1" u="sng" dirty="0" err="1"/>
              <a:t>GPRC</a:t>
            </a:r>
            <a:r>
              <a:rPr lang="en-GB" b="1" u="sng" dirty="0"/>
              <a:t>) </a:t>
            </a:r>
            <a:r>
              <a:rPr lang="en-GB" dirty="0"/>
              <a:t>to achieve the objectives and the general principles for risk communication set out in the revised General Food Law Regulation </a:t>
            </a:r>
          </a:p>
          <a:p>
            <a:pPr algn="just"/>
            <a:endParaRPr lang="en-GB" sz="2000" dirty="0"/>
          </a:p>
          <a:p>
            <a:pPr algn="l"/>
            <a:endParaRPr lang="en-GB" dirty="0"/>
          </a:p>
        </p:txBody>
      </p:sp>
    </p:spTree>
    <p:extLst>
      <p:ext uri="{BB962C8B-B14F-4D97-AF65-F5344CB8AC3E}">
        <p14:creationId xmlns:p14="http://schemas.microsoft.com/office/powerpoint/2010/main" val="3095959891"/>
      </p:ext>
    </p:extLst>
  </p:cSld>
  <p:clrMapOvr>
    <a:masterClrMapping/>
  </p:clrMapOvr>
</p:sld>
</file>

<file path=ppt/theme/theme1.xml><?xml version="1.0" encoding="utf-8"?>
<a:theme xmlns:a="http://schemas.openxmlformats.org/drawingml/2006/main" name="Office Theme">
  <a:themeElements>
    <a:clrScheme name="EU_BTSF">
      <a:dk1>
        <a:srgbClr val="4D4D4D"/>
      </a:dk1>
      <a:lt1>
        <a:srgbClr val="FFFFFF"/>
      </a:lt1>
      <a:dk2>
        <a:srgbClr val="034EA2"/>
      </a:dk2>
      <a:lt2>
        <a:srgbClr val="D3E8F9"/>
      </a:lt2>
      <a:accent1>
        <a:srgbClr val="1E858B"/>
      </a:accent1>
      <a:accent2>
        <a:srgbClr val="4BC5DE"/>
      </a:accent2>
      <a:accent3>
        <a:srgbClr val="6FA528"/>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Presentation.pptx" id="{DF0E4C23-23CF-4CA0-B78D-4EE4E4812529}" vid="{A275074F-6DFA-4FBF-AA5C-38C3649C393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F098AE41A192E4C85C747A9850AEF9A" ma:contentTypeVersion="1" ma:contentTypeDescription="Create a new document." ma:contentTypeScope="" ma:versionID="5a8770b97c883eee6e80458dbe9e6cc2">
  <xsd:schema xmlns:xsd="http://www.w3.org/2001/XMLSchema" xmlns:xs="http://www.w3.org/2001/XMLSchema" xmlns:p="http://schemas.microsoft.com/office/2006/metadata/properties" xmlns:ns1="http://schemas.microsoft.com/sharepoint/v3" targetNamespace="http://schemas.microsoft.com/office/2006/metadata/properties" ma:root="true" ma:fieldsID="ef2aa9ed40e72a78c3822fc753b43e87"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2EEACE0-6474-4130-B64E-D9F9E5478D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FF87431-2774-4E17-BE38-8A579357848D}">
  <ds:schemaRefs>
    <ds:schemaRef ds:uri="http://schemas.microsoft.com/office/2006/documentManagement/types"/>
    <ds:schemaRef ds:uri="http://purl.org/dc/elements/1.1/"/>
    <ds:schemaRef ds:uri="http://schemas.microsoft.com/office/infopath/2007/PartnerControls"/>
    <ds:schemaRef ds:uri="http://purl.org/dc/dcmitype/"/>
    <ds:schemaRef ds:uri="http://purl.org/dc/terms/"/>
    <ds:schemaRef ds:uri="http://schemas.openxmlformats.org/package/2006/metadata/core-properties"/>
    <ds:schemaRef ds:uri="http://schemas.microsoft.com/sharepoint/v3"/>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4B1CAF70-02D1-4551-A536-63581F6A809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6361</TotalTime>
  <Words>2206</Words>
  <Application>Microsoft Office PowerPoint</Application>
  <PresentationFormat>Widescreen</PresentationFormat>
  <Paragraphs>267</Paragraphs>
  <Slides>27</Slides>
  <Notes>21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Calibri</vt:lpstr>
      <vt:lpstr>Verdana</vt:lpstr>
      <vt:lpstr>Wingdings</vt:lpstr>
      <vt:lpstr>Office Theme</vt:lpstr>
      <vt:lpstr>Better Training for Safer Food Initiative</vt:lpstr>
      <vt:lpstr>Objectives and Outcomes </vt:lpstr>
      <vt:lpstr>Basic definitions</vt:lpstr>
      <vt:lpstr>Basic definitions</vt:lpstr>
      <vt:lpstr>Risk Factors </vt:lpstr>
      <vt:lpstr>Types of Risks </vt:lpstr>
      <vt:lpstr>Tools and Techniques to Identify Risks </vt:lpstr>
      <vt:lpstr>Outputs of Risk Management Plan</vt:lpstr>
      <vt:lpstr>Risk Communication - Background</vt:lpstr>
      <vt:lpstr>Risk Communication</vt:lpstr>
      <vt:lpstr>Risk Communication </vt:lpstr>
      <vt:lpstr>Tools</vt:lpstr>
      <vt:lpstr>Risk Communication Plan- Dissemination </vt:lpstr>
      <vt:lpstr>Risk Communication - Why</vt:lpstr>
      <vt:lpstr>Risk Communication</vt:lpstr>
      <vt:lpstr>Risk Communication</vt:lpstr>
      <vt:lpstr>Risk Communication</vt:lpstr>
      <vt:lpstr>Main Problems in Risk  Communication</vt:lpstr>
      <vt:lpstr>Main Problems in Risk  Communication</vt:lpstr>
      <vt:lpstr>Conclusion - Challenges</vt:lpstr>
      <vt:lpstr>Conclusion - Challenges</vt:lpstr>
      <vt:lpstr>Conclusion</vt:lpstr>
      <vt:lpstr>Conclusions</vt:lpstr>
      <vt:lpstr>Conclusion - Recommendations</vt:lpstr>
      <vt:lpstr>PowerPoint Presentation</vt:lpstr>
      <vt:lpstr>PowerPoint Presentation</vt:lpstr>
      <vt:lpstr>Keep in touch</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Yvonne (COMM)</dc:creator>
  <cp:lastModifiedBy>Kristina Hristova</cp:lastModifiedBy>
  <cp:revision>153</cp:revision>
  <dcterms:created xsi:type="dcterms:W3CDTF">2019-08-09T12:06:42Z</dcterms:created>
  <dcterms:modified xsi:type="dcterms:W3CDTF">2023-11-06T15:16:34Z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0x010100AF098AE41A192E4C85C747A9850AEF9A</vt:lpwstr>
  </property>
  <property fmtid="{D5CDD505-2E9C-101B-9397-08002B2CF9AE}" pid="3" name="ClassificationContentMarkingFooterLocations">
    <vt:lpwstr>Office Theme:4</vt:lpwstr>
  </property>
  <property fmtid="{D5CDD505-2E9C-101B-9397-08002B2CF9AE}" pid="4" name="ClassificationContentMarkingFooterText">
    <vt:lpwstr>NSF Confidential</vt:lpwstr>
  </property>
</Properties>
</file>