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52"/>
  </p:notesMasterIdLst>
  <p:handoutMasterIdLst>
    <p:handoutMasterId r:id="rId53"/>
  </p:handoutMasterIdLst>
  <p:sldIdLst>
    <p:sldId id="545" r:id="rId5"/>
    <p:sldId id="312" r:id="rId6"/>
    <p:sldId id="331" r:id="rId7"/>
    <p:sldId id="313" r:id="rId8"/>
    <p:sldId id="314" r:id="rId9"/>
    <p:sldId id="307" r:id="rId10"/>
    <p:sldId id="330" r:id="rId11"/>
    <p:sldId id="329" r:id="rId12"/>
    <p:sldId id="296" r:id="rId13"/>
    <p:sldId id="297" r:id="rId14"/>
    <p:sldId id="303" r:id="rId15"/>
    <p:sldId id="302" r:id="rId16"/>
    <p:sldId id="322" r:id="rId17"/>
    <p:sldId id="299" r:id="rId18"/>
    <p:sldId id="300" r:id="rId19"/>
    <p:sldId id="338" r:id="rId20"/>
    <p:sldId id="306" r:id="rId21"/>
    <p:sldId id="311" r:id="rId22"/>
    <p:sldId id="341" r:id="rId23"/>
    <p:sldId id="301" r:id="rId24"/>
    <p:sldId id="310" r:id="rId25"/>
    <p:sldId id="325" r:id="rId26"/>
    <p:sldId id="320" r:id="rId27"/>
    <p:sldId id="327" r:id="rId28"/>
    <p:sldId id="319" r:id="rId29"/>
    <p:sldId id="321" r:id="rId30"/>
    <p:sldId id="342" r:id="rId31"/>
    <p:sldId id="323" r:id="rId32"/>
    <p:sldId id="334" r:id="rId33"/>
    <p:sldId id="332" r:id="rId34"/>
    <p:sldId id="343" r:id="rId35"/>
    <p:sldId id="344" r:id="rId36"/>
    <p:sldId id="309" r:id="rId37"/>
    <p:sldId id="345" r:id="rId38"/>
    <p:sldId id="346" r:id="rId39"/>
    <p:sldId id="347" r:id="rId40"/>
    <p:sldId id="315" r:id="rId41"/>
    <p:sldId id="318" r:id="rId42"/>
    <p:sldId id="348" r:id="rId43"/>
    <p:sldId id="349" r:id="rId44"/>
    <p:sldId id="350" r:id="rId45"/>
    <p:sldId id="317" r:id="rId46"/>
    <p:sldId id="351" r:id="rId47"/>
    <p:sldId id="326" r:id="rId48"/>
    <p:sldId id="473" r:id="rId49"/>
    <p:sldId id="544" r:id="rId50"/>
    <p:sldId id="274"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4EA2"/>
    <a:srgbClr val="FFC000"/>
    <a:srgbClr val="6FA528"/>
    <a:srgbClr val="AFC551"/>
    <a:srgbClr val="034EA2"/>
    <a:srgbClr val="004494"/>
    <a:srgbClr val="0356B1"/>
    <a:srgbClr val="024B9C"/>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2" autoAdjust="0"/>
    <p:restoredTop sz="94674"/>
  </p:normalViewPr>
  <p:slideViewPr>
    <p:cSldViewPr snapToGrid="0">
      <p:cViewPr varScale="1">
        <p:scale>
          <a:sx n="62" d="100"/>
          <a:sy n="62" d="100"/>
        </p:scale>
        <p:origin x="724" y="56"/>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ina Hristova" userId="146acd6f-9f96-42f3-a178-472d8ef3f70d" providerId="ADAL" clId="{04FBFB97-F0BB-40A2-B05C-B1CA1812D44C}"/>
    <pc:docChg chg="mod modSld modMainMaster">
      <pc:chgData name="Kristina Hristova" userId="146acd6f-9f96-42f3-a178-472d8ef3f70d" providerId="ADAL" clId="{04FBFB97-F0BB-40A2-B05C-B1CA1812D44C}" dt="2023-11-06T14:53:05.333" v="13" actId="14100"/>
      <pc:docMkLst>
        <pc:docMk/>
      </pc:docMkLst>
      <pc:sldChg chg="delSp modSp mod">
        <pc:chgData name="Kristina Hristova" userId="146acd6f-9f96-42f3-a178-472d8ef3f70d" providerId="ADAL" clId="{04FBFB97-F0BB-40A2-B05C-B1CA1812D44C}" dt="2023-11-06T14:52:14.288" v="4"/>
        <pc:sldMkLst>
          <pc:docMk/>
          <pc:sldMk cId="3789057905" sldId="307"/>
        </pc:sldMkLst>
        <pc:spChg chg="del mod">
          <ac:chgData name="Kristina Hristova" userId="146acd6f-9f96-42f3-a178-472d8ef3f70d" providerId="ADAL" clId="{04FBFB97-F0BB-40A2-B05C-B1CA1812D44C}" dt="2023-11-06T14:52:14.288" v="4"/>
          <ac:spMkLst>
            <pc:docMk/>
            <pc:sldMk cId="3789057905" sldId="307"/>
            <ac:spMk id="2" creationId="{C12FC2FE-3E26-4D5E-B60C-40E0372FEB91}"/>
          </ac:spMkLst>
        </pc:spChg>
        <pc:spChg chg="mod">
          <ac:chgData name="Kristina Hristova" userId="146acd6f-9f96-42f3-a178-472d8ef3f70d" providerId="ADAL" clId="{04FBFB97-F0BB-40A2-B05C-B1CA1812D44C}" dt="2023-11-06T14:52:10.817" v="2" actId="113"/>
          <ac:spMkLst>
            <pc:docMk/>
            <pc:sldMk cId="3789057905" sldId="307"/>
            <ac:spMk id="5" creationId="{73578556-2076-BF63-27CA-98434B103582}"/>
          </ac:spMkLst>
        </pc:spChg>
      </pc:sldChg>
      <pc:sldChg chg="modSp mod">
        <pc:chgData name="Kristina Hristova" userId="146acd6f-9f96-42f3-a178-472d8ef3f70d" providerId="ADAL" clId="{04FBFB97-F0BB-40A2-B05C-B1CA1812D44C}" dt="2023-11-06T14:52:40.293" v="11" actId="20577"/>
        <pc:sldMkLst>
          <pc:docMk/>
          <pc:sldMk cId="2565116987" sldId="325"/>
        </pc:sldMkLst>
        <pc:spChg chg="mod">
          <ac:chgData name="Kristina Hristova" userId="146acd6f-9f96-42f3-a178-472d8ef3f70d" providerId="ADAL" clId="{04FBFB97-F0BB-40A2-B05C-B1CA1812D44C}" dt="2023-11-06T14:52:37.355" v="8" actId="1076"/>
          <ac:spMkLst>
            <pc:docMk/>
            <pc:sldMk cId="2565116987" sldId="325"/>
            <ac:spMk id="2" creationId="{62A5BFA8-1496-CDC9-F564-6CDB4DD1399F}"/>
          </ac:spMkLst>
        </pc:spChg>
        <pc:spChg chg="mod">
          <ac:chgData name="Kristina Hristova" userId="146acd6f-9f96-42f3-a178-472d8ef3f70d" providerId="ADAL" clId="{04FBFB97-F0BB-40A2-B05C-B1CA1812D44C}" dt="2023-11-06T14:52:40.293" v="11" actId="20577"/>
          <ac:spMkLst>
            <pc:docMk/>
            <pc:sldMk cId="2565116987" sldId="325"/>
            <ac:spMk id="4" creationId="{DE9DA232-1EF6-4ACE-94F8-8F576B610A8D}"/>
          </ac:spMkLst>
        </pc:spChg>
      </pc:sldChg>
      <pc:sldChg chg="modSp mod">
        <pc:chgData name="Kristina Hristova" userId="146acd6f-9f96-42f3-a178-472d8ef3f70d" providerId="ADAL" clId="{04FBFB97-F0BB-40A2-B05C-B1CA1812D44C}" dt="2023-11-06T14:53:05.333" v="13" actId="14100"/>
        <pc:sldMkLst>
          <pc:docMk/>
          <pc:sldMk cId="2603209493" sldId="350"/>
        </pc:sldMkLst>
        <pc:spChg chg="mod">
          <ac:chgData name="Kristina Hristova" userId="146acd6f-9f96-42f3-a178-472d8ef3f70d" providerId="ADAL" clId="{04FBFB97-F0BB-40A2-B05C-B1CA1812D44C}" dt="2023-11-06T14:53:05.333" v="13" actId="14100"/>
          <ac:spMkLst>
            <pc:docMk/>
            <pc:sldMk cId="2603209493" sldId="350"/>
            <ac:spMk id="4" creationId="{ECC392AF-9C59-4733-A729-C34ABCEF8466}"/>
          </ac:spMkLst>
        </pc:spChg>
        <pc:spChg chg="mod">
          <ac:chgData name="Kristina Hristova" userId="146acd6f-9f96-42f3-a178-472d8ef3f70d" providerId="ADAL" clId="{04FBFB97-F0BB-40A2-B05C-B1CA1812D44C}" dt="2023-11-06T14:53:01.199" v="12" actId="1076"/>
          <ac:spMkLst>
            <pc:docMk/>
            <pc:sldMk cId="2603209493" sldId="350"/>
            <ac:spMk id="5" creationId="{D78B47B8-435B-C193-DDE1-BFC57CEEDBD7}"/>
          </ac:spMkLst>
        </pc:spChg>
      </pc:sldChg>
      <pc:sldMasterChg chg="delSp mod">
        <pc:chgData name="Kristina Hristova" userId="146acd6f-9f96-42f3-a178-472d8ef3f70d" providerId="ADAL" clId="{04FBFB97-F0BB-40A2-B05C-B1CA1812D44C}" dt="2023-11-06T14:51:49.291" v="0" actId="33475"/>
        <pc:sldMasterMkLst>
          <pc:docMk/>
          <pc:sldMasterMk cId="459720850" sldId="2147483648"/>
        </pc:sldMasterMkLst>
        <pc:spChg chg="del">
          <ac:chgData name="Kristina Hristova" userId="146acd6f-9f96-42f3-a178-472d8ef3f70d" providerId="ADAL" clId="{04FBFB97-F0BB-40A2-B05C-B1CA1812D44C}" dt="2023-11-06T14:51:49.291" v="0" actId="33475"/>
          <ac:spMkLst>
            <pc:docMk/>
            <pc:sldMasterMk cId="459720850" sldId="2147483648"/>
            <ac:spMk id="4" creationId="{81BDD883-4C3A-3E10-7FEA-DCD00D281176}"/>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06/11/2023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06/11/2023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1355407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46</a:t>
            </a:fld>
            <a:endParaRPr lang="en-GB" dirty="0"/>
          </a:p>
        </p:txBody>
      </p:sp>
    </p:spTree>
    <p:extLst>
      <p:ext uri="{BB962C8B-B14F-4D97-AF65-F5344CB8AC3E}">
        <p14:creationId xmlns:p14="http://schemas.microsoft.com/office/powerpoint/2010/main" val="438054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47</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4" name="Rectangle 13"/>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9" name="Rectangle 8"/>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0"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sp>
        <p:nvSpPr>
          <p:cNvPr id="6"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
        <p:nvSpPr>
          <p:cNvPr id="7" name="Rectangle 6"/>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rgbClr val="6FA528">
              <a:alpha val="20000"/>
            </a:srgbClr>
          </a:solidFill>
          <a:ln w="28575">
            <a:solidFill>
              <a:srgbClr val="6FA528"/>
            </a:solidFill>
          </a:ln>
        </p:spPr>
        <p:txBody>
          <a:bodyPr/>
          <a:lstStyle/>
          <a:p>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19447" y="746830"/>
            <a:ext cx="544923" cy="538867"/>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dirty="0"/>
              <a:t>Edit Master text styles</a:t>
            </a:r>
          </a:p>
        </p:txBody>
      </p:sp>
      <p:sp>
        <p:nvSpPr>
          <p:cNvPr id="6"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7" name="Rectangle 6"/>
          <p:cNvSpPr/>
          <p:nvPr userDrawn="1"/>
        </p:nvSpPr>
        <p:spPr>
          <a:xfrm>
            <a:off x="6419431" y="471473"/>
            <a:ext cx="2238799" cy="828245"/>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7" name="Picture Placeholder 4"/>
          <p:cNvSpPr>
            <a:spLocks noGrp="1"/>
          </p:cNvSpPr>
          <p:nvPr>
            <p:ph type="pic" sz="quarter" idx="13"/>
          </p:nvPr>
        </p:nvSpPr>
        <p:spPr>
          <a:xfrm>
            <a:off x="-46383" y="-46383"/>
            <a:ext cx="6142383" cy="6964017"/>
          </a:xfrm>
          <a:solidFill>
            <a:srgbClr val="6FA528">
              <a:alpha val="20000"/>
            </a:srgbClr>
          </a:solidFill>
          <a:ln w="28575">
            <a:solidFill>
              <a:srgbClr val="6FA528"/>
            </a:solidFill>
          </a:ln>
        </p:spPr>
        <p:txBody>
          <a:bodyPr/>
          <a:lstStyle/>
          <a:p>
            <a:endParaRPr lang="en-GB" dirty="0"/>
          </a:p>
        </p:txBody>
      </p:sp>
      <p:sp>
        <p:nvSpPr>
          <p:cNvPr id="3" name="Content Placeholder 2"/>
          <p:cNvSpPr>
            <a:spLocks noGrp="1"/>
          </p:cNvSpPr>
          <p:nvPr>
            <p:ph idx="1"/>
          </p:nvPr>
        </p:nvSpPr>
        <p:spPr>
          <a:xfrm>
            <a:off x="6817056" y="1825625"/>
            <a:ext cx="4926841" cy="3769957"/>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8" name="Title Placeholder 1"/>
          <p:cNvSpPr>
            <a:spLocks noGrp="1"/>
          </p:cNvSpPr>
          <p:nvPr>
            <p:ph type="title"/>
          </p:nvPr>
        </p:nvSpPr>
        <p:spPr>
          <a:xfrm>
            <a:off x="6466377" y="1288725"/>
            <a:ext cx="5297993" cy="707622"/>
          </a:xfrm>
          <a:prstGeom prst="rect">
            <a:avLst/>
          </a:prstGeom>
        </p:spPr>
        <p:txBody>
          <a:bodyPr vert="horz" lIns="91440" tIns="45720" rIns="91440" bIns="0" rtlCol="0" anchor="t" anchorCtr="0">
            <a:noAutofit/>
          </a:bodyPr>
          <a:lstStyle>
            <a:lvl1pPr>
              <a:defRPr sz="2800"/>
            </a:lvl1pPr>
          </a:lstStyle>
          <a:p>
            <a:r>
              <a:rPr lang="en-US" dirty="0"/>
              <a:t>Click to edit Master title style</a:t>
            </a:r>
            <a:endParaRPr lang="en-GB" dirty="0"/>
          </a:p>
        </p:txBody>
      </p:sp>
      <p:sp>
        <p:nvSpPr>
          <p:cNvPr id="9" name="Rectangle 8"/>
          <p:cNvSpPr/>
          <p:nvPr userDrawn="1"/>
        </p:nvSpPr>
        <p:spPr>
          <a:xfrm>
            <a:off x="6419431"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970722" y="2284667"/>
            <a:ext cx="3141663" cy="2090737"/>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7901451" y="2284668"/>
            <a:ext cx="3141663" cy="2090737"/>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4436086" y="2284667"/>
            <a:ext cx="3141663" cy="2090737"/>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dirty="0"/>
              <a:t>Edit Master text styles</a:t>
            </a:r>
          </a:p>
        </p:txBody>
      </p:sp>
      <p:sp>
        <p:nvSpPr>
          <p:cNvPr id="14"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sz="quarter" idx="13"/>
          </p:nvPr>
        </p:nvSpPr>
        <p:spPr>
          <a:xfrm>
            <a:off x="3713869" y="2159957"/>
            <a:ext cx="2461591" cy="1638158"/>
          </a:xfrm>
          <a:solidFill>
            <a:srgbClr val="6FA528">
              <a:alpha val="20000"/>
            </a:srgbClr>
          </a:solidFill>
        </p:spPr>
        <p:txBody>
          <a:bodyPr/>
          <a:lstStyle/>
          <a:p>
            <a:endParaRPr lang="en-GB"/>
          </a:p>
        </p:txBody>
      </p:sp>
      <p:sp>
        <p:nvSpPr>
          <p:cNvPr id="11" name="Picture Placeholder 2"/>
          <p:cNvSpPr>
            <a:spLocks noGrp="1"/>
          </p:cNvSpPr>
          <p:nvPr>
            <p:ph type="pic" sz="quarter" idx="14"/>
          </p:nvPr>
        </p:nvSpPr>
        <p:spPr>
          <a:xfrm>
            <a:off x="3713868" y="3968881"/>
            <a:ext cx="2461591" cy="1638158"/>
          </a:xfrm>
          <a:solidFill>
            <a:srgbClr val="6FA528">
              <a:alpha val="20000"/>
            </a:srgbClr>
          </a:solidFill>
        </p:spPr>
        <p:txBody>
          <a:bodyPr/>
          <a:lstStyle/>
          <a:p>
            <a:endParaRPr lang="en-GB"/>
          </a:p>
        </p:txBody>
      </p:sp>
      <p:sp>
        <p:nvSpPr>
          <p:cNvPr id="12" name="Picture Placeholder 2"/>
          <p:cNvSpPr>
            <a:spLocks noGrp="1"/>
          </p:cNvSpPr>
          <p:nvPr>
            <p:ph type="pic" sz="quarter" idx="15"/>
          </p:nvPr>
        </p:nvSpPr>
        <p:spPr>
          <a:xfrm>
            <a:off x="6324547" y="2159956"/>
            <a:ext cx="2461593" cy="1638159"/>
          </a:xfrm>
          <a:solidFill>
            <a:srgbClr val="6FA528">
              <a:alpha val="20000"/>
            </a:srgbClr>
          </a:solidFill>
        </p:spPr>
        <p:txBody>
          <a:bodyPr/>
          <a:lstStyle/>
          <a:p>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dirty="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dirty="0"/>
              <a:t>Edit Master text styles</a:t>
            </a:r>
          </a:p>
        </p:txBody>
      </p:sp>
      <p:sp>
        <p:nvSpPr>
          <p:cNvPr id="14" name="Picture Placeholder 2"/>
          <p:cNvSpPr>
            <a:spLocks noGrp="1"/>
          </p:cNvSpPr>
          <p:nvPr>
            <p:ph type="pic" sz="quarter" idx="19"/>
          </p:nvPr>
        </p:nvSpPr>
        <p:spPr>
          <a:xfrm>
            <a:off x="6324549" y="3968880"/>
            <a:ext cx="2461591" cy="1638158"/>
          </a:xfrm>
          <a:solidFill>
            <a:srgbClr val="6FA528">
              <a:alpha val="20000"/>
            </a:srgbClr>
          </a:solidFill>
        </p:spPr>
        <p:txBody>
          <a:bodyPr/>
          <a:lstStyle/>
          <a:p>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dirty="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dirty="0"/>
              <a:t>Edit Master text styles</a:t>
            </a:r>
          </a:p>
        </p:txBody>
      </p:sp>
      <p:sp>
        <p:nvSpPr>
          <p:cNvPr id="1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flipV="1">
            <a:off x="0" y="2311076"/>
            <a:ext cx="12192000" cy="3354711"/>
          </a:xfrm>
          <a:solidFill>
            <a:srgbClr val="6FA528">
              <a:alpha val="20000"/>
            </a:srgbClr>
          </a:solidFill>
        </p:spPr>
        <p:txBody>
          <a:bodyPr/>
          <a:lstStyle/>
          <a:p>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1055076" y="2447779"/>
            <a:ext cx="10298724" cy="275726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956600" y="1303635"/>
            <a:ext cx="10431245" cy="782357"/>
          </a:xfrm>
          <a:prstGeom prst="rect">
            <a:avLst/>
          </a:prstGeom>
        </p:spPr>
        <p:txBody>
          <a:bodyPr vert="horz" lIns="91440" tIns="45720" rIns="91440" bIns="0" rtlCol="0" anchor="b" anchorCtr="0">
            <a:noAutofit/>
          </a:bodyPr>
          <a:lstStyle/>
          <a:p>
            <a:r>
              <a:rPr lang="en-US" dirty="0"/>
              <a:t>Click to edit Master title style</a:t>
            </a:r>
            <a:endParaRPr lang="en-GB" dirty="0"/>
          </a:p>
        </p:txBody>
      </p:sp>
      <p:cxnSp>
        <p:nvCxnSpPr>
          <p:cNvPr id="9" name="Straight Connector 8"/>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
        <p:nvSpPr>
          <p:cNvPr id="5"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dirty="0"/>
              <a:t>Edit Master text styles</a:t>
            </a:r>
          </a:p>
        </p:txBody>
      </p:sp>
      <p:sp>
        <p:nvSpPr>
          <p:cNvPr id="12" name="Rectangle 11"/>
          <p:cNvSpPr/>
          <p:nvPr userDrawn="1"/>
        </p:nvSpPr>
        <p:spPr>
          <a:xfrm>
            <a:off x="990176" y="2157413"/>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Diapositiva titol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p:nvSpPr>
        <p:spPr>
          <a:xfrm>
            <a:off x="0" y="4"/>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5" name="Rectangle 4"/>
          <p:cNvSpPr/>
          <p:nvPr/>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solidFill>
                <a:schemeClr val="accent4"/>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88936" y="258042"/>
            <a:ext cx="1659793" cy="1152460"/>
          </a:xfrm>
          <a:prstGeom prst="rect">
            <a:avLst/>
          </a:prstGeom>
        </p:spPr>
      </p:pic>
      <p:cxnSp>
        <p:nvCxnSpPr>
          <p:cNvPr id="7" name="Straight Connector 6"/>
          <p:cNvCxnSpPr/>
          <p:nvPr/>
        </p:nvCxnSpPr>
        <p:spPr>
          <a:xfrm>
            <a:off x="838200" y="1978929"/>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741161"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5700"/>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100" i="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GB" dirty="0"/>
          </a:p>
        </p:txBody>
      </p:sp>
      <p:sp>
        <p:nvSpPr>
          <p:cNvPr id="19" name="Text Placeholder 18"/>
          <p:cNvSpPr>
            <a:spLocks noGrp="1"/>
          </p:cNvSpPr>
          <p:nvPr>
            <p:ph type="body" sz="quarter" idx="13"/>
          </p:nvPr>
        </p:nvSpPr>
        <p:spPr>
          <a:xfrm>
            <a:off x="6096002" y="5557903"/>
            <a:ext cx="5040313" cy="528998"/>
          </a:xfrm>
        </p:spPr>
        <p:txBody>
          <a:bodyPr>
            <a:noAutofit/>
          </a:bodyPr>
          <a:lstStyle>
            <a:lvl1pPr marL="0" indent="0" algn="r">
              <a:buFontTx/>
              <a:buNone/>
              <a:defRPr sz="1650" i="1">
                <a:solidFill>
                  <a:schemeClr val="bg1"/>
                </a:solidFill>
              </a:defRPr>
            </a:lvl1pPr>
          </a:lstStyle>
          <a:p>
            <a:pPr lvl="0"/>
            <a:r>
              <a:rPr lang="it-IT"/>
              <a:t>Fare clic per modificare gli stili del testo dello schema</a:t>
            </a:r>
          </a:p>
        </p:txBody>
      </p:sp>
      <p:sp>
        <p:nvSpPr>
          <p:cNvPr id="12" name="Rectangle 11"/>
          <p:cNvSpPr/>
          <p:nvPr/>
        </p:nvSpPr>
        <p:spPr>
          <a:xfrm>
            <a:off x="6615103" y="2806583"/>
            <a:ext cx="5079600" cy="1879200"/>
          </a:xfrm>
          <a:prstGeom prst="rect">
            <a:avLst/>
          </a:prstGeom>
          <a:blipFill dpi="0" rotWithShape="1">
            <a:blip r:embed="rId3">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
        <p:nvSpPr>
          <p:cNvPr id="13" name="Title 1"/>
          <p:cNvSpPr>
            <a:spLocks noGrp="1"/>
          </p:cNvSpPr>
          <p:nvPr>
            <p:ph type="ctrTitle"/>
          </p:nvPr>
        </p:nvSpPr>
        <p:spPr>
          <a:xfrm>
            <a:off x="3057533" y="2366793"/>
            <a:ext cx="8050467" cy="569866"/>
          </a:xfrm>
          <a:prstGeom prst="rect">
            <a:avLst/>
          </a:prstGeom>
        </p:spPr>
        <p:txBody>
          <a:bodyPr anchor="t">
            <a:noAutofit/>
          </a:bodyPr>
          <a:lstStyle>
            <a:lvl1pPr algn="l">
              <a:defRPr sz="3000" b="0">
                <a:solidFill>
                  <a:schemeClr val="bg1"/>
                </a:solidFill>
              </a:defRPr>
            </a:lvl1pPr>
          </a:lstStyle>
          <a:p>
            <a:r>
              <a:rPr lang="it-IT"/>
              <a:t>Fare clic per modificare lo stile del titolo dello schema</a:t>
            </a:r>
            <a:endParaRPr lang="en-GB" dirty="0"/>
          </a:p>
        </p:txBody>
      </p:sp>
      <p:sp>
        <p:nvSpPr>
          <p:cNvPr id="14" name="Rectangle 13"/>
          <p:cNvSpPr/>
          <p:nvPr/>
        </p:nvSpPr>
        <p:spPr>
          <a:xfrm>
            <a:off x="990176" y="2157417"/>
            <a:ext cx="2168341" cy="802179"/>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700"/>
          </a:p>
        </p:txBody>
      </p:sp>
    </p:spTree>
    <p:extLst>
      <p:ext uri="{BB962C8B-B14F-4D97-AF65-F5344CB8AC3E}">
        <p14:creationId xmlns:p14="http://schemas.microsoft.com/office/powerpoint/2010/main" val="1345886676"/>
      </p:ext>
    </p:extLst>
  </p:cSld>
  <p:clrMapOvr>
    <a:masterClrMapping/>
  </p:clrMapOvr>
  <p:extLst>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Titolo e contenuto">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1" y="1805231"/>
            <a:ext cx="10905699" cy="3881904"/>
          </a:xfrm>
        </p:spPr>
        <p:txBody>
          <a:bodyPr>
            <a:noAutofit/>
          </a:bodyPr>
          <a:lstStyle>
            <a:lvl1pPr>
              <a:lnSpc>
                <a:spcPct val="100000"/>
              </a:lnSpc>
              <a:spcBef>
                <a:spcPts val="0"/>
              </a:spcBef>
              <a:spcAft>
                <a:spcPts val="1350"/>
              </a:spcAft>
              <a:defRPr/>
            </a:lvl1pPr>
            <a:lvl2pPr>
              <a:lnSpc>
                <a:spcPct val="100000"/>
              </a:lnSpc>
              <a:spcAft>
                <a:spcPts val="1350"/>
              </a:spcAft>
              <a:defRPr/>
            </a:lvl2pPr>
            <a:lvl3pPr>
              <a:lnSpc>
                <a:spcPct val="100000"/>
              </a:lnSpc>
              <a:spcAft>
                <a:spcPts val="1350"/>
              </a:spcAft>
              <a:defRPr/>
            </a:lvl3pPr>
            <a:lvl4pPr>
              <a:lnSpc>
                <a:spcPct val="100000"/>
              </a:lnSpc>
              <a:spcAft>
                <a:spcPts val="1350"/>
              </a:spcAft>
              <a:defRPr/>
            </a:lvl4pPr>
            <a:lvl5pPr>
              <a:lnSpc>
                <a:spcPct val="100000"/>
              </a:lnSpc>
              <a:spcAft>
                <a:spcPts val="1350"/>
              </a:spcAft>
              <a:defRPr/>
            </a:lvl5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p:nvCxnSpPr>
        <p:spPr>
          <a:xfrm flipH="1">
            <a:off x="838202" y="4"/>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1" y="482863"/>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it-IT"/>
              <a:t>Fare clic per modificare lo stile del titolo dello schema</a:t>
            </a:r>
            <a:endParaRPr lang="en-GB" dirty="0"/>
          </a:p>
        </p:txBody>
      </p:sp>
    </p:spTree>
    <p:extLst>
      <p:ext uri="{BB962C8B-B14F-4D97-AF65-F5344CB8AC3E}">
        <p14:creationId xmlns:p14="http://schemas.microsoft.com/office/powerpoint/2010/main" val="16836307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41275" y="1"/>
            <a:ext cx="12192000" cy="6857999"/>
          </a:xfrm>
          <a:prstGeom prst="rect">
            <a:avLst/>
          </a:prstGeom>
          <a:solidFill>
            <a:srgbClr val="F5F5F5"/>
          </a:solidFill>
          <a:ln w="73025" algn="ctr">
            <a:no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dirty="0">
              <a:solidFill>
                <a:schemeClr val="lt1"/>
              </a:solidFill>
              <a:latin typeface="+mn-lt"/>
            </a:endParaRPr>
          </a:p>
        </p:txBody>
      </p:sp>
      <p:pic>
        <p:nvPicPr>
          <p:cNvPr id="5" name="Picture 10" descr="en-quadri_small"/>
          <p:cNvPicPr>
            <a:picLocks noChangeAspect="1" noChangeArrowheads="1"/>
          </p:cNvPicPr>
          <p:nvPr userDrawn="1"/>
        </p:nvPicPr>
        <p:blipFill>
          <a:blip r:embed="rId2"/>
          <a:srcRect/>
          <a:stretch>
            <a:fillRect/>
          </a:stretch>
        </p:blipFill>
        <p:spPr bwMode="auto">
          <a:xfrm>
            <a:off x="5204884" y="307976"/>
            <a:ext cx="2125133" cy="1101725"/>
          </a:xfrm>
          <a:prstGeom prst="rect">
            <a:avLst/>
          </a:prstGeom>
          <a:noFill/>
          <a:ln w="9525">
            <a:noFill/>
            <a:miter lim="800000"/>
            <a:headEnd/>
            <a:tailEnd/>
          </a:ln>
        </p:spPr>
      </p:pic>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6150" y="835164"/>
            <a:ext cx="11095681" cy="2231329"/>
          </a:xfrm>
          <a:prstGeom prst="rect">
            <a:avLst/>
          </a:prstGeom>
        </p:spPr>
      </p:pic>
      <p:sp>
        <p:nvSpPr>
          <p:cNvPr id="2" name="TextBox 1"/>
          <p:cNvSpPr txBox="1"/>
          <p:nvPr userDrawn="1"/>
        </p:nvSpPr>
        <p:spPr>
          <a:xfrm>
            <a:off x="-514353" y="2598002"/>
            <a:ext cx="6836600" cy="144655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GB" sz="1400" dirty="0">
                <a:solidFill>
                  <a:schemeClr val="tx1"/>
                </a:solidFill>
              </a:rPr>
              <a:t>Organisation and implementation of</a:t>
            </a:r>
            <a:r>
              <a:rPr lang="en-GB" sz="1400" baseline="0" dirty="0">
                <a:solidFill>
                  <a:schemeClr val="tx1"/>
                </a:solidFill>
              </a:rPr>
              <a:t> training activities on principles and methods of risk assessment in the food chain</a:t>
            </a: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lvl="0" indent="0" algn="r"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bg2">
                    <a:lumMod val="75000"/>
                  </a:schemeClr>
                </a:solidFill>
              </a:rPr>
              <a:t>Course 1: Chemical risk assessment</a:t>
            </a:r>
            <a:endParaRPr lang="en-GB" sz="1400" dirty="0">
              <a:solidFill>
                <a:schemeClr val="bg2">
                  <a:lumMod val="75000"/>
                </a:schemeClr>
              </a:solidFill>
            </a:endParaRPr>
          </a:p>
          <a:p>
            <a:endParaRPr lang="gsw-FR" sz="1800" b="0" dirty="0" err="1">
              <a:solidFill>
                <a:srgbClr val="0F5494"/>
              </a:solidFill>
            </a:endParaRPr>
          </a:p>
        </p:txBody>
      </p:sp>
      <p:sp>
        <p:nvSpPr>
          <p:cNvPr id="3" name="TextBox 2"/>
          <p:cNvSpPr txBox="1"/>
          <p:nvPr userDrawn="1"/>
        </p:nvSpPr>
        <p:spPr>
          <a:xfrm>
            <a:off x="47329" y="5545411"/>
            <a:ext cx="6046663" cy="800219"/>
          </a:xfrm>
          <a:prstGeom prst="rect">
            <a:avLst/>
          </a:prstGeom>
          <a:noFill/>
        </p:spPr>
        <p:txBody>
          <a:bodyPr wrap="square" rtlCol="0">
            <a:spAutoFit/>
          </a:bodyPr>
          <a:lstStyle/>
          <a:p>
            <a:pPr algn="just"/>
            <a:r>
              <a:rPr lang="en-US" altLang="it-IT" sz="900" i="1" dirty="0">
                <a:solidFill>
                  <a:schemeClr val="tx1"/>
                </a:solidFill>
              </a:rPr>
              <a:t>The information and views set out in this presentation are those of the authors OPERA </a:t>
            </a:r>
            <a:r>
              <a:rPr lang="en-US" altLang="it-IT" sz="900" i="1" dirty="0" err="1">
                <a:solidFill>
                  <a:schemeClr val="tx1"/>
                </a:solidFill>
              </a:rPr>
              <a:t>srl</a:t>
            </a:r>
            <a:r>
              <a:rPr lang="en-US" altLang="it-IT" sz="900" i="1" dirty="0">
                <a:solidFill>
                  <a:schemeClr val="tx1"/>
                </a:solidFill>
              </a:rPr>
              <a:t> and NSF Euro Consultants S.A. and do not necessarily reflect the official opinion of the Commission. Neither the Commission nor any person acting on its behalf may be held responsible for the use which may be made of the information contained therein.</a:t>
            </a:r>
          </a:p>
          <a:p>
            <a:pPr algn="ctr"/>
            <a:endParaRPr lang="gsw-FR" sz="1000" b="0" dirty="0" err="1">
              <a:solidFill>
                <a:srgbClr val="0F5494"/>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extBox 3"/>
          <p:cNvSpPr txBox="1"/>
          <p:nvPr userDrawn="1"/>
        </p:nvSpPr>
        <p:spPr>
          <a:xfrm>
            <a:off x="7056107" y="4278394"/>
            <a:ext cx="4922440" cy="280076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BE" sz="8800" dirty="0">
                <a:solidFill>
                  <a:srgbClr val="F47B22"/>
                </a:solidFill>
              </a:rPr>
              <a:t>BTSF</a:t>
            </a:r>
            <a:endParaRPr lang="en-GB" sz="8800" dirty="0">
              <a:solidFill>
                <a:srgbClr val="F47B22"/>
              </a:solidFill>
            </a:endParaRPr>
          </a:p>
          <a:p>
            <a:endParaRPr lang="gsw-FR" sz="8800" b="0" dirty="0" err="1">
              <a:solidFill>
                <a:srgbClr val="F47B22"/>
              </a:solidFill>
            </a:endParaRPr>
          </a:p>
        </p:txBody>
      </p:sp>
    </p:spTree>
    <p:extLst>
      <p:ext uri="{BB962C8B-B14F-4D97-AF65-F5344CB8AC3E}">
        <p14:creationId xmlns:p14="http://schemas.microsoft.com/office/powerpoint/2010/main" val="19169627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1487488" y="1628800"/>
            <a:ext cx="5064000" cy="936625"/>
          </a:xfrm>
        </p:spPr>
        <p:txBody>
          <a:bodyPr/>
          <a:lstStyle>
            <a:lvl1pPr algn="r">
              <a:defRPr sz="2400">
                <a:solidFill>
                  <a:srgbClr val="F47B22"/>
                </a:solidFill>
              </a:defRPr>
            </a:lvl1pPr>
          </a:lstStyle>
          <a:p>
            <a:r>
              <a:rPr lang="en-US" dirty="0"/>
              <a:t>Click to add title</a:t>
            </a:r>
            <a:br>
              <a:rPr lang="en-US" dirty="0"/>
            </a:b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8" name="Text Placeholder 7"/>
          <p:cNvSpPr>
            <a:spLocks noGrp="1"/>
          </p:cNvSpPr>
          <p:nvPr>
            <p:ph type="body" sz="quarter" idx="13" hasCustomPrompt="1"/>
          </p:nvPr>
        </p:nvSpPr>
        <p:spPr>
          <a:xfrm>
            <a:off x="1534616" y="2671193"/>
            <a:ext cx="5064000" cy="3600450"/>
          </a:xfrm>
        </p:spPr>
        <p:txBody>
          <a:bodyPr/>
          <a:lstStyle>
            <a:lvl1pPr algn="r">
              <a:defRPr sz="1200" i="0">
                <a:solidFill>
                  <a:schemeClr val="bg2">
                    <a:lumMod val="50000"/>
                  </a:schemeClr>
                </a:solidFill>
              </a:defRPr>
            </a:lvl1pPr>
          </a:lstStyle>
          <a:p>
            <a:pPr lvl="0"/>
            <a:r>
              <a:rPr lang="en-US" dirty="0"/>
              <a:t>Click to add text</a:t>
            </a:r>
          </a:p>
          <a:p>
            <a:pPr lvl="0"/>
            <a:r>
              <a:rPr lang="en-US" dirty="0" err="1"/>
              <a:t>verdana</a:t>
            </a:r>
            <a:r>
              <a:rPr lang="en-US" dirty="0"/>
              <a:t> 14pt</a:t>
            </a:r>
            <a:endParaRPr lang="en-GB" dirty="0"/>
          </a:p>
        </p:txBody>
      </p:sp>
      <p:sp>
        <p:nvSpPr>
          <p:cNvPr id="10" name="Picture Placeholder 4"/>
          <p:cNvSpPr>
            <a:spLocks noGrp="1"/>
          </p:cNvSpPr>
          <p:nvPr>
            <p:ph type="pic" sz="quarter" idx="14" hasCustomPrompt="1"/>
          </p:nvPr>
        </p:nvSpPr>
        <p:spPr>
          <a:xfrm>
            <a:off x="6551083" y="989014"/>
            <a:ext cx="5640917" cy="5868987"/>
          </a:xfrm>
        </p:spPr>
        <p:txBody>
          <a:bodyPr anchor="ctr"/>
          <a:lstStyle>
            <a:lvl1pP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right.</a:t>
            </a:r>
          </a:p>
          <a:p>
            <a:r>
              <a:rPr lang="fr-BE" dirty="0"/>
              <a:t>Click to </a:t>
            </a:r>
            <a:r>
              <a:rPr lang="fr-BE" dirty="0" err="1"/>
              <a:t>add</a:t>
            </a:r>
            <a:r>
              <a:rPr lang="fr-BE" dirty="0"/>
              <a:t> </a:t>
            </a:r>
            <a:r>
              <a:rPr lang="fr-BE" dirty="0" err="1"/>
              <a:t>picture</a:t>
            </a:r>
            <a:r>
              <a:rPr lang="fr-BE" dirty="0"/>
              <a:t>…</a:t>
            </a:r>
            <a:endParaRPr lang="en-GB" dirty="0"/>
          </a:p>
        </p:txBody>
      </p: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3339" y="3210236"/>
            <a:ext cx="6312792" cy="1586917"/>
          </a:xfrm>
          <a:prstGeom prst="rect">
            <a:avLst/>
          </a:prstGeom>
        </p:spPr>
      </p:pic>
    </p:spTree>
    <p:extLst>
      <p:ext uri="{BB962C8B-B14F-4D97-AF65-F5344CB8AC3E}">
        <p14:creationId xmlns:p14="http://schemas.microsoft.com/office/powerpoint/2010/main" val="2379703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Rectangle 5"/>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7" name="Picture 13" descr="logo_ce_quadri_en"/>
          <p:cNvPicPr>
            <a:picLocks noChangeAspect="1" noChangeArrowheads="1"/>
          </p:cNvPicPr>
          <p:nvPr userDrawn="1"/>
        </p:nvPicPr>
        <p:blipFill>
          <a:blip r:embed="rId2"/>
          <a:srcRect/>
          <a:stretch>
            <a:fillRect/>
          </a:stretch>
        </p:blipFill>
        <p:spPr bwMode="auto">
          <a:xfrm>
            <a:off x="5204885" y="215900"/>
            <a:ext cx="2120900" cy="1100138"/>
          </a:xfrm>
          <a:prstGeom prst="rect">
            <a:avLst/>
          </a:prstGeom>
          <a:noFill/>
          <a:ln w="9525">
            <a:noFill/>
            <a:miter lim="800000"/>
            <a:headEnd/>
            <a:tailEnd/>
          </a:ln>
        </p:spPr>
      </p:pic>
      <p:sp>
        <p:nvSpPr>
          <p:cNvPr id="8"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3" name="TextBox 2"/>
          <p:cNvSpPr txBox="1"/>
          <p:nvPr userDrawn="1"/>
        </p:nvSpPr>
        <p:spPr>
          <a:xfrm>
            <a:off x="-144693" y="1700809"/>
            <a:ext cx="12192000" cy="3770263"/>
          </a:xfrm>
          <a:prstGeom prst="rect">
            <a:avLst/>
          </a:prstGeom>
          <a:noFill/>
        </p:spPr>
        <p:txBody>
          <a:bodyPr wrap="square" rtlCol="0">
            <a:spAutoFit/>
          </a:bodyPr>
          <a:lstStyle/>
          <a:p>
            <a:pPr algn="ctr"/>
            <a:r>
              <a:rPr lang="fr-BE" sz="23900" b="1" spc="-300" dirty="0">
                <a:solidFill>
                  <a:srgbClr val="FDE7D7"/>
                </a:solidFill>
              </a:rPr>
              <a:t>BTSF</a:t>
            </a:r>
            <a:endParaRPr lang="en-GB" sz="23900" b="1" spc="-300" dirty="0" err="1">
              <a:solidFill>
                <a:srgbClr val="FDE7D7"/>
              </a:solidFill>
            </a:endParaRPr>
          </a:p>
        </p:txBody>
      </p:sp>
      <p:sp>
        <p:nvSpPr>
          <p:cNvPr id="5" name="Text Placeholder 4"/>
          <p:cNvSpPr>
            <a:spLocks noGrp="1"/>
          </p:cNvSpPr>
          <p:nvPr>
            <p:ph type="body" sz="quarter" idx="13" hasCustomPrompt="1"/>
          </p:nvPr>
        </p:nvSpPr>
        <p:spPr>
          <a:xfrm>
            <a:off x="527051" y="1628776"/>
            <a:ext cx="11521016" cy="4392613"/>
          </a:xfrm>
        </p:spPr>
        <p:txBody>
          <a:bodyPr/>
          <a:lstStyle>
            <a:lvl1pPr marL="0" indent="0" algn="l">
              <a:buNone/>
              <a:defRPr sz="1400">
                <a:solidFill>
                  <a:schemeClr val="bg2">
                    <a:lumMod val="50000"/>
                  </a:schemeClr>
                </a:solidFill>
                <a:latin typeface="+mj-lt"/>
              </a:defRPr>
            </a:lvl1pPr>
            <a:lvl2pPr marL="457200" indent="0" algn="l">
              <a:buNone/>
              <a:defRPr>
                <a:latin typeface="+mj-lt"/>
              </a:defRPr>
            </a:lvl2pPr>
            <a:lvl3pPr marL="914400" indent="0" algn="l">
              <a:buFont typeface="Arial" panose="020B0604020202020204" pitchFamily="34" charset="0"/>
              <a:buNone/>
              <a:defRPr>
                <a:latin typeface="+mj-lt"/>
              </a:defRPr>
            </a:lvl3pPr>
            <a:lvl4pPr marL="1371600" indent="0" algn="l">
              <a:buNone/>
              <a:defRPr>
                <a:latin typeface="+mj-lt"/>
              </a:defRPr>
            </a:lvl4pPr>
            <a:lvl5pPr marL="1828800" indent="0" algn="l">
              <a:buNone/>
              <a:defRPr>
                <a:latin typeface="+mj-lt"/>
              </a:defRPr>
            </a:lvl5pPr>
          </a:lstStyle>
          <a:p>
            <a:pPr lvl="0"/>
            <a:r>
              <a:rPr lang="en-US" dirty="0"/>
              <a:t>Click to edit add text</a:t>
            </a:r>
            <a:endParaRPr lang="en-GB" dirty="0"/>
          </a:p>
        </p:txBody>
      </p:sp>
    </p:spTree>
    <p:extLst>
      <p:ext uri="{BB962C8B-B14F-4D97-AF65-F5344CB8AC3E}">
        <p14:creationId xmlns:p14="http://schemas.microsoft.com/office/powerpoint/2010/main" val="1788478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6" name="Picture 13" descr="logo_ce_quadri_en"/>
          <p:cNvPicPr>
            <a:picLocks noChangeAspect="1" noChangeArrowheads="1"/>
          </p:cNvPicPr>
          <p:nvPr userDrawn="1"/>
        </p:nvPicPr>
        <p:blipFill>
          <a:blip r:embed="rId2" cstate="print"/>
          <a:srcRect/>
          <a:stretch>
            <a:fillRect/>
          </a:stretch>
        </p:blipFill>
        <p:spPr bwMode="auto">
          <a:xfrm>
            <a:off x="5204885" y="215900"/>
            <a:ext cx="2120900" cy="1100138"/>
          </a:xfrm>
          <a:prstGeom prst="rect">
            <a:avLst/>
          </a:prstGeom>
          <a:noFill/>
          <a:ln w="9525">
            <a:noFill/>
            <a:miter lim="800000"/>
            <a:headEnd/>
            <a:tailEnd/>
          </a:ln>
        </p:spPr>
      </p:pic>
      <p:sp>
        <p:nvSpPr>
          <p:cNvPr id="2" name="Title 1"/>
          <p:cNvSpPr>
            <a:spLocks noGrp="1"/>
          </p:cNvSpPr>
          <p:nvPr>
            <p:ph type="title" hasCustomPrompt="1"/>
          </p:nvPr>
        </p:nvSpPr>
        <p:spPr>
          <a:xfrm>
            <a:off x="5639859" y="1556272"/>
            <a:ext cx="5064653" cy="936625"/>
          </a:xfrm>
        </p:spPr>
        <p:txBody>
          <a:bodyPr anchor="ctr" anchorCtr="0"/>
          <a:lstStyle>
            <a:lvl1pPr marL="0" indent="0" algn="l">
              <a:buFontTx/>
              <a:buNone/>
              <a:defRPr sz="2400" baseline="0">
                <a:solidFill>
                  <a:srgbClr val="F47B22"/>
                </a:solidFill>
              </a:defRPr>
            </a:lvl1pPr>
          </a:lstStyle>
          <a:p>
            <a:r>
              <a:rPr lang="en-US" dirty="0"/>
              <a:t>Click to add title </a:t>
            </a:r>
            <a:r>
              <a:rPr lang="en-US" dirty="0" err="1"/>
              <a:t>verdana</a:t>
            </a:r>
            <a:r>
              <a:rPr lang="en-US" dirty="0"/>
              <a:t> 24pt</a:t>
            </a:r>
            <a:endParaRPr lang="en-GB" dirty="0"/>
          </a:p>
        </p:txBody>
      </p:sp>
      <p:sp>
        <p:nvSpPr>
          <p:cNvPr id="9"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sp>
        <p:nvSpPr>
          <p:cNvPr id="11"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3" name="Text Placeholder 12"/>
          <p:cNvSpPr>
            <a:spLocks noGrp="1"/>
          </p:cNvSpPr>
          <p:nvPr>
            <p:ph type="body" sz="quarter" idx="13" hasCustomPrompt="1"/>
          </p:nvPr>
        </p:nvSpPr>
        <p:spPr>
          <a:xfrm>
            <a:off x="5639859" y="2565401"/>
            <a:ext cx="5064000" cy="3743325"/>
          </a:xfrm>
        </p:spPr>
        <p:txBody>
          <a:bodyPr/>
          <a:lstStyle>
            <a:lvl1pPr marL="0" indent="0">
              <a:buFontTx/>
              <a:buNone/>
              <a:defRPr sz="1200" i="0">
                <a:solidFill>
                  <a:schemeClr val="bg2">
                    <a:lumMod val="50000"/>
                  </a:schemeClr>
                </a:solidFill>
              </a:defRPr>
            </a:lvl1pPr>
          </a:lstStyle>
          <a:p>
            <a:pPr lvl="0"/>
            <a:r>
              <a:rPr lang="en-US" dirty="0"/>
              <a:t>Click to add text</a:t>
            </a:r>
          </a:p>
          <a:p>
            <a:pPr lvl="0"/>
            <a:r>
              <a:rPr lang="en-US" dirty="0"/>
              <a:t>Verdana 14pt</a:t>
            </a:r>
            <a:endParaRPr lang="en-GB" dirty="0"/>
          </a:p>
        </p:txBody>
      </p:sp>
      <p:sp>
        <p:nvSpPr>
          <p:cNvPr id="5" name="Picture Placeholder 4"/>
          <p:cNvSpPr>
            <a:spLocks noGrp="1"/>
          </p:cNvSpPr>
          <p:nvPr>
            <p:ph type="pic" sz="quarter" idx="14" hasCustomPrompt="1"/>
          </p:nvPr>
        </p:nvSpPr>
        <p:spPr>
          <a:xfrm>
            <a:off x="0" y="989014"/>
            <a:ext cx="5640917" cy="5868987"/>
          </a:xfrm>
        </p:spPr>
        <p:txBody>
          <a:bodyPr anchor="ctr"/>
          <a:lstStyle>
            <a:lvl1pPr algn="r">
              <a:defRPr sz="1400" baseline="0">
                <a:solidFill>
                  <a:schemeClr val="bg2">
                    <a:lumMod val="50000"/>
                  </a:schemeClr>
                </a:solidFill>
              </a:defRPr>
            </a:lvl1pPr>
          </a:lstStyle>
          <a:p>
            <a:r>
              <a:rPr lang="fr-BE" dirty="0"/>
              <a:t>This </a:t>
            </a:r>
            <a:r>
              <a:rPr lang="fr-BE" dirty="0" err="1"/>
              <a:t>is</a:t>
            </a:r>
            <a:r>
              <a:rPr lang="fr-BE" dirty="0"/>
              <a:t> an image </a:t>
            </a:r>
            <a:r>
              <a:rPr lang="fr-BE" dirty="0" err="1"/>
              <a:t>holder</a:t>
            </a:r>
            <a:r>
              <a:rPr lang="fr-BE" dirty="0"/>
              <a:t> for a </a:t>
            </a:r>
            <a:r>
              <a:rPr lang="fr-BE" dirty="0" err="1"/>
              <a:t>slide</a:t>
            </a:r>
            <a:r>
              <a:rPr lang="fr-BE" dirty="0"/>
              <a:t> </a:t>
            </a:r>
            <a:r>
              <a:rPr lang="fr-BE" dirty="0" err="1"/>
              <a:t>with</a:t>
            </a:r>
            <a:r>
              <a:rPr lang="fr-BE" dirty="0"/>
              <a:t> an illustration on the </a:t>
            </a:r>
            <a:r>
              <a:rPr lang="fr-BE" dirty="0" err="1"/>
              <a:t>left</a:t>
            </a:r>
            <a:r>
              <a:rPr lang="fr-BE" dirty="0"/>
              <a:t>.</a:t>
            </a:r>
          </a:p>
          <a:p>
            <a:r>
              <a:rPr lang="fr-BE" dirty="0"/>
              <a:t>Click to </a:t>
            </a:r>
            <a:r>
              <a:rPr lang="fr-BE" dirty="0" err="1"/>
              <a:t>add</a:t>
            </a:r>
            <a:r>
              <a:rPr lang="fr-BE" dirty="0"/>
              <a:t> </a:t>
            </a:r>
            <a:r>
              <a:rPr lang="fr-BE" dirty="0" err="1"/>
              <a:t>picture</a:t>
            </a:r>
            <a:r>
              <a:rPr lang="fr-BE" dirty="0"/>
              <a:t>…</a:t>
            </a:r>
            <a:endParaRPr lang="en-GB"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7968" y="3138228"/>
            <a:ext cx="6312792" cy="1586917"/>
          </a:xfrm>
          <a:prstGeom prst="rect">
            <a:avLst/>
          </a:prstGeom>
        </p:spPr>
      </p:pic>
    </p:spTree>
    <p:extLst>
      <p:ext uri="{BB962C8B-B14F-4D97-AF65-F5344CB8AC3E}">
        <p14:creationId xmlns:p14="http://schemas.microsoft.com/office/powerpoint/2010/main" val="35046059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1844825"/>
            <a:ext cx="10363200" cy="2376265"/>
          </a:xfrm>
        </p:spPr>
        <p:txBody>
          <a:bodyPr anchor="t"/>
          <a:lstStyle>
            <a:lvl1pPr algn="ctr">
              <a:defRPr sz="3600" b="1" cap="none" baseline="0">
                <a:solidFill>
                  <a:srgbClr val="F47B22"/>
                </a:solidFill>
              </a:defRPr>
            </a:lvl1pPr>
          </a:lstStyle>
          <a:p>
            <a:r>
              <a:rPr lang="en-US" dirty="0"/>
              <a:t>SECTION HEADER</a:t>
            </a:r>
            <a:br>
              <a:rPr lang="en-US" dirty="0"/>
            </a:br>
            <a:r>
              <a:rPr lang="en-US" dirty="0"/>
              <a:t>Click to add title</a:t>
            </a:r>
            <a:br>
              <a:rPr lang="en-US" dirty="0"/>
            </a:br>
            <a:r>
              <a:rPr lang="en-US" dirty="0"/>
              <a:t>Verdana 36pt</a:t>
            </a:r>
            <a:endParaRPr lang="en-GB" dirty="0"/>
          </a:p>
        </p:txBody>
      </p:sp>
      <p:sp>
        <p:nvSpPr>
          <p:cNvPr id="3" name="Text Placeholder 2"/>
          <p:cNvSpPr>
            <a:spLocks noGrp="1"/>
          </p:cNvSpPr>
          <p:nvPr>
            <p:ph type="body" idx="1" hasCustomPrompt="1"/>
          </p:nvPr>
        </p:nvSpPr>
        <p:spPr>
          <a:xfrm>
            <a:off x="1007435" y="4509120"/>
            <a:ext cx="10363200" cy="1368153"/>
          </a:xfrm>
          <a:ln>
            <a:noFill/>
          </a:ln>
        </p:spPr>
        <p:txBody>
          <a:bodyPr anchor="t"/>
          <a:lstStyle>
            <a:lvl1pPr marL="0" marR="0" indent="0" algn="ctr" defTabSz="914400" rtl="0" eaLnBrk="0" fontAlgn="base" latinLnBrk="0" hangingPunct="0">
              <a:lnSpc>
                <a:spcPct val="100000"/>
              </a:lnSpc>
              <a:spcBef>
                <a:spcPct val="20000"/>
              </a:spcBef>
              <a:spcAft>
                <a:spcPct val="0"/>
              </a:spcAft>
              <a:buClr>
                <a:schemeClr val="bg1"/>
              </a:buClr>
              <a:buSzTx/>
              <a:buFontTx/>
              <a:buNone/>
              <a:tabLst/>
              <a:defRPr sz="1400" i="0" baseline="0">
                <a:solidFill>
                  <a:schemeClr val="bg2">
                    <a:lumMod val="50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Section description</a:t>
            </a:r>
          </a:p>
          <a:p>
            <a:pPr lvl="0"/>
            <a:r>
              <a:rPr lang="en-US" dirty="0"/>
              <a:t>Click to add text</a:t>
            </a:r>
          </a:p>
          <a:p>
            <a:pPr lvl="0"/>
            <a:r>
              <a:rPr lang="en-US" dirty="0" err="1"/>
              <a:t>verdana</a:t>
            </a:r>
            <a:r>
              <a:rPr lang="en-US" dirty="0"/>
              <a:t> 20pt</a:t>
            </a:r>
          </a:p>
        </p:txBody>
      </p:sp>
      <p:sp>
        <p:nvSpPr>
          <p:cNvPr id="7" name="Rectangle 6"/>
          <p:cNvSpPr/>
          <p:nvPr userDrawn="1"/>
        </p:nvSpPr>
        <p:spPr>
          <a:xfrm>
            <a:off x="0" y="1"/>
            <a:ext cx="12192000" cy="989013"/>
          </a:xfrm>
          <a:prstGeom prst="rect">
            <a:avLst/>
          </a:prstGeom>
          <a:solidFill>
            <a:srgbClr val="AFC6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8" name="Picture 13" descr="logo_ce_quadri_en"/>
          <p:cNvPicPr>
            <a:picLocks noChangeAspect="1" noChangeArrowheads="1"/>
          </p:cNvPicPr>
          <p:nvPr userDrawn="1"/>
        </p:nvPicPr>
        <p:blipFill>
          <a:blip r:embed="rId2" cstate="print"/>
          <a:srcRect/>
          <a:stretch>
            <a:fillRect/>
          </a:stretch>
        </p:blipFill>
        <p:spPr bwMode="auto">
          <a:xfrm>
            <a:off x="5204885" y="215901"/>
            <a:ext cx="2120900" cy="1100139"/>
          </a:xfrm>
          <a:prstGeom prst="rect">
            <a:avLst/>
          </a:prstGeom>
          <a:noFill/>
          <a:ln w="9525">
            <a:noFill/>
            <a:miter lim="800000"/>
            <a:headEnd/>
            <a:tailEnd/>
          </a:ln>
        </p:spPr>
      </p:pic>
      <p:sp>
        <p:nvSpPr>
          <p:cNvPr id="9" name="Rectangle 6"/>
          <p:cNvSpPr>
            <a:spLocks noChangeArrowheads="1"/>
          </p:cNvSpPr>
          <p:nvPr userDrawn="1"/>
        </p:nvSpPr>
        <p:spPr bwMode="auto">
          <a:xfrm>
            <a:off x="5639859" y="6381329"/>
            <a:ext cx="912283" cy="482601"/>
          </a:xfrm>
          <a:prstGeom prst="rect">
            <a:avLst/>
          </a:prstGeom>
          <a:solidFill>
            <a:srgbClr val="AFC651"/>
          </a:solidFill>
          <a:ln w="9525" algn="ctr">
            <a:noFill/>
            <a:miter lim="800000"/>
            <a:headEnd/>
            <a:tailEnd/>
          </a:ln>
          <a:effectLst/>
        </p:spPr>
        <p:txBody>
          <a:bodyPr lIns="36000"/>
          <a:lstStyle/>
          <a:p>
            <a:pPr algn="l" defTabSz="457200">
              <a:lnSpc>
                <a:spcPct val="100000"/>
              </a:lnSpc>
              <a:defRPr/>
            </a:pPr>
            <a:r>
              <a:rPr lang="fr-BE" sz="700" b="0" i="1" dirty="0">
                <a:solidFill>
                  <a:schemeClr val="bg1"/>
                </a:solidFill>
                <a:latin typeface="+mj-lt"/>
              </a:rPr>
              <a:t>Food </a:t>
            </a:r>
            <a:r>
              <a:rPr lang="fr-BE" sz="700" b="0" i="1" dirty="0" err="1">
                <a:solidFill>
                  <a:schemeClr val="bg1"/>
                </a:solidFill>
                <a:latin typeface="+mj-lt"/>
              </a:rPr>
              <a:t>safety</a:t>
            </a:r>
            <a:endParaRPr lang="fr-BE" sz="450" b="0" i="1" dirty="0">
              <a:solidFill>
                <a:schemeClr val="bg1"/>
              </a:solidFill>
              <a:latin typeface="+mj-lt"/>
            </a:endParaRPr>
          </a:p>
        </p:txBody>
      </p:sp>
      <p:sp>
        <p:nvSpPr>
          <p:cNvPr id="10" name="Rectangle 6"/>
          <p:cNvSpPr>
            <a:spLocks noGrp="1" noChangeArrowheads="1"/>
          </p:cNvSpPr>
          <p:nvPr>
            <p:ph type="sldNum" sz="quarter" idx="12"/>
          </p:nvPr>
        </p:nvSpPr>
        <p:spPr>
          <a:xfrm>
            <a:off x="11568609" y="5996014"/>
            <a:ext cx="647908" cy="241299"/>
          </a:xfrm>
          <a:prstGeom prst="rect">
            <a:avLst/>
          </a:prstGeom>
          <a:solidFill>
            <a:srgbClr val="F47B22"/>
          </a:solidFill>
        </p:spPr>
        <p:txBody>
          <a:bodyPr/>
          <a:lstStyle>
            <a:lvl1pPr algn="ctr">
              <a:defRPr sz="1000">
                <a:solidFill>
                  <a:schemeClr val="bg1"/>
                </a:solidFill>
                <a:latin typeface="+mj-lt"/>
              </a:defRPr>
            </a:lvl1pPr>
          </a:lstStyle>
          <a:p>
            <a:pPr>
              <a:defRPr/>
            </a:pPr>
            <a:fld id="{86133261-F426-4E3C-B2AF-F6E5B7E61F25}" type="slidenum">
              <a:rPr lang="en-GB" smtClean="0"/>
              <a:pPr>
                <a:defRPr/>
              </a:pPr>
              <a:t>‹#›</a:t>
            </a:fld>
            <a:endParaRPr lang="en-GB"/>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35360" y="2420888"/>
            <a:ext cx="11568608" cy="2914925"/>
          </a:xfrm>
          <a:prstGeom prst="rect">
            <a:avLst/>
          </a:prstGeom>
        </p:spPr>
      </p:pic>
    </p:spTree>
    <p:extLst>
      <p:ext uri="{BB962C8B-B14F-4D97-AF65-F5344CB8AC3E}">
        <p14:creationId xmlns:p14="http://schemas.microsoft.com/office/powerpoint/2010/main" val="842394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7" name="Straight Connector 6"/>
          <p:cNvCxnSpPr/>
          <p:nvPr userDrawn="1"/>
        </p:nvCxnSpPr>
        <p:spPr>
          <a:xfrm>
            <a:off x="838200" y="1978925"/>
            <a:ext cx="0" cy="4879075"/>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2"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dirty="0"/>
              <a:t>Edit Master text styles</a:t>
            </a:r>
          </a:p>
        </p:txBody>
      </p:sp>
      <p:sp>
        <p:nvSpPr>
          <p:cNvPr id="13" name="Rectangle 12"/>
          <p:cNvSpPr/>
          <p:nvPr userDrawn="1"/>
        </p:nvSpPr>
        <p:spPr>
          <a:xfrm>
            <a:off x="6615103" y="2806583"/>
            <a:ext cx="5079600" cy="1879200"/>
          </a:xfrm>
          <a:prstGeom prst="rect">
            <a:avLst/>
          </a:prstGeom>
          <a:blipFill dpi="0" rotWithShape="1">
            <a:blip r:embed="rId4">
              <a:alphaModFix amt="15000"/>
              <a:lum bright="70000" contrast="-7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3057531" y="2366793"/>
            <a:ext cx="8050467" cy="569866"/>
          </a:xfrm>
          <a:prstGeom prst="rect">
            <a:avLst/>
          </a:prstGeom>
        </p:spPr>
        <p:txBody>
          <a:bodyPr anchor="t">
            <a:noAutofit/>
          </a:bodyPr>
          <a:lstStyle>
            <a:lvl1pPr algn="l">
              <a:defRPr sz="4000" b="0">
                <a:solidFill>
                  <a:schemeClr val="bg1"/>
                </a:solidFill>
              </a:defRPr>
            </a:lvl1pPr>
          </a:lstStyle>
          <a:p>
            <a:r>
              <a:rPr lang="en-US" dirty="0"/>
              <a:t>Click to edit Master title style</a:t>
            </a:r>
            <a:endParaRPr lang="en-GB" dirty="0"/>
          </a:p>
        </p:txBody>
      </p:sp>
      <p:sp>
        <p:nvSpPr>
          <p:cNvPr id="17" name="Rectangle 16"/>
          <p:cNvSpPr/>
          <p:nvPr userDrawn="1"/>
        </p:nvSpPr>
        <p:spPr>
          <a:xfrm>
            <a:off x="990176" y="2157413"/>
            <a:ext cx="2168341" cy="80217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2400299"/>
            <a:ext cx="10676038" cy="1109663"/>
          </a:xfrm>
          <a:prstGeom prst="rect">
            <a:avLst/>
          </a:prstGeom>
        </p:spPr>
        <p:txBody>
          <a:bodyPr anchor="b">
            <a:noAutofit/>
          </a:bodyPr>
          <a:lstStyle>
            <a:lvl1pPr algn="l">
              <a:defRPr sz="6000">
                <a:solidFill>
                  <a:srgbClr val="6FA528"/>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0" name="Rectangle 9"/>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5843588"/>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33852" y="6046012"/>
            <a:ext cx="1716200" cy="450350"/>
          </a:xfrm>
          <a:prstGeom prst="rect">
            <a:avLst/>
          </a:prstGeom>
        </p:spPr>
      </p:pic>
      <p:sp>
        <p:nvSpPr>
          <p:cNvPr id="11" name="Title 1"/>
          <p:cNvSpPr>
            <a:spLocks noGrp="1"/>
          </p:cNvSpPr>
          <p:nvPr>
            <p:ph type="ctrTitle"/>
          </p:nvPr>
        </p:nvSpPr>
        <p:spPr>
          <a:xfrm>
            <a:off x="1077013" y="2374123"/>
            <a:ext cx="10156297" cy="1135839"/>
          </a:xfrm>
          <a:prstGeom prst="rect">
            <a:avLst/>
          </a:prstGeom>
        </p:spPr>
        <p:txBody>
          <a:bodyPr anchor="b">
            <a:noAutofit/>
          </a:bodyPr>
          <a:lstStyle>
            <a:lvl1pPr algn="l">
              <a:defRPr sz="6000">
                <a:solidFill>
                  <a:srgbClr val="034EA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12" name="Rectangle 11"/>
          <p:cNvSpPr/>
          <p:nvPr userDrawn="1"/>
        </p:nvSpPr>
        <p:spPr>
          <a:xfrm>
            <a:off x="990176" y="657216"/>
            <a:ext cx="4093747" cy="151448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071811"/>
          </a:xfrm>
          <a:prstGeom prst="rect">
            <a:avLst/>
          </a:prstGeom>
          <a:solidFill>
            <a:srgbClr val="6FA52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71575" y="2722568"/>
            <a:ext cx="10061735" cy="1240348"/>
          </a:xfrm>
          <a:prstGeom prst="rect">
            <a:avLst/>
          </a:prstGeom>
        </p:spPr>
        <p:txBody>
          <a:bodyPr anchor="b">
            <a:noAutofit/>
          </a:bodyPr>
          <a:lstStyle>
            <a:lvl1pPr algn="l">
              <a:defRPr sz="6000">
                <a:solidFill>
                  <a:schemeClr val="tx2"/>
                </a:solidFill>
              </a:defRPr>
            </a:lvl1pPr>
          </a:lstStyle>
          <a:p>
            <a:r>
              <a:rPr lang="en-US" dirty="0"/>
              <a:t>Click to edit Master title style</a:t>
            </a:r>
            <a:endParaRPr lang="en-GB" dirty="0"/>
          </a:p>
        </p:txBody>
      </p: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2"/>
            <a:ext cx="12192000" cy="293421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185863" y="1693863"/>
            <a:ext cx="10047447" cy="1240348"/>
          </a:xfrm>
          <a:prstGeom prst="rect">
            <a:avLst/>
          </a:prstGeom>
        </p:spPr>
        <p:txBody>
          <a:bodyPr anchor="b">
            <a:noAutofit/>
          </a:bodyPr>
          <a:lstStyle>
            <a:lvl1pPr algn="l">
              <a:defRPr sz="6000">
                <a:solidFill>
                  <a:schemeClr val="accent5"/>
                </a:solidFill>
              </a:defRPr>
            </a:lvl1pPr>
          </a:lstStyle>
          <a:p>
            <a:r>
              <a:rPr lang="en-US" dirty="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8" name="Rectangle 7"/>
          <p:cNvSpPr/>
          <p:nvPr userDrawn="1"/>
        </p:nvSpPr>
        <p:spPr>
          <a:xfrm>
            <a:off x="990176" y="657216"/>
            <a:ext cx="4093747" cy="151448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05231"/>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rgbClr val="6FA528"/>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8" name="Title Placeholder 1"/>
          <p:cNvSpPr>
            <a:spLocks noGrp="1"/>
          </p:cNvSpPr>
          <p:nvPr>
            <p:ph type="title"/>
          </p:nvPr>
        </p:nvSpPr>
        <p:spPr>
          <a:xfrm>
            <a:off x="3028950" y="482860"/>
            <a:ext cx="8457372" cy="782357"/>
          </a:xfrm>
          <a:prstGeom prst="rect">
            <a:avLst/>
          </a:prstGeom>
        </p:spPr>
        <p:txBody>
          <a:bodyPr vert="horz" lIns="91440" tIns="45720" rIns="91440" bIns="0" rtlCol="0" anchor="b" anchorCtr="0">
            <a:noAutofit/>
          </a:bodyPr>
          <a:lstStyle>
            <a:lvl1pPr>
              <a:defRPr>
                <a:solidFill>
                  <a:srgbClr val="034EA2"/>
                </a:solidFill>
              </a:defRPr>
            </a:lvl1pPr>
          </a:lstStyle>
          <a:p>
            <a:r>
              <a:rPr lang="en-US" dirty="0"/>
              <a:t>Click to edit Master title style</a:t>
            </a:r>
            <a:endParaRPr lang="en-GB" dirty="0"/>
          </a:p>
        </p:txBody>
      </p:sp>
      <p:sp>
        <p:nvSpPr>
          <p:cNvPr id="11" name="Rectangle 10"/>
          <p:cNvSpPr/>
          <p:nvPr userDrawn="1"/>
        </p:nvSpPr>
        <p:spPr>
          <a:xfrm>
            <a:off x="904448" y="471473"/>
            <a:ext cx="2238799" cy="828245"/>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8">
            <a:extLst>
              <a:ext uri="{28A0092B-C50C-407E-A947-70E740481C1C}">
                <a14:useLocalDpi xmlns:a14="http://schemas.microsoft.com/office/drawing/2010/main" val="0"/>
              </a:ext>
            </a:extLst>
          </a:blip>
          <a:stretch>
            <a:fillRect/>
          </a:stretch>
        </p:blipFill>
        <p:spPr>
          <a:xfrm>
            <a:off x="10036523" y="6045988"/>
            <a:ext cx="1710390" cy="450423"/>
          </a:xfrm>
          <a:prstGeom prst="rect">
            <a:avLst/>
          </a:prstGeom>
        </p:spPr>
      </p:pic>
      <p:sp>
        <p:nvSpPr>
          <p:cNvPr id="8" name="Rectangle 7"/>
          <p:cNvSpPr/>
          <p:nvPr userDrawn="1"/>
        </p:nvSpPr>
        <p:spPr>
          <a:xfrm>
            <a:off x="6616800" y="3916926"/>
            <a:ext cx="5079600" cy="1879200"/>
          </a:xfrm>
          <a:prstGeom prst="rect">
            <a:avLst/>
          </a:prstGeom>
          <a:blipFill dpi="0" rotWithShape="1">
            <a:blip r:embed="rId29">
              <a:alphaModFix amt="10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a:off x="904448" y="471473"/>
            <a:ext cx="2238799" cy="828245"/>
          </a:xfrm>
          <a:prstGeom prst="rect">
            <a:avLst/>
          </a:prstGeom>
          <a:blipFill dpi="0" rotWithShape="1">
            <a:blip r:embed="rId29"/>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34EA2"/>
              </a:solidFill>
            </a:endParaRP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 id="2147483672" r:id="rId21"/>
    <p:sldLayoutId id="2147483673" r:id="rId22"/>
    <p:sldLayoutId id="2147483674" r:id="rId23"/>
    <p:sldLayoutId id="2147483675" r:id="rId24"/>
    <p:sldLayoutId id="2147483676" r:id="rId25"/>
    <p:sldLayoutId id="2147483677" r:id="rId26"/>
  </p:sldLayoutIdLst>
  <p:hf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eur-lex.europa.eu/legal-content/EN/ALL/?uri=CELEX:32003R1829" TargetMode="External"/><Relationship Id="rId2" Type="http://schemas.openxmlformats.org/officeDocument/2006/relationships/hyperlink" Target="https://eur-lex.europa.eu/legal-content/EN/TXT/?uri=CELEX:32001L0018" TargetMode="External"/><Relationship Id="rId1" Type="http://schemas.openxmlformats.org/officeDocument/2006/relationships/slideLayout" Target="../slideLayouts/slideLayout8.xml"/><Relationship Id="rId4" Type="http://schemas.openxmlformats.org/officeDocument/2006/relationships/hyperlink" Target="https://eur-lex.europa.eu/legal-content/EN/TXT/?uri=LEGISSUM:l2117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ur-lex.europa.eu/legal-content/EN/TXT/?uri=CELEX:32015L0412" TargetMode="External"/><Relationship Id="rId2" Type="http://schemas.openxmlformats.org/officeDocument/2006/relationships/hyperlink" Target="https://eur-lex.europa.eu/legal-content/EN/TXT/?uri=CELEX:32009L0041" TargetMode="Externa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eur-lex.europa.eu/legal-content/EN/TXT/?uri=CELEX:32019R1381" TargetMode="External"/><Relationship Id="rId2" Type="http://schemas.openxmlformats.org/officeDocument/2006/relationships/hyperlink" Target="https://eur-lex.europa.eu/legal-content/EN/TXT/?uri=CELEX:32009L0041" TargetMode="External"/><Relationship Id="rId1" Type="http://schemas.openxmlformats.org/officeDocument/2006/relationships/slideLayout" Target="../slideLayouts/slideLayout8.xml"/><Relationship Id="rId4" Type="http://schemas.openxmlformats.org/officeDocument/2006/relationships/hyperlink" Target="https://eur-lex.europa.eu/legal-content/EN/TXT/?uri=CELEX:32018L0350"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hyperlink" Target="mailto:20189605riskassessment@btsftraining.com"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hyperlink" Target="http://www.opera-italy.eu/" TargetMode="External"/></Relationships>
</file>

<file path=ppt/slides/_rels/slide4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29.png"/><Relationship Id="rId18" Type="http://schemas.openxmlformats.org/officeDocument/2006/relationships/image" Target="../media/image31.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26.png"/><Relationship Id="rId12" Type="http://schemas.openxmlformats.org/officeDocument/2006/relationships/image" Target="../media/image28.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30.png"/><Relationship Id="rId10" Type="http://schemas.openxmlformats.org/officeDocument/2006/relationships/image" Target="../media/image27.png"/><Relationship Id="rId19" Type="http://schemas.openxmlformats.org/officeDocument/2006/relationships/image" Target="../media/image32.png"/><Relationship Id="rId4" Type="http://schemas.openxmlformats.org/officeDocument/2006/relationships/image" Target="../media/image25.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1071351" y="3573016"/>
            <a:ext cx="10065224" cy="1742787"/>
          </a:xfrm>
        </p:spPr>
        <p:txBody>
          <a:bodyPr/>
          <a:lstStyle/>
          <a:p>
            <a:pPr>
              <a:spcBef>
                <a:spcPts val="600"/>
              </a:spcBef>
              <a:spcAft>
                <a:spcPts val="1200"/>
              </a:spcAft>
            </a:pPr>
            <a:r>
              <a:rPr lang="en-GB" sz="2800" dirty="0"/>
              <a:t>Organisation and implementation of training activities on principles and methods of risk assessment in the food chain</a:t>
            </a:r>
          </a:p>
          <a:p>
            <a:r>
              <a:rPr lang="en-GB" sz="2400" dirty="0"/>
              <a:t>Course </a:t>
            </a:r>
            <a:r>
              <a:rPr lang="en-GB" sz="2400"/>
              <a:t>on Environmental risk </a:t>
            </a:r>
            <a:r>
              <a:rPr lang="en-GB" sz="2400" dirty="0"/>
              <a:t>assessment </a:t>
            </a:r>
          </a:p>
        </p:txBody>
      </p:sp>
      <p:sp>
        <p:nvSpPr>
          <p:cNvPr id="8" name="Text Placeholder 7"/>
          <p:cNvSpPr>
            <a:spLocks noGrp="1"/>
          </p:cNvSpPr>
          <p:nvPr>
            <p:ph type="body" sz="quarter" idx="13"/>
          </p:nvPr>
        </p:nvSpPr>
        <p:spPr/>
        <p:txBody>
          <a:bodyPr/>
          <a:lstStyle/>
          <a:p>
            <a:r>
              <a:rPr lang="fr-BE" dirty="0"/>
              <a:t>BTSF</a:t>
            </a:r>
            <a:endParaRPr lang="en-GB" dirty="0"/>
          </a:p>
        </p:txBody>
      </p:sp>
      <p:sp>
        <p:nvSpPr>
          <p:cNvPr id="6" name="Title 5"/>
          <p:cNvSpPr>
            <a:spLocks noGrp="1"/>
          </p:cNvSpPr>
          <p:nvPr>
            <p:ph type="ctrTitle"/>
          </p:nvPr>
        </p:nvSpPr>
        <p:spPr/>
        <p:txBody>
          <a:bodyPr>
            <a:noAutofit/>
          </a:bodyPr>
          <a:lstStyle/>
          <a:p>
            <a:r>
              <a:rPr lang="fr-BE" dirty="0"/>
              <a:t>Better Training for Safer Food</a:t>
            </a:r>
            <a:br>
              <a:rPr lang="fr-BE" dirty="0"/>
            </a:br>
            <a:r>
              <a:rPr lang="fr-BE" sz="4200" i="1" dirty="0"/>
              <a:t>Initiative</a:t>
            </a:r>
            <a:endParaRPr lang="en-GB" sz="4200" i="1" dirty="0"/>
          </a:p>
        </p:txBody>
      </p:sp>
      <p:sp>
        <p:nvSpPr>
          <p:cNvPr id="5" name="Subtitle 2"/>
          <p:cNvSpPr txBox="1">
            <a:spLocks/>
          </p:cNvSpPr>
          <p:nvPr/>
        </p:nvSpPr>
        <p:spPr>
          <a:xfrm>
            <a:off x="1071350" y="5899355"/>
            <a:ext cx="10064964" cy="600598"/>
          </a:xfrm>
          <a:prstGeom prst="rect">
            <a:avLst/>
          </a:prstGeom>
        </p:spPr>
        <p:txBody>
          <a:bodyPr vert="horz" wrap="square" lIns="91440" tIns="45720" rIns="91440" bIns="45720" rtlCol="0" anchor="b" anchorCtr="0">
            <a:noAutofit/>
          </a:bodyPr>
          <a:lstStyle>
            <a:lvl1pPr marL="0" indent="0" algn="l" defTabSz="914400" rtl="0" eaLnBrk="1" latinLnBrk="0" hangingPunct="1">
              <a:lnSpc>
                <a:spcPct val="100000"/>
              </a:lnSpc>
              <a:spcBef>
                <a:spcPts val="0"/>
              </a:spcBef>
              <a:spcAft>
                <a:spcPts val="1800"/>
              </a:spcAft>
              <a:buClr>
                <a:schemeClr val="tx2"/>
              </a:buClr>
              <a:buFont typeface="Arial" panose="020B0604020202020204" pitchFamily="34" charset="0"/>
              <a:buNone/>
              <a:defRPr sz="2800" i="0" kern="1200">
                <a:solidFill>
                  <a:srgbClr val="FFC000"/>
                </a:solidFill>
                <a:latin typeface="+mn-lt"/>
                <a:ea typeface="+mn-ea"/>
                <a:cs typeface="+mn-cs"/>
              </a:defRPr>
            </a:lvl1pPr>
            <a:lvl2pPr marL="4572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500"/>
              </a:spcBef>
              <a:spcAft>
                <a:spcPts val="1800"/>
              </a:spcAft>
              <a:buClr>
                <a:schemeClr val="tx2"/>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1050" dirty="0"/>
          </a:p>
          <a:p>
            <a:r>
              <a:rPr lang="en-IE"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  </a:t>
            </a:r>
          </a:p>
        </p:txBody>
      </p:sp>
      <p:sp>
        <p:nvSpPr>
          <p:cNvPr id="2" name="Subtitle 6">
            <a:extLst>
              <a:ext uri="{FF2B5EF4-FFF2-40B4-BE49-F238E27FC236}">
                <a16:creationId xmlns:a16="http://schemas.microsoft.com/office/drawing/2014/main" id="{119DAD77-E4B3-5778-D054-B59DF1DC8F69}"/>
              </a:ext>
            </a:extLst>
          </p:cNvPr>
          <p:cNvSpPr txBox="1">
            <a:spLocks/>
          </p:cNvSpPr>
          <p:nvPr/>
        </p:nvSpPr>
        <p:spPr>
          <a:xfrm>
            <a:off x="1071350" y="5144851"/>
            <a:ext cx="9849186" cy="516397"/>
          </a:xfrm>
          <a:prstGeom prst="rect">
            <a:avLst/>
          </a:prstGeom>
        </p:spPr>
        <p:txBody>
          <a:bodyPr vert="horz" lIns="91440" tIns="45720" rIns="91440" bIns="45720" rtlCol="0">
            <a:noAutofit/>
          </a:bodyPr>
          <a:lstStyle>
            <a:lvl1pPr indent="0">
              <a:lnSpc>
                <a:spcPct val="100000"/>
              </a:lnSpc>
              <a:spcBef>
                <a:spcPts val="0"/>
              </a:spcBef>
              <a:spcAft>
                <a:spcPts val="1800"/>
              </a:spcAft>
              <a:buClr>
                <a:schemeClr val="tx2"/>
              </a:buClr>
              <a:buFontTx/>
              <a:buNone/>
              <a:defRPr sz="2500" i="1">
                <a:solidFill>
                  <a:schemeClr val="accent5"/>
                </a:solidFill>
              </a:defRPr>
            </a:lvl1pPr>
            <a:lvl2pPr indent="0" algn="ctr">
              <a:lnSpc>
                <a:spcPct val="100000"/>
              </a:lnSpc>
              <a:spcBef>
                <a:spcPts val="500"/>
              </a:spcBef>
              <a:spcAft>
                <a:spcPts val="1800"/>
              </a:spcAft>
              <a:buClr>
                <a:schemeClr val="accent5"/>
              </a:buClr>
              <a:buFont typeface="Arial" panose="020B0604020202020204" pitchFamily="34" charset="0"/>
              <a:buNone/>
              <a:defRPr sz="2000"/>
            </a:lvl2pPr>
            <a:lvl3pPr indent="0" algn="ctr">
              <a:lnSpc>
                <a:spcPct val="100000"/>
              </a:lnSpc>
              <a:spcBef>
                <a:spcPts val="500"/>
              </a:spcBef>
              <a:spcAft>
                <a:spcPts val="1800"/>
              </a:spcAft>
              <a:buClr>
                <a:schemeClr val="accent5"/>
              </a:buClr>
              <a:buFont typeface="Arial" panose="020B0604020202020204" pitchFamily="34" charset="0"/>
              <a:buNone/>
            </a:lvl3pPr>
            <a:lvl4pPr indent="0" algn="ctr">
              <a:lnSpc>
                <a:spcPct val="100000"/>
              </a:lnSpc>
              <a:spcBef>
                <a:spcPts val="500"/>
              </a:spcBef>
              <a:spcAft>
                <a:spcPts val="1800"/>
              </a:spcAft>
              <a:buClr>
                <a:schemeClr val="accent5"/>
              </a:buClr>
              <a:buFont typeface="Arial" panose="020B0604020202020204" pitchFamily="34" charset="0"/>
              <a:buNone/>
              <a:defRPr sz="1600"/>
            </a:lvl4pPr>
            <a:lvl5pPr indent="0" algn="ctr">
              <a:lnSpc>
                <a:spcPct val="100000"/>
              </a:lnSpc>
              <a:spcBef>
                <a:spcPts val="500"/>
              </a:spcBef>
              <a:spcAft>
                <a:spcPts val="1800"/>
              </a:spcAft>
              <a:buClr>
                <a:schemeClr val="accent5"/>
              </a:buClr>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en-US" sz="2000" b="1" dirty="0"/>
              <a:t>1.1.</a:t>
            </a:r>
            <a:r>
              <a:rPr lang="en-US" sz="2000" dirty="0">
                <a:solidFill>
                  <a:srgbClr val="FFC000"/>
                </a:solidFill>
              </a:rPr>
              <a:t> </a:t>
            </a:r>
            <a:r>
              <a:rPr lang="en-US" sz="2000" b="1" dirty="0">
                <a:solidFill>
                  <a:srgbClr val="FFC000"/>
                </a:solidFill>
              </a:rPr>
              <a:t>Legal framework</a:t>
            </a:r>
            <a:endParaRPr lang="fr-BE" sz="2000" b="1" dirty="0" err="1"/>
          </a:p>
        </p:txBody>
      </p:sp>
      <p:sp>
        <p:nvSpPr>
          <p:cNvPr id="3" name="Slide Number Placeholder 2">
            <a:extLst>
              <a:ext uri="{FF2B5EF4-FFF2-40B4-BE49-F238E27FC236}">
                <a16:creationId xmlns:a16="http://schemas.microsoft.com/office/drawing/2014/main" id="{C639E9B2-62D1-2C9B-769B-3B40899C4197}"/>
              </a:ext>
            </a:extLst>
          </p:cNvPr>
          <p:cNvSpPr>
            <a:spLocks noGrp="1"/>
          </p:cNvSpPr>
          <p:nvPr>
            <p:ph type="sldNum" sz="quarter" idx="12"/>
          </p:nvPr>
        </p:nvSpPr>
        <p:spPr/>
        <p:txBody>
          <a:bodyPr/>
          <a:lstStyle/>
          <a:p>
            <a:fld id="{F46C79FD-C571-418B-AB0F-5EE936C85276}" type="slidenum">
              <a:rPr lang="en-GB" smtClean="0"/>
              <a:t>1</a:t>
            </a:fld>
            <a:endParaRPr lang="en-GB"/>
          </a:p>
        </p:txBody>
      </p:sp>
    </p:spTree>
    <p:extLst>
      <p:ext uri="{BB962C8B-B14F-4D97-AF65-F5344CB8AC3E}">
        <p14:creationId xmlns:p14="http://schemas.microsoft.com/office/powerpoint/2010/main" val="131003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10</a:t>
            </a:fld>
            <a:endParaRPr lang="en-GB"/>
          </a:p>
        </p:txBody>
      </p:sp>
      <p:sp>
        <p:nvSpPr>
          <p:cNvPr id="4" name="Title 3">
            <a:extLst>
              <a:ext uri="{FF2B5EF4-FFF2-40B4-BE49-F238E27FC236}">
                <a16:creationId xmlns:a16="http://schemas.microsoft.com/office/drawing/2014/main" id="{88583B0E-45C9-AE78-0D58-D99BCFFBCF2A}"/>
              </a:ext>
            </a:extLst>
          </p:cNvPr>
          <p:cNvSpPr>
            <a:spLocks noGrp="1"/>
          </p:cNvSpPr>
          <p:nvPr>
            <p:ph type="title"/>
          </p:nvPr>
        </p:nvSpPr>
        <p:spPr/>
        <p:txBody>
          <a:bodyPr/>
          <a:lstStyle/>
          <a:p>
            <a:r>
              <a:rPr lang="en-US" kern="0" dirty="0">
                <a:solidFill>
                  <a:srgbClr val="0070C0"/>
                </a:solidFill>
              </a:rPr>
              <a:t> B.	Definitions of GMO's / GMP’s</a:t>
            </a:r>
            <a:endParaRPr lang="en-US" dirty="0">
              <a:solidFill>
                <a:srgbClr val="0070C0"/>
              </a:solidFill>
            </a:endParaRPr>
          </a:p>
        </p:txBody>
      </p:sp>
      <p:sp>
        <p:nvSpPr>
          <p:cNvPr id="2" name="Rectangle 1">
            <a:extLst>
              <a:ext uri="{FF2B5EF4-FFF2-40B4-BE49-F238E27FC236}">
                <a16:creationId xmlns:a16="http://schemas.microsoft.com/office/drawing/2014/main" id="{C68C8CD7-6404-4A77-A548-B91D52205C5F}"/>
              </a:ext>
            </a:extLst>
          </p:cNvPr>
          <p:cNvSpPr/>
          <p:nvPr/>
        </p:nvSpPr>
        <p:spPr>
          <a:xfrm>
            <a:off x="398694" y="1419329"/>
            <a:ext cx="10923428" cy="3724096"/>
          </a:xfrm>
          <a:prstGeom prst="rect">
            <a:avLst/>
          </a:prstGeom>
        </p:spPr>
        <p:txBody>
          <a:bodyPr wrap="square">
            <a:spAutoFit/>
          </a:bodyPr>
          <a:lstStyle/>
          <a:p>
            <a:pPr>
              <a:buClr>
                <a:srgbClr val="00B050"/>
              </a:buClr>
            </a:pPr>
            <a:endParaRPr lang="en-IE" sz="2000" i="1" kern="0" dirty="0">
              <a:solidFill>
                <a:srgbClr val="00B050"/>
              </a:solidFill>
            </a:endParaRPr>
          </a:p>
          <a:p>
            <a:pPr marL="685800" lvl="2" algn="just">
              <a:buClr>
                <a:srgbClr val="0070C0"/>
              </a:buClr>
            </a:pPr>
            <a:endParaRPr lang="en-GB" sz="2400" kern="0" dirty="0"/>
          </a:p>
          <a:p>
            <a:pPr marL="1028700" lvl="2" indent="-342900" algn="just">
              <a:buClr>
                <a:srgbClr val="0070C0"/>
              </a:buClr>
              <a:buFont typeface="Wingdings" panose="05000000000000000000" pitchFamily="2" charset="2"/>
              <a:buChar char="Ø"/>
            </a:pPr>
            <a:r>
              <a:rPr lang="en-IE" sz="2400" dirty="0"/>
              <a:t>Genetically modified organisms (GMO’s) are officially defined in EU legislation (Directive 2009/41/EC) as </a:t>
            </a:r>
          </a:p>
          <a:p>
            <a:pPr marL="685800" lvl="2" algn="just">
              <a:buClr>
                <a:srgbClr val="0070C0"/>
              </a:buClr>
            </a:pPr>
            <a:endParaRPr lang="en-IE" sz="2400" dirty="0"/>
          </a:p>
          <a:p>
            <a:pPr marL="1028700" lvl="2" indent="-342900" algn="just">
              <a:buClr>
                <a:srgbClr val="0070C0"/>
              </a:buClr>
              <a:buFont typeface="Wingdings" panose="05000000000000000000" pitchFamily="2" charset="2"/>
              <a:buChar char="q"/>
            </a:pPr>
            <a:r>
              <a:rPr lang="en-IE" sz="2400" i="1" dirty="0"/>
              <a:t>"organisms in which the genetic material (DNA) has been altered in a way that does not occur naturally by mating or natural recombination"</a:t>
            </a:r>
          </a:p>
          <a:p>
            <a:pPr marL="685800" lvl="2" algn="just">
              <a:buClr>
                <a:srgbClr val="0070C0"/>
              </a:buClr>
            </a:pPr>
            <a:endParaRPr lang="en-GB" sz="2400" kern="0" dirty="0"/>
          </a:p>
          <a:p>
            <a:pPr marL="1028700" lvl="2" indent="-342900" algn="just">
              <a:buClr>
                <a:srgbClr val="0070C0"/>
              </a:buClr>
              <a:buFont typeface="Wingdings" panose="05000000000000000000" pitchFamily="2" charset="2"/>
              <a:buChar char="Ø"/>
            </a:pPr>
            <a:r>
              <a:rPr lang="en-GB" sz="2400" kern="0" dirty="0"/>
              <a:t>In most cases, aim is to introduce a new trait to the plant / organism which does not occur naturally in the species.</a:t>
            </a:r>
            <a:endParaRPr lang="en-IE" sz="2400" i="1" kern="0" dirty="0"/>
          </a:p>
        </p:txBody>
      </p:sp>
    </p:spTree>
    <p:extLst>
      <p:ext uri="{BB962C8B-B14F-4D97-AF65-F5344CB8AC3E}">
        <p14:creationId xmlns:p14="http://schemas.microsoft.com/office/powerpoint/2010/main" val="36348190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11</a:t>
            </a:fld>
            <a:endParaRPr lang="en-GB"/>
          </a:p>
        </p:txBody>
      </p:sp>
      <p:sp>
        <p:nvSpPr>
          <p:cNvPr id="2" name="Title 1">
            <a:extLst>
              <a:ext uri="{FF2B5EF4-FFF2-40B4-BE49-F238E27FC236}">
                <a16:creationId xmlns:a16="http://schemas.microsoft.com/office/drawing/2014/main" id="{395B87F2-1F6D-A42A-FFCE-F8A1B380E002}"/>
              </a:ext>
            </a:extLst>
          </p:cNvPr>
          <p:cNvSpPr>
            <a:spLocks noGrp="1"/>
          </p:cNvSpPr>
          <p:nvPr>
            <p:ph type="title"/>
          </p:nvPr>
        </p:nvSpPr>
        <p:spPr/>
        <p:txBody>
          <a:bodyPr/>
          <a:lstStyle/>
          <a:p>
            <a:r>
              <a:rPr lang="en-US" kern="0" dirty="0">
                <a:solidFill>
                  <a:srgbClr val="0070C0"/>
                </a:solidFill>
              </a:rPr>
              <a:t> B. Definitions of GMO's / GMP’s</a:t>
            </a:r>
          </a:p>
        </p:txBody>
      </p:sp>
      <p:sp>
        <p:nvSpPr>
          <p:cNvPr id="4" name="Subtitle 2">
            <a:extLst>
              <a:ext uri="{FF2B5EF4-FFF2-40B4-BE49-F238E27FC236}">
                <a16:creationId xmlns:a16="http://schemas.microsoft.com/office/drawing/2014/main" id="{AC89A382-1F98-4141-9191-3341BA395308}"/>
              </a:ext>
            </a:extLst>
          </p:cNvPr>
          <p:cNvSpPr txBox="1">
            <a:spLocks/>
          </p:cNvSpPr>
          <p:nvPr/>
        </p:nvSpPr>
        <p:spPr>
          <a:xfrm>
            <a:off x="705678" y="1787703"/>
            <a:ext cx="10780644" cy="423385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sz="2000" b="1" kern="0" dirty="0">
              <a:solidFill>
                <a:srgbClr val="00B050"/>
              </a:solidFill>
            </a:endParaRPr>
          </a:p>
          <a:p>
            <a:pPr lvl="1" algn="just">
              <a:buFont typeface="Wingdings" panose="05000000000000000000" pitchFamily="2" charset="2"/>
              <a:buChar char="Ø"/>
            </a:pPr>
            <a:r>
              <a:rPr lang="en-IE" dirty="0">
                <a:solidFill>
                  <a:schemeClr val="tx1"/>
                </a:solidFill>
                <a:ea typeface="Verdana" panose="020B0604030504040204" pitchFamily="34" charset="0"/>
                <a:cs typeface="Calibri" panose="020F0502020204030204" pitchFamily="34" charset="0"/>
              </a:rPr>
              <a:t>The European Court of Justice (</a:t>
            </a:r>
            <a:r>
              <a:rPr lang="en-IE" i="1" u="sng" dirty="0">
                <a:solidFill>
                  <a:schemeClr val="tx1"/>
                </a:solidFill>
                <a:ea typeface="Verdana" panose="020B0604030504040204" pitchFamily="34" charset="0"/>
                <a:cs typeface="Calibri" panose="020F0502020204030204" pitchFamily="34" charset="0"/>
              </a:rPr>
              <a:t>ECJ Decision July 2018 </a:t>
            </a:r>
            <a:r>
              <a:rPr lang="en-IE" dirty="0">
                <a:solidFill>
                  <a:schemeClr val="tx1"/>
                </a:solidFill>
                <a:ea typeface="Verdana" panose="020B0604030504040204" pitchFamily="34" charset="0"/>
                <a:cs typeface="Calibri" panose="020F0502020204030204" pitchFamily="34" charset="0"/>
              </a:rPr>
              <a:t>) has ruled on the so-called new plant breeding techniques (NPBTs)</a:t>
            </a:r>
          </a:p>
          <a:p>
            <a:pPr lvl="1" algn="just">
              <a:buFont typeface="Wingdings" panose="05000000000000000000" pitchFamily="2" charset="2"/>
              <a:buChar char="Ø"/>
            </a:pPr>
            <a:endParaRPr lang="en-IE" dirty="0">
              <a:solidFill>
                <a:schemeClr val="tx1"/>
              </a:solidFill>
              <a:ea typeface="Verdana" panose="020B0604030504040204" pitchFamily="34" charset="0"/>
              <a:cs typeface="Calibri" panose="020F0502020204030204" pitchFamily="34" charset="0"/>
            </a:endParaRPr>
          </a:p>
          <a:p>
            <a:pPr lvl="1" algn="just">
              <a:buFont typeface="Wingdings" panose="05000000000000000000" pitchFamily="2" charset="2"/>
              <a:buChar char="Ø"/>
            </a:pPr>
            <a:r>
              <a:rPr lang="en-IE" dirty="0">
                <a:solidFill>
                  <a:schemeClr val="tx1"/>
                </a:solidFill>
                <a:ea typeface="Verdana" panose="020B0604030504040204" pitchFamily="34" charset="0"/>
                <a:cs typeface="Calibri" panose="020F0502020204030204" pitchFamily="34" charset="0"/>
              </a:rPr>
              <a:t>Crops obtained by mutagenesis are GMO’s - as techniques &amp; methods of mutagenesis alter the genetic material of a plant in a way that does not occur naturally</a:t>
            </a:r>
          </a:p>
          <a:p>
            <a:pPr lvl="1" algn="just">
              <a:buFont typeface="Wingdings" panose="05000000000000000000" pitchFamily="2" charset="2"/>
              <a:buChar char="Ø"/>
            </a:pPr>
            <a:endParaRPr lang="en-IE" dirty="0">
              <a:solidFill>
                <a:schemeClr val="tx1"/>
              </a:solidFill>
              <a:ea typeface="Verdana" panose="020B0604030504040204" pitchFamily="34" charset="0"/>
              <a:cs typeface="Calibri" panose="020F0502020204030204" pitchFamily="34" charset="0"/>
            </a:endParaRPr>
          </a:p>
          <a:p>
            <a:pPr lvl="1" algn="just">
              <a:buFont typeface="Wingdings" panose="05000000000000000000" pitchFamily="2" charset="2"/>
              <a:buChar char="Ø"/>
            </a:pPr>
            <a:r>
              <a:rPr lang="en-IE" dirty="0">
                <a:solidFill>
                  <a:schemeClr val="tx1"/>
                </a:solidFill>
                <a:ea typeface="Verdana" panose="020B0604030504040204" pitchFamily="34" charset="0"/>
                <a:cs typeface="Calibri" panose="020F0502020204030204" pitchFamily="34" charset="0"/>
              </a:rPr>
              <a:t>Such </a:t>
            </a:r>
            <a:r>
              <a:rPr lang="en-IE" i="1" u="sng" dirty="0">
                <a:solidFill>
                  <a:schemeClr val="tx1"/>
                </a:solidFill>
                <a:ea typeface="Verdana" panose="020B0604030504040204" pitchFamily="34" charset="0"/>
                <a:cs typeface="Calibri" panose="020F0502020204030204" pitchFamily="34" charset="0"/>
              </a:rPr>
              <a:t>NPBT’s</a:t>
            </a:r>
            <a:r>
              <a:rPr lang="en-IE" dirty="0">
                <a:solidFill>
                  <a:schemeClr val="tx1"/>
                </a:solidFill>
                <a:ea typeface="Verdana" panose="020B0604030504040204" pitchFamily="34" charset="0"/>
                <a:cs typeface="Calibri" panose="020F0502020204030204" pitchFamily="34" charset="0"/>
              </a:rPr>
              <a:t> provide genetically modified plants with </a:t>
            </a:r>
            <a:r>
              <a:rPr lang="en-GB" kern="0" dirty="0">
                <a:solidFill>
                  <a:schemeClr val="tx1"/>
                </a:solidFill>
              </a:rPr>
              <a:t>new properties </a:t>
            </a:r>
            <a:r>
              <a:rPr lang="en-GB" kern="0" dirty="0" err="1">
                <a:solidFill>
                  <a:schemeClr val="tx1"/>
                </a:solidFill>
              </a:rPr>
              <a:t>e.g</a:t>
            </a:r>
            <a:r>
              <a:rPr lang="en-GB" kern="0" dirty="0">
                <a:solidFill>
                  <a:schemeClr val="tx1"/>
                </a:solidFill>
              </a:rPr>
              <a:t>:</a:t>
            </a:r>
          </a:p>
          <a:p>
            <a:pPr marL="942975" lvl="2" indent="-257175" algn="just">
              <a:buClr>
                <a:srgbClr val="0070C0"/>
              </a:buClr>
              <a:buFont typeface="Wingdings" panose="05000000000000000000" pitchFamily="2" charset="2"/>
              <a:buChar char="Ø"/>
            </a:pPr>
            <a:endParaRPr lang="en-GB" sz="2000" b="1" kern="0" dirty="0">
              <a:solidFill>
                <a:schemeClr val="tx1"/>
              </a:solidFill>
            </a:endParaRPr>
          </a:p>
          <a:p>
            <a:pPr marL="1285875" lvl="3" indent="-257175" algn="just">
              <a:buClr>
                <a:srgbClr val="FF0000"/>
              </a:buClr>
              <a:buFont typeface="Wingdings" panose="05000000000000000000" pitchFamily="2" charset="2"/>
              <a:buChar char="v"/>
            </a:pPr>
            <a:r>
              <a:rPr lang="en-GB" b="1" i="1" kern="0" dirty="0">
                <a:latin typeface="+mn-lt"/>
              </a:rPr>
              <a:t>plant's resistance to disease, salinity  or insect attack, increased crop productivity, plant's tolerance </a:t>
            </a:r>
            <a:r>
              <a:rPr lang="en-GB" i="1" kern="0" dirty="0">
                <a:latin typeface="+mn-lt"/>
              </a:rPr>
              <a:t>to </a:t>
            </a:r>
            <a:r>
              <a:rPr lang="en-GB" b="1" i="1" kern="0" dirty="0">
                <a:latin typeface="+mn-lt"/>
              </a:rPr>
              <a:t>herbicide</a:t>
            </a:r>
            <a:r>
              <a:rPr lang="en-GB" i="1" kern="0" dirty="0">
                <a:latin typeface="+mn-lt"/>
              </a:rPr>
              <a:t>s</a:t>
            </a:r>
            <a:r>
              <a:rPr lang="en-GB" b="1" i="1" kern="0" dirty="0">
                <a:latin typeface="+mn-lt"/>
              </a:rPr>
              <a:t> etc.</a:t>
            </a:r>
            <a:endParaRPr lang="en-IE" dirty="0">
              <a:latin typeface="+mn-lt"/>
              <a:ea typeface="Verdana" panose="020B0604030504040204" pitchFamily="34" charset="0"/>
              <a:cs typeface="Calibri" panose="020F0502020204030204" pitchFamily="34" charset="0"/>
            </a:endParaRPr>
          </a:p>
          <a:p>
            <a:pPr algn="just"/>
            <a:endParaRPr lang="en-IE" sz="2200" b="1" kern="0" dirty="0">
              <a:solidFill>
                <a:srgbClr val="00B050"/>
              </a:solidFill>
              <a:latin typeface="Verdana" panose="020B0604030504040204" pitchFamily="34" charset="0"/>
              <a:ea typeface="Verdana" panose="020B0604030504040204" pitchFamily="34" charset="0"/>
              <a:cs typeface="Calibri" panose="020F0502020204030204" pitchFamily="34" charset="0"/>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1781815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C31D6F-1A13-4D77-A9F0-9627AE4385B2}"/>
              </a:ext>
            </a:extLst>
          </p:cNvPr>
          <p:cNvSpPr>
            <a:spLocks noGrp="1"/>
          </p:cNvSpPr>
          <p:nvPr>
            <p:ph type="sldNum" sz="quarter" idx="12"/>
          </p:nvPr>
        </p:nvSpPr>
        <p:spPr/>
        <p:txBody>
          <a:bodyPr/>
          <a:lstStyle/>
          <a:p>
            <a:pPr>
              <a:defRPr/>
            </a:pPr>
            <a:fld id="{86133261-F426-4E3C-B2AF-F6E5B7E61F25}" type="slidenum">
              <a:rPr lang="en-GB" smtClean="0"/>
              <a:pPr>
                <a:defRPr/>
              </a:pPr>
              <a:t>12</a:t>
            </a:fld>
            <a:endParaRPr lang="en-GB"/>
          </a:p>
        </p:txBody>
      </p:sp>
      <p:sp>
        <p:nvSpPr>
          <p:cNvPr id="2" name="Title 1">
            <a:extLst>
              <a:ext uri="{FF2B5EF4-FFF2-40B4-BE49-F238E27FC236}">
                <a16:creationId xmlns:a16="http://schemas.microsoft.com/office/drawing/2014/main" id="{3AC0FF4A-CFAE-05A2-2AEC-6C01BE98BCC6}"/>
              </a:ext>
            </a:extLst>
          </p:cNvPr>
          <p:cNvSpPr>
            <a:spLocks noGrp="1"/>
          </p:cNvSpPr>
          <p:nvPr>
            <p:ph type="title"/>
          </p:nvPr>
        </p:nvSpPr>
        <p:spPr>
          <a:xfrm>
            <a:off x="3039946" y="752500"/>
            <a:ext cx="8457372" cy="782357"/>
          </a:xfrm>
        </p:spPr>
        <p:txBody>
          <a:bodyPr/>
          <a:lstStyle/>
          <a:p>
            <a:pPr>
              <a:buClr>
                <a:srgbClr val="00B050"/>
              </a:buClr>
            </a:pPr>
            <a:r>
              <a:rPr lang="en-IE" kern="0" dirty="0">
                <a:solidFill>
                  <a:srgbClr val="0070C0"/>
                </a:solidFill>
              </a:rPr>
              <a:t>C. EU LEGAL FRAMEWORK – SPECIFICS</a:t>
            </a:r>
            <a:endParaRPr lang="en-US" dirty="0"/>
          </a:p>
        </p:txBody>
      </p:sp>
      <p:sp>
        <p:nvSpPr>
          <p:cNvPr id="4" name="Subtitle 2">
            <a:extLst>
              <a:ext uri="{FF2B5EF4-FFF2-40B4-BE49-F238E27FC236}">
                <a16:creationId xmlns:a16="http://schemas.microsoft.com/office/drawing/2014/main" id="{278ABBDF-43F6-4483-B019-581F10C6DFE8}"/>
              </a:ext>
            </a:extLst>
          </p:cNvPr>
          <p:cNvSpPr txBox="1">
            <a:spLocks/>
          </p:cNvSpPr>
          <p:nvPr/>
        </p:nvSpPr>
        <p:spPr>
          <a:xfrm>
            <a:off x="759604" y="1802210"/>
            <a:ext cx="11137870" cy="535273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just">
              <a:buClr>
                <a:srgbClr val="00B050"/>
              </a:buClr>
              <a:buNone/>
            </a:pPr>
            <a:r>
              <a:rPr lang="en-IE" sz="2000" b="1" kern="0" dirty="0">
                <a:solidFill>
                  <a:srgbClr val="00B050"/>
                </a:solidFill>
              </a:rPr>
              <a:t> </a:t>
            </a:r>
            <a:r>
              <a:rPr lang="en-GB" sz="2000" kern="0" dirty="0">
                <a:solidFill>
                  <a:schemeClr val="tx1"/>
                </a:solidFill>
              </a:rPr>
              <a:t>Ensuring the development of modern biotechnology &amp; GMO's is safe, EU has established a legal framework covering various aspects e.g.</a:t>
            </a:r>
          </a:p>
          <a:p>
            <a:pPr marL="557213" lvl="1" indent="-214313" algn="just">
              <a:buClr>
                <a:srgbClr val="002060"/>
              </a:buClr>
              <a:buFont typeface="Wingdings" panose="05000000000000000000" pitchFamily="2" charset="2"/>
              <a:buChar char="Ø"/>
            </a:pPr>
            <a:endParaRPr lang="en-GB" kern="0" dirty="0">
              <a:solidFill>
                <a:schemeClr val="tx1"/>
              </a:solidFill>
            </a:endParaRPr>
          </a:p>
          <a:p>
            <a:pPr marL="1028700" lvl="2" indent="-342900" algn="just">
              <a:buClr>
                <a:srgbClr val="002060"/>
              </a:buClr>
              <a:buFont typeface="+mj-lt"/>
              <a:buAutoNum type="arabicPeriod"/>
            </a:pPr>
            <a:r>
              <a:rPr lang="en-GB" sz="2000" b="1" kern="0" dirty="0">
                <a:solidFill>
                  <a:schemeClr val="tx1"/>
                </a:solidFill>
              </a:rPr>
              <a:t>experimental release / introduction of GMO’s  to environment, for experimental purposes (e.g. for field testing)</a:t>
            </a:r>
          </a:p>
          <a:p>
            <a:pPr marL="1028700" lvl="2" indent="-342900" algn="just">
              <a:buClr>
                <a:srgbClr val="002060"/>
              </a:buClr>
              <a:buFont typeface="+mj-lt"/>
              <a:buAutoNum type="arabicPeriod"/>
            </a:pPr>
            <a:endParaRPr lang="en-GB" sz="2000" b="1" kern="0" dirty="0">
              <a:solidFill>
                <a:schemeClr val="tx1"/>
              </a:solidFill>
            </a:endParaRPr>
          </a:p>
          <a:p>
            <a:pPr marL="1028700" lvl="2" indent="-342900" algn="just">
              <a:buClr>
                <a:srgbClr val="002060"/>
              </a:buClr>
              <a:buFont typeface="+mj-lt"/>
              <a:buAutoNum type="arabicPeriod"/>
            </a:pPr>
            <a:r>
              <a:rPr lang="en-GB" sz="2000" b="1" kern="0" dirty="0">
                <a:solidFill>
                  <a:schemeClr val="tx1"/>
                </a:solidFill>
              </a:rPr>
              <a:t>placing on the market of GMO's intended for food / feed </a:t>
            </a:r>
            <a:r>
              <a:rPr lang="en-GB" sz="2000" kern="0" dirty="0">
                <a:solidFill>
                  <a:schemeClr val="tx1"/>
                </a:solidFill>
              </a:rPr>
              <a:t>&amp; </a:t>
            </a:r>
            <a:r>
              <a:rPr lang="en-GB" sz="2000" b="1" kern="0" dirty="0">
                <a:solidFill>
                  <a:schemeClr val="tx1"/>
                </a:solidFill>
              </a:rPr>
              <a:t>food / feed products containing, consisting of /or produced from GMO's</a:t>
            </a:r>
          </a:p>
          <a:p>
            <a:pPr marL="1028700" lvl="2" indent="-342900" algn="just">
              <a:buClr>
                <a:srgbClr val="002060"/>
              </a:buClr>
              <a:buFont typeface="+mj-lt"/>
              <a:buAutoNum type="arabicPeriod"/>
            </a:pPr>
            <a:endParaRPr lang="en-GB" sz="2000" b="1" kern="0" dirty="0">
              <a:solidFill>
                <a:schemeClr val="tx1"/>
              </a:solidFill>
            </a:endParaRPr>
          </a:p>
          <a:p>
            <a:pPr marL="1028700" lvl="2" indent="-342900" algn="just">
              <a:buClr>
                <a:srgbClr val="002060"/>
              </a:buClr>
              <a:buFont typeface="+mj-lt"/>
              <a:buAutoNum type="arabicPeriod"/>
            </a:pPr>
            <a:r>
              <a:rPr lang="en-GB" sz="2000" b="1" kern="0" dirty="0">
                <a:solidFill>
                  <a:schemeClr val="tx1"/>
                </a:solidFill>
              </a:rPr>
              <a:t>transboundary movements of GMO's between EU Member States </a:t>
            </a:r>
            <a:r>
              <a:rPr lang="en-GB" sz="2000" kern="0" dirty="0">
                <a:solidFill>
                  <a:schemeClr val="tx1"/>
                </a:solidFill>
              </a:rPr>
              <a:t>&amp; </a:t>
            </a:r>
            <a:r>
              <a:rPr lang="en-GB" sz="2000" b="1" kern="0" dirty="0">
                <a:solidFill>
                  <a:schemeClr val="tx1"/>
                </a:solidFill>
              </a:rPr>
              <a:t>exports of GMO's to third countries</a:t>
            </a:r>
          </a:p>
          <a:p>
            <a:pPr marL="1028700" lvl="2" indent="-342900" algn="just">
              <a:buClr>
                <a:srgbClr val="002060"/>
              </a:buClr>
              <a:buFont typeface="+mj-lt"/>
              <a:buAutoNum type="arabicPeriod"/>
            </a:pPr>
            <a:endParaRPr lang="en-GB" sz="2000" b="1" kern="0" dirty="0">
              <a:solidFill>
                <a:schemeClr val="tx1"/>
              </a:solidFill>
            </a:endParaRPr>
          </a:p>
          <a:p>
            <a:pPr marL="1028700" lvl="2" indent="-342900" algn="just">
              <a:buClr>
                <a:srgbClr val="002060"/>
              </a:buClr>
              <a:buFont typeface="+mj-lt"/>
              <a:buAutoNum type="arabicPeriod"/>
            </a:pPr>
            <a:r>
              <a:rPr lang="en-GB" sz="2000" b="1" kern="0" dirty="0">
                <a:solidFill>
                  <a:schemeClr val="tx1"/>
                </a:solidFill>
              </a:rPr>
              <a:t>labelling / traceability for GMO’s </a:t>
            </a:r>
            <a:r>
              <a:rPr lang="en-GB" sz="2000" kern="0" dirty="0">
                <a:solidFill>
                  <a:schemeClr val="tx1"/>
                </a:solidFill>
              </a:rPr>
              <a:t>&amp; </a:t>
            </a:r>
            <a:r>
              <a:rPr lang="en-GB" sz="2000" b="1" kern="0" dirty="0">
                <a:solidFill>
                  <a:schemeClr val="tx1"/>
                </a:solidFill>
              </a:rPr>
              <a:t>food products derived from GMO's</a:t>
            </a:r>
          </a:p>
          <a:p>
            <a:pPr algn="just">
              <a:buClr>
                <a:srgbClr val="00B050"/>
              </a:buClr>
            </a:pPr>
            <a:endParaRPr lang="en-IE" sz="1800" b="1" kern="0" dirty="0">
              <a:solidFill>
                <a:srgbClr val="002060"/>
              </a:solidFill>
            </a:endParaRPr>
          </a:p>
          <a:p>
            <a:pPr algn="just"/>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1742346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7C31D6F-1A13-4D77-A9F0-9627AE4385B2}"/>
              </a:ext>
            </a:extLst>
          </p:cNvPr>
          <p:cNvSpPr>
            <a:spLocks noGrp="1"/>
          </p:cNvSpPr>
          <p:nvPr>
            <p:ph type="sldNum" sz="quarter" idx="12"/>
          </p:nvPr>
        </p:nvSpPr>
        <p:spPr/>
        <p:txBody>
          <a:bodyPr/>
          <a:lstStyle/>
          <a:p>
            <a:pPr>
              <a:defRPr/>
            </a:pPr>
            <a:fld id="{86133261-F426-4E3C-B2AF-F6E5B7E61F25}" type="slidenum">
              <a:rPr lang="en-GB" smtClean="0"/>
              <a:pPr>
                <a:defRPr/>
              </a:pPr>
              <a:t>13</a:t>
            </a:fld>
            <a:endParaRPr lang="en-GB"/>
          </a:p>
        </p:txBody>
      </p:sp>
      <p:sp>
        <p:nvSpPr>
          <p:cNvPr id="2" name="Title 1">
            <a:extLst>
              <a:ext uri="{FF2B5EF4-FFF2-40B4-BE49-F238E27FC236}">
                <a16:creationId xmlns:a16="http://schemas.microsoft.com/office/drawing/2014/main" id="{4328B67F-C781-2AC0-9691-D0B17EAB3730}"/>
              </a:ext>
            </a:extLst>
          </p:cNvPr>
          <p:cNvSpPr>
            <a:spLocks noGrp="1"/>
          </p:cNvSpPr>
          <p:nvPr>
            <p:ph type="title"/>
          </p:nvPr>
        </p:nvSpPr>
        <p:spPr>
          <a:xfrm>
            <a:off x="3111143" y="752500"/>
            <a:ext cx="8457372" cy="782357"/>
          </a:xfrm>
        </p:spPr>
        <p:txBody>
          <a:bodyPr/>
          <a:lstStyle/>
          <a:p>
            <a:r>
              <a:rPr lang="en-IE" kern="0" dirty="0">
                <a:solidFill>
                  <a:srgbClr val="0070C0"/>
                </a:solidFill>
              </a:rPr>
              <a:t>C. EU LEGAL FRAMEWORK – SPECIFICS </a:t>
            </a:r>
            <a:endParaRPr lang="en-US" dirty="0"/>
          </a:p>
        </p:txBody>
      </p:sp>
      <p:sp>
        <p:nvSpPr>
          <p:cNvPr id="4" name="Subtitle 2">
            <a:extLst>
              <a:ext uri="{FF2B5EF4-FFF2-40B4-BE49-F238E27FC236}">
                <a16:creationId xmlns:a16="http://schemas.microsoft.com/office/drawing/2014/main" id="{278ABBDF-43F6-4483-B019-581F10C6DFE8}"/>
              </a:ext>
            </a:extLst>
          </p:cNvPr>
          <p:cNvSpPr txBox="1">
            <a:spLocks/>
          </p:cNvSpPr>
          <p:nvPr/>
        </p:nvSpPr>
        <p:spPr>
          <a:xfrm>
            <a:off x="1006866" y="1786295"/>
            <a:ext cx="10849511" cy="4080249"/>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r>
              <a:rPr lang="en-IE" sz="2000" b="1" kern="0" dirty="0">
                <a:solidFill>
                  <a:srgbClr val="0070C0"/>
                </a:solidFill>
              </a:rPr>
              <a:t>KEY EU GMO's LEGISLATION </a:t>
            </a:r>
          </a:p>
          <a:p>
            <a:pPr marL="0" indent="0">
              <a:buClr>
                <a:srgbClr val="00B050"/>
              </a:buClr>
              <a:buNone/>
            </a:pPr>
            <a:endParaRPr lang="en-IE" sz="2000" b="1" kern="0" dirty="0">
              <a:solidFill>
                <a:srgbClr val="00B050"/>
              </a:solidFill>
            </a:endParaRPr>
          </a:p>
          <a:p>
            <a:pPr>
              <a:buClr>
                <a:srgbClr val="00B050"/>
              </a:buClr>
              <a:buFont typeface="Wingdings" panose="05000000000000000000" pitchFamily="2" charset="2"/>
              <a:buChar char="Ø"/>
            </a:pPr>
            <a:r>
              <a:rPr lang="en-IE" sz="2000" i="0" dirty="0">
                <a:solidFill>
                  <a:srgbClr val="FF0000"/>
                </a:solidFill>
              </a:rPr>
              <a:t>CONTAINED USE </a:t>
            </a:r>
          </a:p>
          <a:p>
            <a:pPr lvl="1">
              <a:buClr>
                <a:srgbClr val="00B050"/>
              </a:buClr>
              <a:buFont typeface="Wingdings" panose="05000000000000000000" pitchFamily="2" charset="2"/>
              <a:buChar char="q"/>
            </a:pPr>
            <a:r>
              <a:rPr lang="en-IE" dirty="0">
                <a:solidFill>
                  <a:schemeClr val="tx1">
                    <a:lumMod val="50000"/>
                  </a:schemeClr>
                </a:solidFill>
              </a:rPr>
              <a:t>Directive 2009/41/EC - (Recast of Directive 90/219/EEC) - Contained use of GMO's (genetically modified organisms) </a:t>
            </a:r>
          </a:p>
          <a:p>
            <a:pPr marL="457200" lvl="1" indent="0">
              <a:buClr>
                <a:srgbClr val="00B050"/>
              </a:buClr>
              <a:buNone/>
            </a:pPr>
            <a:endParaRPr lang="en-IE" dirty="0">
              <a:solidFill>
                <a:srgbClr val="0070C0"/>
              </a:solidFill>
            </a:endParaRPr>
          </a:p>
          <a:p>
            <a:pPr>
              <a:buClr>
                <a:srgbClr val="00B050"/>
              </a:buClr>
              <a:buFont typeface="Wingdings" panose="05000000000000000000" pitchFamily="2" charset="2"/>
              <a:buChar char="Ø"/>
            </a:pPr>
            <a:r>
              <a:rPr lang="en-IE" sz="2000" i="0" dirty="0">
                <a:solidFill>
                  <a:srgbClr val="FF0000"/>
                </a:solidFill>
              </a:rPr>
              <a:t>DELIBERATE RELEASE</a:t>
            </a:r>
          </a:p>
          <a:p>
            <a:pPr lvl="1">
              <a:buClr>
                <a:srgbClr val="00B050"/>
              </a:buClr>
              <a:buFont typeface="Wingdings" panose="05000000000000000000" pitchFamily="2" charset="2"/>
              <a:buChar char="q"/>
            </a:pPr>
            <a:r>
              <a:rPr lang="en-IE" dirty="0">
                <a:solidFill>
                  <a:schemeClr val="tx1"/>
                </a:solidFill>
              </a:rPr>
              <a:t>Directive 2001/18/EC - Deliberate release of GMO's</a:t>
            </a:r>
          </a:p>
          <a:p>
            <a:pPr marL="457200" lvl="1" indent="0">
              <a:buClr>
                <a:srgbClr val="00B050"/>
              </a:buClr>
              <a:buNone/>
            </a:pPr>
            <a:endParaRPr lang="en-IE" dirty="0">
              <a:solidFill>
                <a:schemeClr val="tx1"/>
              </a:solidFill>
            </a:endParaRPr>
          </a:p>
          <a:p>
            <a:pPr>
              <a:buClr>
                <a:srgbClr val="00B050"/>
              </a:buClr>
              <a:buFont typeface="Wingdings" panose="05000000000000000000" pitchFamily="2" charset="2"/>
              <a:buChar char="Ø"/>
            </a:pPr>
            <a:r>
              <a:rPr lang="en-IE" sz="2000" i="0" dirty="0">
                <a:solidFill>
                  <a:srgbClr val="FF0000"/>
                </a:solidFill>
              </a:rPr>
              <a:t>TRANSBOUNDARY MOVEMENT </a:t>
            </a:r>
          </a:p>
          <a:p>
            <a:pPr lvl="1">
              <a:buClr>
                <a:srgbClr val="00B050"/>
              </a:buClr>
              <a:buFont typeface="Wingdings" panose="05000000000000000000" pitchFamily="2" charset="2"/>
              <a:buChar char="q"/>
            </a:pPr>
            <a:r>
              <a:rPr lang="en-IE" dirty="0">
                <a:solidFill>
                  <a:schemeClr val="tx1"/>
                </a:solidFill>
              </a:rPr>
              <a:t>Reg. 1946/03 – Transboundary Movement – Cartagena Protocol (CP) on Biosafety</a:t>
            </a:r>
          </a:p>
          <a:p>
            <a:pPr>
              <a:buClr>
                <a:srgbClr val="00B050"/>
              </a:buClr>
            </a:pPr>
            <a:endParaRPr lang="en-IE" sz="1800" b="1" kern="0" dirty="0">
              <a:solidFill>
                <a:srgbClr val="00206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4774727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14</a:t>
            </a:fld>
            <a:endParaRPr lang="en-GB"/>
          </a:p>
        </p:txBody>
      </p:sp>
      <p:sp>
        <p:nvSpPr>
          <p:cNvPr id="2" name="Title 1">
            <a:extLst>
              <a:ext uri="{FF2B5EF4-FFF2-40B4-BE49-F238E27FC236}">
                <a16:creationId xmlns:a16="http://schemas.microsoft.com/office/drawing/2014/main" id="{59CB4964-1A7B-8680-F79A-D59790D16970}"/>
              </a:ext>
            </a:extLst>
          </p:cNvPr>
          <p:cNvSpPr>
            <a:spLocks noGrp="1"/>
          </p:cNvSpPr>
          <p:nvPr>
            <p:ph type="title"/>
          </p:nvPr>
        </p:nvSpPr>
        <p:spPr>
          <a:xfrm>
            <a:off x="3049498" y="779682"/>
            <a:ext cx="8457372" cy="782357"/>
          </a:xfrm>
        </p:spPr>
        <p:txBody>
          <a:bodyPr/>
          <a:lstStyle/>
          <a:p>
            <a:r>
              <a:rPr lang="en-IE" sz="4000" kern="0" dirty="0">
                <a:solidFill>
                  <a:srgbClr val="0070C0"/>
                </a:solidFill>
              </a:rPr>
              <a:t>D. BUILDING BLOCKS OF GMO LEGISLATION</a:t>
            </a:r>
            <a:endParaRPr lang="en-US" dirty="0">
              <a:solidFill>
                <a:srgbClr val="0070C0"/>
              </a:solidFill>
            </a:endParaRPr>
          </a:p>
        </p:txBody>
      </p:sp>
      <p:sp>
        <p:nvSpPr>
          <p:cNvPr id="4" name="Subtitle 2">
            <a:extLst>
              <a:ext uri="{FF2B5EF4-FFF2-40B4-BE49-F238E27FC236}">
                <a16:creationId xmlns:a16="http://schemas.microsoft.com/office/drawing/2014/main" id="{35E04566-1E83-41A3-9402-DFAE6968672A}"/>
              </a:ext>
            </a:extLst>
          </p:cNvPr>
          <p:cNvSpPr txBox="1">
            <a:spLocks/>
          </p:cNvSpPr>
          <p:nvPr/>
        </p:nvSpPr>
        <p:spPr>
          <a:xfrm>
            <a:off x="131566" y="1170861"/>
            <a:ext cx="11601522" cy="5352732"/>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ctr">
              <a:buNone/>
            </a:pPr>
            <a:endParaRPr lang="en-IE" sz="1800" b="1" kern="0" dirty="0">
              <a:solidFill>
                <a:srgbClr val="7030A0"/>
              </a:solidFill>
            </a:endParaRPr>
          </a:p>
          <a:p>
            <a:pPr marL="0" indent="0">
              <a:buClr>
                <a:srgbClr val="00B050"/>
              </a:buClr>
              <a:buNone/>
            </a:pPr>
            <a:r>
              <a:rPr lang="en-IE" sz="1800" b="1" kern="0" dirty="0">
                <a:solidFill>
                  <a:srgbClr val="00B050"/>
                </a:solidFill>
              </a:rPr>
              <a:t>		</a:t>
            </a:r>
          </a:p>
          <a:p>
            <a:pPr>
              <a:buClr>
                <a:srgbClr val="00B050"/>
              </a:buClr>
            </a:pPr>
            <a:endParaRPr lang="en-IE" sz="2000" b="1" kern="0" dirty="0">
              <a:solidFill>
                <a:srgbClr val="002060"/>
              </a:solidFill>
            </a:endParaRPr>
          </a:p>
          <a:p>
            <a:pPr marL="971550" lvl="2" indent="-285750">
              <a:buClr>
                <a:srgbClr val="002060"/>
              </a:buClr>
              <a:buFont typeface="Wingdings" panose="05000000000000000000" pitchFamily="2" charset="2"/>
              <a:buChar char="Ø"/>
            </a:pPr>
            <a:r>
              <a:rPr lang="en-GB" sz="2000" b="1" kern="0" dirty="0">
                <a:solidFill>
                  <a:schemeClr val="tx1"/>
                </a:solidFill>
                <a:hlinkClick r:id="rId2">
                  <a:extLst>
                    <a:ext uri="{A12FA001-AC4F-418D-AE19-62706E023703}">
                      <ahyp:hlinkClr xmlns:ahyp="http://schemas.microsoft.com/office/drawing/2018/hyperlinkcolor" val="tx"/>
                    </a:ext>
                  </a:extLst>
                </a:hlinkClick>
              </a:rPr>
              <a:t>Directive 2001/18/EC</a:t>
            </a:r>
            <a:r>
              <a:rPr lang="en-GB" sz="2000" b="1" kern="0" dirty="0">
                <a:solidFill>
                  <a:schemeClr val="tx1"/>
                </a:solidFill>
              </a:rPr>
              <a:t> </a:t>
            </a:r>
            <a:r>
              <a:rPr lang="en-GB" sz="2000" kern="0" dirty="0">
                <a:solidFill>
                  <a:schemeClr val="tx1"/>
                </a:solidFill>
              </a:rPr>
              <a:t>- </a:t>
            </a:r>
            <a:r>
              <a:rPr lang="en-GB" sz="2000" b="1" kern="0" dirty="0">
                <a:solidFill>
                  <a:schemeClr val="tx1"/>
                </a:solidFill>
              </a:rPr>
              <a:t>deliberate release of GMO's into the environment</a:t>
            </a:r>
          </a:p>
          <a:p>
            <a:pPr marL="971550" lvl="2" indent="-285750">
              <a:buClr>
                <a:srgbClr val="002060"/>
              </a:buClr>
              <a:buFont typeface="Wingdings" panose="05000000000000000000" pitchFamily="2" charset="2"/>
              <a:buChar char="Ø"/>
            </a:pPr>
            <a:endParaRPr lang="en-GB" sz="2000" b="1" kern="0" dirty="0">
              <a:solidFill>
                <a:schemeClr val="tx1"/>
              </a:solidFill>
            </a:endParaRPr>
          </a:p>
          <a:p>
            <a:pPr marL="971550" lvl="2" indent="-285750">
              <a:buClr>
                <a:srgbClr val="002060"/>
              </a:buClr>
              <a:buFont typeface="Wingdings" panose="05000000000000000000" pitchFamily="2" charset="2"/>
              <a:buChar char="Ø"/>
            </a:pPr>
            <a:r>
              <a:rPr lang="en-GB" sz="2000" b="1" kern="0" dirty="0">
                <a:solidFill>
                  <a:schemeClr val="tx1"/>
                </a:solidFill>
                <a:hlinkClick r:id="rId3">
                  <a:extLst>
                    <a:ext uri="{A12FA001-AC4F-418D-AE19-62706E023703}">
                      <ahyp:hlinkClr xmlns:ahyp="http://schemas.microsoft.com/office/drawing/2018/hyperlinkcolor" val="tx"/>
                    </a:ext>
                  </a:extLst>
                </a:hlinkClick>
              </a:rPr>
              <a:t>Regulation (EC) 1829/2003</a:t>
            </a:r>
            <a:r>
              <a:rPr lang="en-GB" sz="2000" b="1" kern="0" dirty="0">
                <a:solidFill>
                  <a:schemeClr val="tx1"/>
                </a:solidFill>
              </a:rPr>
              <a:t> </a:t>
            </a:r>
            <a:r>
              <a:rPr lang="en-GB" sz="2000" kern="0" dirty="0">
                <a:solidFill>
                  <a:schemeClr val="tx1"/>
                </a:solidFill>
              </a:rPr>
              <a:t>- </a:t>
            </a:r>
            <a:r>
              <a:rPr lang="en-GB" sz="2000" b="1" kern="0" dirty="0">
                <a:solidFill>
                  <a:schemeClr val="tx1"/>
                </a:solidFill>
              </a:rPr>
              <a:t>genetically modified food &amp; feed</a:t>
            </a:r>
          </a:p>
          <a:p>
            <a:pPr marL="971550" lvl="2" indent="-285750">
              <a:buClr>
                <a:srgbClr val="002060"/>
              </a:buClr>
              <a:buFont typeface="Wingdings" panose="05000000000000000000" pitchFamily="2" charset="2"/>
              <a:buChar char="Ø"/>
            </a:pPr>
            <a:endParaRPr lang="en-GB" sz="2000" b="1" kern="0" dirty="0">
              <a:solidFill>
                <a:schemeClr val="tx1"/>
              </a:solidFill>
            </a:endParaRPr>
          </a:p>
          <a:p>
            <a:pPr marL="971550" lvl="2" indent="-285750">
              <a:buClr>
                <a:srgbClr val="002060"/>
              </a:buClr>
              <a:buFont typeface="Wingdings" panose="05000000000000000000" pitchFamily="2" charset="2"/>
              <a:buChar char="Ø"/>
            </a:pPr>
            <a:r>
              <a:rPr lang="en-GB" sz="2000" b="1" u="sng" kern="0" dirty="0">
                <a:solidFill>
                  <a:schemeClr val="tx1"/>
                </a:solidFill>
              </a:rPr>
              <a:t>Regulation (EC) 1831/2003 </a:t>
            </a:r>
            <a:r>
              <a:rPr lang="en-GB" sz="2000" b="1" kern="0" dirty="0">
                <a:solidFill>
                  <a:schemeClr val="tx1"/>
                </a:solidFill>
              </a:rPr>
              <a:t>- additives for use in animal nutrition </a:t>
            </a:r>
          </a:p>
          <a:p>
            <a:pPr marL="971550" lvl="2" indent="-285750">
              <a:buClr>
                <a:srgbClr val="002060"/>
              </a:buClr>
              <a:buFont typeface="Wingdings" panose="05000000000000000000" pitchFamily="2" charset="2"/>
              <a:buChar char="Ø"/>
            </a:pPr>
            <a:endParaRPr lang="en-GB" sz="2000" b="1" kern="0" dirty="0">
              <a:solidFill>
                <a:schemeClr val="tx1"/>
              </a:solidFill>
            </a:endParaRPr>
          </a:p>
          <a:p>
            <a:pPr marL="971550" lvl="2" indent="-285750">
              <a:buClr>
                <a:srgbClr val="002060"/>
              </a:buClr>
              <a:buFont typeface="Wingdings" panose="05000000000000000000" pitchFamily="2" charset="2"/>
              <a:buChar char="Ø"/>
            </a:pPr>
            <a:r>
              <a:rPr lang="en-GB" sz="2000" b="1" kern="0" dirty="0">
                <a:solidFill>
                  <a:schemeClr val="tx1"/>
                </a:solidFill>
                <a:hlinkClick r:id="rId4">
                  <a:extLst>
                    <a:ext uri="{A12FA001-AC4F-418D-AE19-62706E023703}">
                      <ahyp:hlinkClr xmlns:ahyp="http://schemas.microsoft.com/office/drawing/2018/hyperlinkcolor" val="tx"/>
                    </a:ext>
                  </a:extLst>
                </a:hlinkClick>
              </a:rPr>
              <a:t>Regulation (EC) 1830/2003</a:t>
            </a:r>
            <a:r>
              <a:rPr lang="en-GB" sz="2000" b="1" kern="0" dirty="0">
                <a:solidFill>
                  <a:schemeClr val="tx1"/>
                </a:solidFill>
              </a:rPr>
              <a:t> </a:t>
            </a:r>
            <a:r>
              <a:rPr lang="en-GB" sz="2000" kern="0" dirty="0">
                <a:solidFill>
                  <a:schemeClr val="tx1"/>
                </a:solidFill>
              </a:rPr>
              <a:t>- </a:t>
            </a:r>
            <a:r>
              <a:rPr lang="en-GB" sz="2000" b="1" kern="0" dirty="0">
                <a:solidFill>
                  <a:schemeClr val="tx1"/>
                </a:solidFill>
              </a:rPr>
              <a:t>traceability / labelling of genetically modified organisms &amp; traceability of food / feed products produced from GMO's</a:t>
            </a:r>
          </a:p>
          <a:p>
            <a:pPr marL="971550" lvl="2" indent="-285750">
              <a:buClr>
                <a:srgbClr val="002060"/>
              </a:buClr>
              <a:buFont typeface="Wingdings" panose="05000000000000000000" pitchFamily="2" charset="2"/>
              <a:buChar char="Ø"/>
            </a:pPr>
            <a:endParaRPr lang="en-GB" sz="2000" b="1" kern="0" dirty="0">
              <a:solidFill>
                <a:schemeClr val="tx1"/>
              </a:solidFill>
            </a:endParaRPr>
          </a:p>
          <a:p>
            <a:pPr marL="971550" lvl="2" indent="-285750">
              <a:buClr>
                <a:srgbClr val="002060"/>
              </a:buClr>
              <a:buFont typeface="Wingdings" panose="05000000000000000000" pitchFamily="2" charset="2"/>
              <a:buChar char="Ø"/>
            </a:pPr>
            <a:r>
              <a:rPr lang="en-GB" sz="2000" b="1" u="sng" kern="0" dirty="0">
                <a:solidFill>
                  <a:schemeClr val="tx1"/>
                </a:solidFill>
              </a:rPr>
              <a:t>Directive 2008/27/EC 11</a:t>
            </a:r>
            <a:r>
              <a:rPr lang="en-GB" sz="2000" b="1" kern="0" dirty="0">
                <a:solidFill>
                  <a:schemeClr val="tx1"/>
                </a:solidFill>
              </a:rPr>
              <a:t> March 2008 - amends Directive 2001/18/EC on deliberate release to the environment of GMO’s</a:t>
            </a:r>
          </a:p>
          <a:p>
            <a:pPr marL="942975" lvl="2" indent="-257175">
              <a:buClr>
                <a:srgbClr val="002060"/>
              </a:buClr>
              <a:buFont typeface="+mj-lt"/>
              <a:buAutoNum type="alphaLcPeriod"/>
            </a:pPr>
            <a:endParaRPr lang="en-GB" sz="1500" b="1" kern="0" dirty="0">
              <a:solidFill>
                <a:srgbClr val="002060"/>
              </a:solidFill>
            </a:endParaRPr>
          </a:p>
          <a:p>
            <a:pPr marL="942975" lvl="2" indent="-257175">
              <a:buClr>
                <a:srgbClr val="002060"/>
              </a:buClr>
              <a:buFont typeface="+mj-lt"/>
              <a:buAutoNum type="alphaLcPeriod"/>
            </a:pPr>
            <a:endParaRPr lang="en-GB" sz="1500" b="1" kern="0" dirty="0">
              <a:solidFill>
                <a:srgbClr val="002060"/>
              </a:solidFill>
            </a:endParaRPr>
          </a:p>
          <a:p>
            <a:pPr algn="ctr"/>
            <a:endParaRPr lang="en-IE" sz="15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309503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15</a:t>
            </a:fld>
            <a:endParaRPr lang="en-GB"/>
          </a:p>
        </p:txBody>
      </p:sp>
      <p:sp>
        <p:nvSpPr>
          <p:cNvPr id="4" name="Title 3">
            <a:extLst>
              <a:ext uri="{FF2B5EF4-FFF2-40B4-BE49-F238E27FC236}">
                <a16:creationId xmlns:a16="http://schemas.microsoft.com/office/drawing/2014/main" id="{33CBF43A-A7F0-1AD5-920C-CBE228B2BAF3}"/>
              </a:ext>
            </a:extLst>
          </p:cNvPr>
          <p:cNvSpPr>
            <a:spLocks noGrp="1"/>
          </p:cNvSpPr>
          <p:nvPr>
            <p:ph type="title"/>
          </p:nvPr>
        </p:nvSpPr>
        <p:spPr>
          <a:xfrm>
            <a:off x="3286526" y="800798"/>
            <a:ext cx="8457372" cy="782357"/>
          </a:xfrm>
        </p:spPr>
        <p:txBody>
          <a:bodyPr/>
          <a:lstStyle/>
          <a:p>
            <a:r>
              <a:rPr lang="en-IE" kern="0" dirty="0">
                <a:solidFill>
                  <a:srgbClr val="0070C0"/>
                </a:solidFill>
              </a:rPr>
              <a:t>D. BUILDING BLOCKS OF GMO LEGISLATION </a:t>
            </a:r>
            <a:endParaRPr lang="en-US" dirty="0">
              <a:solidFill>
                <a:srgbClr val="0070C0"/>
              </a:solidFill>
            </a:endParaRPr>
          </a:p>
        </p:txBody>
      </p:sp>
      <p:sp>
        <p:nvSpPr>
          <p:cNvPr id="2" name="Rectangle 1">
            <a:extLst>
              <a:ext uri="{FF2B5EF4-FFF2-40B4-BE49-F238E27FC236}">
                <a16:creationId xmlns:a16="http://schemas.microsoft.com/office/drawing/2014/main" id="{DDFE3129-C89E-4441-8511-B288E7E074A3}"/>
              </a:ext>
            </a:extLst>
          </p:cNvPr>
          <p:cNvSpPr/>
          <p:nvPr/>
        </p:nvSpPr>
        <p:spPr>
          <a:xfrm>
            <a:off x="448102" y="1078374"/>
            <a:ext cx="9990442" cy="5062924"/>
          </a:xfrm>
          <a:prstGeom prst="rect">
            <a:avLst/>
          </a:prstGeom>
        </p:spPr>
        <p:txBody>
          <a:bodyPr wrap="square">
            <a:spAutoFit/>
          </a:bodyPr>
          <a:lstStyle/>
          <a:p>
            <a:pPr marL="971550" lvl="2" indent="-285750">
              <a:buClr>
                <a:srgbClr val="002060"/>
              </a:buClr>
              <a:buFont typeface="Wingdings" panose="05000000000000000000" pitchFamily="2" charset="2"/>
              <a:buChar char="Ø"/>
            </a:pPr>
            <a:endParaRPr lang="en-GB" sz="1500" kern="0" dirty="0">
              <a:hlinkClick r:id="rId2">
                <a:extLst>
                  <a:ext uri="{A12FA001-AC4F-418D-AE19-62706E023703}">
                    <ahyp:hlinkClr xmlns:ahyp="http://schemas.microsoft.com/office/drawing/2018/hyperlinkcolor" val="tx"/>
                  </a:ext>
                </a:extLst>
              </a:hlinkClick>
            </a:endParaRPr>
          </a:p>
          <a:p>
            <a:pPr>
              <a:buClr>
                <a:srgbClr val="00B050"/>
              </a:buClr>
            </a:pPr>
            <a:r>
              <a:rPr lang="en-IE" kern="0" dirty="0">
                <a:solidFill>
                  <a:srgbClr val="00B050"/>
                </a:solidFill>
              </a:rPr>
              <a:t>		</a:t>
            </a:r>
          </a:p>
          <a:p>
            <a:pPr marL="685800" lvl="2">
              <a:buClr>
                <a:srgbClr val="002060"/>
              </a:buClr>
            </a:pPr>
            <a:endParaRPr lang="en-GB" sz="1500" kern="0" dirty="0">
              <a:hlinkClick r:id="rId2">
                <a:extLst>
                  <a:ext uri="{A12FA001-AC4F-418D-AE19-62706E023703}">
                    <ahyp:hlinkClr xmlns:ahyp="http://schemas.microsoft.com/office/drawing/2018/hyperlinkcolor" val="tx"/>
                  </a:ext>
                </a:extLst>
              </a:hlinkClick>
            </a:endParaRPr>
          </a:p>
          <a:p>
            <a:pPr marL="971550" lvl="2" indent="-285750">
              <a:buClr>
                <a:srgbClr val="002060"/>
              </a:buClr>
              <a:buFont typeface="Wingdings" panose="05000000000000000000" pitchFamily="2" charset="2"/>
              <a:buChar char="Ø"/>
            </a:pPr>
            <a:endParaRPr lang="en-GB" sz="1500" kern="0" dirty="0">
              <a:hlinkClick r:id="rId2">
                <a:extLst>
                  <a:ext uri="{A12FA001-AC4F-418D-AE19-62706E023703}">
                    <ahyp:hlinkClr xmlns:ahyp="http://schemas.microsoft.com/office/drawing/2018/hyperlinkcolor" val="tx"/>
                  </a:ext>
                </a:extLst>
              </a:hlinkClick>
            </a:endParaRPr>
          </a:p>
          <a:p>
            <a:pPr marL="971550" lvl="2" indent="-285750" algn="just">
              <a:buClr>
                <a:srgbClr val="002060"/>
              </a:buClr>
              <a:buFont typeface="Wingdings" panose="05000000000000000000" pitchFamily="2" charset="2"/>
              <a:buChar char="Ø"/>
            </a:pPr>
            <a:r>
              <a:rPr lang="en-GB" sz="2000" kern="0" dirty="0">
                <a:hlinkClick r:id="rId2">
                  <a:extLst>
                    <a:ext uri="{A12FA001-AC4F-418D-AE19-62706E023703}">
                      <ahyp:hlinkClr xmlns:ahyp="http://schemas.microsoft.com/office/drawing/2018/hyperlinkcolor" val="tx"/>
                    </a:ext>
                  </a:extLst>
                </a:hlinkClick>
              </a:rPr>
              <a:t>Directive 2009/41/EC</a:t>
            </a:r>
            <a:r>
              <a:rPr lang="en-GB" sz="2000" kern="0" dirty="0"/>
              <a:t> - contained use of genetically modified micro-organisms. Regulation (EC) 1946/2003 on transboundary movements of GMO's</a:t>
            </a:r>
          </a:p>
          <a:p>
            <a:pPr marL="971550" lvl="2" indent="-285750" algn="just">
              <a:buClr>
                <a:srgbClr val="002060"/>
              </a:buClr>
              <a:buFont typeface="Wingdings" panose="05000000000000000000" pitchFamily="2" charset="2"/>
              <a:buChar char="Ø"/>
            </a:pPr>
            <a:endParaRPr lang="en-GB" sz="2000" kern="0" dirty="0"/>
          </a:p>
          <a:p>
            <a:pPr marL="971550" lvl="2" indent="-285750" algn="just">
              <a:buClr>
                <a:srgbClr val="002060"/>
              </a:buClr>
              <a:buFont typeface="Wingdings" panose="05000000000000000000" pitchFamily="2" charset="2"/>
              <a:buChar char="Ø"/>
            </a:pPr>
            <a:r>
              <a:rPr lang="en-GB" sz="2000" u="sng" kern="0" dirty="0"/>
              <a:t>Regulation (EC) 1107/2009</a:t>
            </a:r>
            <a:r>
              <a:rPr lang="en-GB" sz="2000" kern="0" dirty="0"/>
              <a:t>  - placing of plant protection products on the market - </a:t>
            </a:r>
          </a:p>
          <a:p>
            <a:pPr marL="971550" lvl="2" indent="-285750" algn="just">
              <a:buClr>
                <a:srgbClr val="002060"/>
              </a:buClr>
              <a:buFont typeface="Wingdings" panose="05000000000000000000" pitchFamily="2" charset="2"/>
              <a:buChar char="Ø"/>
            </a:pPr>
            <a:endParaRPr lang="en-GB" sz="2000" kern="0" dirty="0"/>
          </a:p>
          <a:p>
            <a:pPr marL="971550" lvl="2" indent="-285750" algn="just">
              <a:buClr>
                <a:srgbClr val="002060"/>
              </a:buClr>
              <a:buFont typeface="Wingdings" panose="05000000000000000000" pitchFamily="2" charset="2"/>
              <a:buChar char="Ø"/>
            </a:pPr>
            <a:r>
              <a:rPr lang="en-GB" sz="2000" kern="0" dirty="0">
                <a:hlinkClick r:id="rId3">
                  <a:extLst>
                    <a:ext uri="{A12FA001-AC4F-418D-AE19-62706E023703}">
                      <ahyp:hlinkClr xmlns:ahyp="http://schemas.microsoft.com/office/drawing/2018/hyperlinkcolor" val="tx"/>
                    </a:ext>
                  </a:extLst>
                </a:hlinkClick>
              </a:rPr>
              <a:t>Directive (EU) 2015/412</a:t>
            </a:r>
            <a:r>
              <a:rPr lang="en-GB" sz="2000" kern="0" dirty="0"/>
              <a:t> - amends Directive 2001/18/EC as regards possibility for EU Member States to restrict or prohibit cultivation of GMO's in their territory</a:t>
            </a:r>
          </a:p>
          <a:p>
            <a:pPr marL="971550" lvl="2" indent="-285750" algn="just">
              <a:buClr>
                <a:srgbClr val="002060"/>
              </a:buClr>
              <a:buFont typeface="Wingdings" panose="05000000000000000000" pitchFamily="2" charset="2"/>
              <a:buChar char="Ø"/>
            </a:pPr>
            <a:endParaRPr lang="en-GB" sz="2000" kern="0" dirty="0"/>
          </a:p>
          <a:p>
            <a:pPr marL="971550" lvl="2" indent="-285750" algn="just">
              <a:buClr>
                <a:srgbClr val="002060"/>
              </a:buClr>
              <a:buFont typeface="Wingdings" panose="05000000000000000000" pitchFamily="2" charset="2"/>
              <a:buChar char="Ø"/>
            </a:pPr>
            <a:r>
              <a:rPr lang="en-IE" sz="2000" u="sng" kern="0" dirty="0"/>
              <a:t>Regulation (EU) No 503/2013 </a:t>
            </a:r>
            <a:r>
              <a:rPr lang="en-IE" sz="2000" kern="0" dirty="0"/>
              <a:t>of 3 April 2013 - applications for authorisation of GM food &amp; feed in accordance with Regulation (EC) No 1829/2003 &amp; amends Commission Regulations (EC) No 641/2004 &amp; (EC) No 1981/2006</a:t>
            </a:r>
          </a:p>
        </p:txBody>
      </p:sp>
    </p:spTree>
    <p:extLst>
      <p:ext uri="{BB962C8B-B14F-4D97-AF65-F5344CB8AC3E}">
        <p14:creationId xmlns:p14="http://schemas.microsoft.com/office/powerpoint/2010/main" val="1144110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16</a:t>
            </a:fld>
            <a:endParaRPr lang="en-GB"/>
          </a:p>
        </p:txBody>
      </p:sp>
      <p:sp>
        <p:nvSpPr>
          <p:cNvPr id="4" name="Title 3">
            <a:extLst>
              <a:ext uri="{FF2B5EF4-FFF2-40B4-BE49-F238E27FC236}">
                <a16:creationId xmlns:a16="http://schemas.microsoft.com/office/drawing/2014/main" id="{2284EF5C-916A-A365-E3DD-EFEB3D787052}"/>
              </a:ext>
            </a:extLst>
          </p:cNvPr>
          <p:cNvSpPr>
            <a:spLocks noGrp="1"/>
          </p:cNvSpPr>
          <p:nvPr>
            <p:ph type="title"/>
          </p:nvPr>
        </p:nvSpPr>
        <p:spPr>
          <a:xfrm>
            <a:off x="3213885" y="800798"/>
            <a:ext cx="8457372" cy="782357"/>
          </a:xfrm>
        </p:spPr>
        <p:txBody>
          <a:bodyPr/>
          <a:lstStyle/>
          <a:p>
            <a:r>
              <a:rPr lang="en-IE" kern="0" dirty="0">
                <a:solidFill>
                  <a:srgbClr val="0070C0"/>
                </a:solidFill>
              </a:rPr>
              <a:t>D. BUILDING BLOCKS OF GMO LEGISLATION </a:t>
            </a:r>
            <a:endParaRPr lang="en-US" dirty="0">
              <a:solidFill>
                <a:srgbClr val="0070C0"/>
              </a:solidFill>
            </a:endParaRPr>
          </a:p>
        </p:txBody>
      </p:sp>
      <p:sp>
        <p:nvSpPr>
          <p:cNvPr id="2" name="Rectangle 1">
            <a:extLst>
              <a:ext uri="{FF2B5EF4-FFF2-40B4-BE49-F238E27FC236}">
                <a16:creationId xmlns:a16="http://schemas.microsoft.com/office/drawing/2014/main" id="{DDFE3129-C89E-4441-8511-B288E7E074A3}"/>
              </a:ext>
            </a:extLst>
          </p:cNvPr>
          <p:cNvSpPr/>
          <p:nvPr/>
        </p:nvSpPr>
        <p:spPr>
          <a:xfrm>
            <a:off x="189506" y="1071222"/>
            <a:ext cx="10317531" cy="5524589"/>
          </a:xfrm>
          <a:prstGeom prst="rect">
            <a:avLst/>
          </a:prstGeom>
        </p:spPr>
        <p:txBody>
          <a:bodyPr wrap="square">
            <a:spAutoFit/>
          </a:bodyPr>
          <a:lstStyle/>
          <a:p>
            <a:pPr marL="971550" lvl="2" indent="-285750">
              <a:buClr>
                <a:srgbClr val="002060"/>
              </a:buClr>
              <a:buFont typeface="Wingdings" panose="05000000000000000000" pitchFamily="2" charset="2"/>
              <a:buChar char="Ø"/>
            </a:pPr>
            <a:endParaRPr lang="en-GB" sz="1500" kern="0" dirty="0">
              <a:hlinkClick r:id="rId2">
                <a:extLst>
                  <a:ext uri="{A12FA001-AC4F-418D-AE19-62706E023703}">
                    <ahyp:hlinkClr xmlns:ahyp="http://schemas.microsoft.com/office/drawing/2018/hyperlinkcolor" val="tx"/>
                  </a:ext>
                </a:extLst>
              </a:hlinkClick>
            </a:endParaRPr>
          </a:p>
          <a:p>
            <a:pPr>
              <a:buClr>
                <a:srgbClr val="00B050"/>
              </a:buClr>
            </a:pPr>
            <a:endParaRPr lang="en-IE" i="1" kern="0" dirty="0">
              <a:solidFill>
                <a:srgbClr val="00B050"/>
              </a:solidFill>
            </a:endParaRPr>
          </a:p>
          <a:p>
            <a:pPr marL="685800" lvl="2">
              <a:buClr>
                <a:srgbClr val="002060"/>
              </a:buClr>
            </a:pPr>
            <a:endParaRPr lang="en-GB" sz="2000" kern="0" dirty="0">
              <a:hlinkClick r:id="rId2">
                <a:extLst>
                  <a:ext uri="{A12FA001-AC4F-418D-AE19-62706E023703}">
                    <ahyp:hlinkClr xmlns:ahyp="http://schemas.microsoft.com/office/drawing/2018/hyperlinkcolor" val="tx"/>
                  </a:ext>
                </a:extLst>
              </a:hlinkClick>
            </a:endParaRPr>
          </a:p>
          <a:p>
            <a:pPr marL="971550" lvl="2" indent="-285750" algn="just">
              <a:buClr>
                <a:srgbClr val="002060"/>
              </a:buClr>
              <a:buFont typeface="Wingdings" panose="05000000000000000000" pitchFamily="2" charset="2"/>
              <a:buChar char="Ø"/>
            </a:pPr>
            <a:r>
              <a:rPr lang="en-IE" sz="2000" u="sng" dirty="0">
                <a:ea typeface="Calibri" panose="020F0502020204030204" pitchFamily="34" charset="0"/>
                <a:cs typeface="Times New Roman" panose="02020603050405020304" pitchFamily="18" charset="0"/>
              </a:rPr>
              <a:t>COMMISSION IMPLEMENTING DECISION (EU) 2017/1209 </a:t>
            </a:r>
            <a:r>
              <a:rPr lang="en-IE" sz="2000" dirty="0">
                <a:ea typeface="Calibri" panose="020F0502020204030204" pitchFamily="34" charset="0"/>
                <a:cs typeface="Times New Roman" panose="02020603050405020304" pitchFamily="18" charset="0"/>
              </a:rPr>
              <a:t>4 July 2017 authorising placing on the market products containing, consisting of, or produced from GM maize Bt11 × 59122 × MIR604 × 1507 × GA21, </a:t>
            </a:r>
            <a:r>
              <a:rPr lang="en-IE" sz="2000" i="1" u="sng" dirty="0">
                <a:ea typeface="Calibri" panose="020F0502020204030204" pitchFamily="34" charset="0"/>
                <a:cs typeface="Times New Roman" panose="02020603050405020304" pitchFamily="18" charset="0"/>
              </a:rPr>
              <a:t>&amp; </a:t>
            </a:r>
            <a:r>
              <a:rPr lang="en-IE" sz="2000" dirty="0">
                <a:ea typeface="Calibri" panose="020F0502020204030204" pitchFamily="34" charset="0"/>
                <a:cs typeface="Times New Roman" panose="02020603050405020304" pitchFamily="18" charset="0"/>
              </a:rPr>
              <a:t>GM maize combining 2,3, 4 of the events Bt11, 59122, MIR604, 1507 &amp; GA21 pursuant to Regulation (EC) No 1829/2003 of European Parliament &amp; Council on GM food &amp;  feed</a:t>
            </a:r>
          </a:p>
          <a:p>
            <a:pPr marL="971550" lvl="2" indent="-285750" algn="just">
              <a:buClr>
                <a:srgbClr val="002060"/>
              </a:buClr>
              <a:buFont typeface="Wingdings" panose="05000000000000000000" pitchFamily="2" charset="2"/>
              <a:buChar char="Ø"/>
            </a:pPr>
            <a:endParaRPr lang="en-IE" sz="2000" dirty="0">
              <a:ea typeface="Calibri" panose="020F0502020204030204" pitchFamily="34" charset="0"/>
              <a:cs typeface="Times New Roman" panose="02020603050405020304" pitchFamily="18" charset="0"/>
            </a:endParaRPr>
          </a:p>
          <a:p>
            <a:pPr marL="971550" lvl="2" indent="-285750" algn="just">
              <a:buClr>
                <a:srgbClr val="002060"/>
              </a:buClr>
              <a:buFont typeface="Wingdings" panose="05000000000000000000" pitchFamily="2" charset="2"/>
              <a:buChar char="Ø"/>
            </a:pPr>
            <a:r>
              <a:rPr lang="en-GB" sz="2000" u="sng" dirty="0">
                <a:cs typeface="Calibri" panose="020F0502020204030204" pitchFamily="34" charset="0"/>
                <a:hlinkClick r:id="rId3">
                  <a:extLst>
                    <a:ext uri="{A12FA001-AC4F-418D-AE19-62706E023703}">
                      <ahyp:hlinkClr xmlns:ahyp="http://schemas.microsoft.com/office/drawing/2018/hyperlinkcolor" val="tx"/>
                    </a:ext>
                  </a:extLst>
                </a:hlinkClick>
              </a:rPr>
              <a:t>Regulation (EU) 2019/1381</a:t>
            </a:r>
            <a:r>
              <a:rPr lang="en-GB" sz="2000" dirty="0">
                <a:cs typeface="Calibri" panose="020F0502020204030204" pitchFamily="34" charset="0"/>
              </a:rPr>
              <a:t> - transparency &amp; sustainability of EU risk assessment in the food chain (Transparency Regulation)</a:t>
            </a:r>
          </a:p>
          <a:p>
            <a:pPr marL="971550" lvl="2" indent="-285750" algn="just">
              <a:buClr>
                <a:srgbClr val="002060"/>
              </a:buClr>
              <a:buFont typeface="Wingdings" panose="05000000000000000000" pitchFamily="2" charset="2"/>
              <a:buChar char="Ø"/>
            </a:pPr>
            <a:endParaRPr lang="en-GB" sz="2000" dirty="0">
              <a:cs typeface="Calibri" panose="020F0502020204030204" pitchFamily="34" charset="0"/>
            </a:endParaRPr>
          </a:p>
          <a:p>
            <a:pPr marL="971550" lvl="2" indent="-285750" algn="just">
              <a:buClr>
                <a:srgbClr val="002060"/>
              </a:buClr>
              <a:buFont typeface="Wingdings" panose="05000000000000000000" pitchFamily="2" charset="2"/>
              <a:buChar char="Ø"/>
            </a:pPr>
            <a:r>
              <a:rPr lang="en-GB" sz="2000" u="sng" dirty="0">
                <a:cs typeface="Calibri" panose="020F0502020204030204" pitchFamily="34" charset="0"/>
                <a:hlinkClick r:id="rId4">
                  <a:extLst>
                    <a:ext uri="{A12FA001-AC4F-418D-AE19-62706E023703}">
                      <ahyp:hlinkClr xmlns:ahyp="http://schemas.microsoft.com/office/drawing/2018/hyperlinkcolor" val="tx"/>
                    </a:ext>
                  </a:extLst>
                </a:hlinkClick>
              </a:rPr>
              <a:t>Commission Directive (EU) 2018/350</a:t>
            </a:r>
            <a:r>
              <a:rPr lang="en-GB" sz="2000" dirty="0">
                <a:cs typeface="Calibri" panose="020F0502020204030204" pitchFamily="34" charset="0"/>
              </a:rPr>
              <a:t> - amends Directive 2001/18/EC  EU Parliament &amp;  Council regarding environmental risk assessment of GMO's’</a:t>
            </a:r>
          </a:p>
          <a:p>
            <a:pPr marL="685800" lvl="2" algn="just">
              <a:buClr>
                <a:srgbClr val="002060"/>
              </a:buClr>
            </a:pPr>
            <a:endParaRPr lang="en-GB" sz="2000" dirty="0">
              <a:cs typeface="Calibri" panose="020F0502020204030204" pitchFamily="34" charset="0"/>
            </a:endParaRPr>
          </a:p>
          <a:p>
            <a:pPr marL="1428750" lvl="3" indent="-285750" algn="just">
              <a:buClr>
                <a:srgbClr val="002060"/>
              </a:buClr>
              <a:buFont typeface="Wingdings" panose="05000000000000000000" pitchFamily="2" charset="2"/>
              <a:buChar char="ü"/>
            </a:pPr>
            <a:r>
              <a:rPr lang="en-GB" sz="2000" i="1" dirty="0">
                <a:cs typeface="Calibri" panose="020F0502020204030204" pitchFamily="34" charset="0"/>
              </a:rPr>
              <a:t>Brings the requirements on ERA  in line with developments in scientific knowledge &amp; technical progress, while building on the EFSA Guidance Document for the ERA of plants.</a:t>
            </a:r>
            <a:endParaRPr lang="en-IE" sz="2000" i="1" kern="0" dirty="0">
              <a:cs typeface="Calibri" panose="020F0502020204030204" pitchFamily="34" charset="0"/>
            </a:endParaRPr>
          </a:p>
        </p:txBody>
      </p:sp>
    </p:spTree>
    <p:extLst>
      <p:ext uri="{BB962C8B-B14F-4D97-AF65-F5344CB8AC3E}">
        <p14:creationId xmlns:p14="http://schemas.microsoft.com/office/powerpoint/2010/main" val="123166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17</a:t>
            </a:fld>
            <a:endParaRPr lang="en-GB"/>
          </a:p>
        </p:txBody>
      </p:sp>
      <p:sp>
        <p:nvSpPr>
          <p:cNvPr id="2" name="Title 1">
            <a:extLst>
              <a:ext uri="{FF2B5EF4-FFF2-40B4-BE49-F238E27FC236}">
                <a16:creationId xmlns:a16="http://schemas.microsoft.com/office/drawing/2014/main" id="{CCC4C961-5F73-2690-C9D1-4B9C35A49FCE}"/>
              </a:ext>
            </a:extLst>
          </p:cNvPr>
          <p:cNvSpPr>
            <a:spLocks noGrp="1"/>
          </p:cNvSpPr>
          <p:nvPr>
            <p:ph type="title"/>
          </p:nvPr>
        </p:nvSpPr>
        <p:spPr>
          <a:xfrm>
            <a:off x="3286526" y="862650"/>
            <a:ext cx="8457372" cy="782357"/>
          </a:xfrm>
        </p:spPr>
        <p:txBody>
          <a:bodyPr/>
          <a:lstStyle/>
          <a:p>
            <a:r>
              <a:rPr lang="en-IE" kern="0" dirty="0">
                <a:solidFill>
                  <a:srgbClr val="0070C0"/>
                </a:solidFill>
              </a:rPr>
              <a:t>D. BUILDING BLOCKS OF GMO LEGISLATION</a:t>
            </a:r>
            <a:endParaRPr lang="en-US" dirty="0">
              <a:solidFill>
                <a:srgbClr val="0070C0"/>
              </a:solidFill>
            </a:endParaRPr>
          </a:p>
        </p:txBody>
      </p:sp>
      <p:sp>
        <p:nvSpPr>
          <p:cNvPr id="5" name="Subtitle 2">
            <a:extLst>
              <a:ext uri="{FF2B5EF4-FFF2-40B4-BE49-F238E27FC236}">
                <a16:creationId xmlns:a16="http://schemas.microsoft.com/office/drawing/2014/main" id="{AE4BFC08-178C-4FA4-BD0A-81F544DB5337}"/>
              </a:ext>
            </a:extLst>
          </p:cNvPr>
          <p:cNvSpPr txBox="1">
            <a:spLocks/>
          </p:cNvSpPr>
          <p:nvPr/>
        </p:nvSpPr>
        <p:spPr>
          <a:xfrm>
            <a:off x="859604" y="1429157"/>
            <a:ext cx="10884294" cy="491798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endParaRPr lang="en-IE" sz="1800" kern="0" dirty="0">
              <a:solidFill>
                <a:srgbClr val="00B050"/>
              </a:solidFill>
            </a:endParaRPr>
          </a:p>
          <a:p>
            <a:pPr marL="0" indent="0">
              <a:buClr>
                <a:srgbClr val="00B050"/>
              </a:buClr>
              <a:buNone/>
            </a:pPr>
            <a:endParaRPr lang="en-IE" b="1" kern="0" dirty="0">
              <a:solidFill>
                <a:srgbClr val="00B050"/>
              </a:solidFill>
            </a:endParaRPr>
          </a:p>
          <a:p>
            <a:pPr algn="just">
              <a:buClr>
                <a:srgbClr val="0070C0"/>
              </a:buClr>
              <a:buFont typeface="Wingdings" panose="05000000000000000000" pitchFamily="2" charset="2"/>
              <a:buChar char="Ø"/>
            </a:pPr>
            <a:r>
              <a:rPr lang="en-GB" i="0" kern="0" dirty="0">
                <a:solidFill>
                  <a:schemeClr val="tx1"/>
                </a:solidFill>
              </a:rPr>
              <a:t>These main pieces of  EU legislation are supplemented by: </a:t>
            </a:r>
          </a:p>
          <a:p>
            <a:pPr algn="just">
              <a:buClr>
                <a:srgbClr val="0070C0"/>
              </a:buClr>
              <a:buFont typeface="Wingdings" panose="05000000000000000000" pitchFamily="2" charset="2"/>
              <a:buChar char="Ø"/>
            </a:pPr>
            <a:endParaRPr lang="en-GB" i="0" kern="0" dirty="0">
              <a:solidFill>
                <a:schemeClr val="tx1"/>
              </a:solidFill>
            </a:endParaRPr>
          </a:p>
          <a:p>
            <a:pPr marL="800100" lvl="1" indent="-342900" algn="just">
              <a:buClr>
                <a:srgbClr val="0070C0"/>
              </a:buClr>
              <a:buFont typeface="+mj-lt"/>
              <a:buAutoNum type="arabicPeriod"/>
            </a:pPr>
            <a:r>
              <a:rPr lang="en-GB" sz="2400" kern="0" dirty="0">
                <a:solidFill>
                  <a:schemeClr val="tx1"/>
                </a:solidFill>
              </a:rPr>
              <a:t>a number of implementing rules or by </a:t>
            </a:r>
          </a:p>
          <a:p>
            <a:pPr marL="800100" lvl="1" indent="-342900" algn="just">
              <a:buClr>
                <a:srgbClr val="0070C0"/>
              </a:buClr>
              <a:buFont typeface="+mj-lt"/>
              <a:buAutoNum type="arabicPeriod"/>
            </a:pPr>
            <a:r>
              <a:rPr lang="en-GB" sz="2400" kern="0" dirty="0">
                <a:solidFill>
                  <a:schemeClr val="tx1"/>
                </a:solidFill>
              </a:rPr>
              <a:t>recommendations &amp; guidelines on specific GMO / GMP aspects</a:t>
            </a:r>
          </a:p>
          <a:p>
            <a:pPr marL="800100" lvl="1" indent="-342900" algn="just">
              <a:buClr>
                <a:srgbClr val="0070C0"/>
              </a:buClr>
              <a:buFont typeface="+mj-lt"/>
              <a:buAutoNum type="arabicPeriod"/>
            </a:pPr>
            <a:r>
              <a:rPr lang="en-GB" sz="2400" kern="0" dirty="0">
                <a:solidFill>
                  <a:schemeClr val="tx1"/>
                </a:solidFill>
              </a:rPr>
              <a:t>various R &amp; D studies &amp; reports </a:t>
            </a:r>
          </a:p>
          <a:p>
            <a:pPr algn="just">
              <a:buClr>
                <a:srgbClr val="0070C0"/>
              </a:buClr>
              <a:buFont typeface="Wingdings" panose="05000000000000000000" pitchFamily="2" charset="2"/>
              <a:buChar char="Ø"/>
            </a:pPr>
            <a:endParaRPr lang="en-GB" i="0" kern="0" dirty="0">
              <a:solidFill>
                <a:schemeClr val="tx1"/>
              </a:solidFill>
            </a:endParaRPr>
          </a:p>
          <a:p>
            <a:pPr algn="just">
              <a:buClr>
                <a:srgbClr val="0070C0"/>
              </a:buClr>
              <a:buFont typeface="Wingdings" panose="05000000000000000000" pitchFamily="2" charset="2"/>
              <a:buChar char="Ø"/>
            </a:pPr>
            <a:r>
              <a:rPr lang="en-GB" i="0" kern="0" dirty="0">
                <a:solidFill>
                  <a:schemeClr val="tx1"/>
                </a:solidFill>
              </a:rPr>
              <a:t>EU Reports published on implementation of  GMO legislation </a:t>
            </a:r>
          </a:p>
          <a:p>
            <a:pPr marL="600075" lvl="1" indent="-257175" algn="just">
              <a:buClr>
                <a:srgbClr val="002060"/>
              </a:buClr>
              <a:buFont typeface="Wingdings" panose="05000000000000000000" pitchFamily="2" charset="2"/>
              <a:buChar char="Ø"/>
            </a:pPr>
            <a:endParaRPr lang="en-IE" sz="1800" i="1" kern="0" dirty="0">
              <a:solidFill>
                <a:srgbClr val="002060"/>
              </a:solidFill>
            </a:endParaRPr>
          </a:p>
          <a:p>
            <a:pPr algn="just"/>
            <a:endParaRPr lang="en-IE" sz="1800" b="1" kern="0" dirty="0">
              <a:solidFill>
                <a:srgbClr val="00B050"/>
              </a:solidFill>
            </a:endParaRPr>
          </a:p>
          <a:p>
            <a:pPr algn="just"/>
            <a:endParaRPr lang="en-IE" sz="1800" b="1" kern="0" dirty="0">
              <a:solidFill>
                <a:srgbClr val="00B050"/>
              </a:solidFill>
            </a:endParaRPr>
          </a:p>
          <a:p>
            <a:pPr algn="just"/>
            <a:endParaRPr lang="en-IE" sz="1800" b="1" kern="0" dirty="0">
              <a:solidFill>
                <a:srgbClr val="00B050"/>
              </a:solidFill>
            </a:endParaRPr>
          </a:p>
          <a:p>
            <a:pPr algn="just"/>
            <a:endParaRPr lang="en-IE" sz="18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125424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B911EC8-F41E-4E56-AF00-A83BAEDD95B4}"/>
              </a:ext>
            </a:extLst>
          </p:cNvPr>
          <p:cNvPicPr>
            <a:picLocks noChangeAspect="1"/>
          </p:cNvPicPr>
          <p:nvPr/>
        </p:nvPicPr>
        <p:blipFill>
          <a:blip r:embed="rId2"/>
          <a:stretch>
            <a:fillRect/>
          </a:stretch>
        </p:blipFill>
        <p:spPr>
          <a:xfrm>
            <a:off x="1979208" y="162792"/>
            <a:ext cx="8460192" cy="6532415"/>
          </a:xfrm>
          <a:prstGeom prst="rect">
            <a:avLst/>
          </a:prstGeom>
        </p:spPr>
      </p:pic>
      <p:sp>
        <p:nvSpPr>
          <p:cNvPr id="3" name="Slide Number Placeholder 2">
            <a:extLst>
              <a:ext uri="{FF2B5EF4-FFF2-40B4-BE49-F238E27FC236}">
                <a16:creationId xmlns:a16="http://schemas.microsoft.com/office/drawing/2014/main" id="{17872EAB-A791-51F8-6050-B7A1DEBB0A4D}"/>
              </a:ext>
            </a:extLst>
          </p:cNvPr>
          <p:cNvSpPr>
            <a:spLocks noGrp="1"/>
          </p:cNvSpPr>
          <p:nvPr>
            <p:ph type="sldNum" sz="quarter" idx="12"/>
          </p:nvPr>
        </p:nvSpPr>
        <p:spPr/>
        <p:txBody>
          <a:bodyPr/>
          <a:lstStyle/>
          <a:p>
            <a:fld id="{F46C79FD-C571-418B-AB0F-5EE936C85276}" type="slidenum">
              <a:rPr lang="en-GB" smtClean="0"/>
              <a:t>18</a:t>
            </a:fld>
            <a:endParaRPr lang="en-GB"/>
          </a:p>
        </p:txBody>
      </p:sp>
    </p:spTree>
    <p:extLst>
      <p:ext uri="{BB962C8B-B14F-4D97-AF65-F5344CB8AC3E}">
        <p14:creationId xmlns:p14="http://schemas.microsoft.com/office/powerpoint/2010/main" val="247705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19</a:t>
            </a:fld>
            <a:endParaRPr lang="en-GB"/>
          </a:p>
        </p:txBody>
      </p:sp>
      <p:sp>
        <p:nvSpPr>
          <p:cNvPr id="2" name="Title 1">
            <a:extLst>
              <a:ext uri="{FF2B5EF4-FFF2-40B4-BE49-F238E27FC236}">
                <a16:creationId xmlns:a16="http://schemas.microsoft.com/office/drawing/2014/main" id="{EFC6E53F-36A3-AA6D-EFA2-4FFF1FBE1524}"/>
              </a:ext>
            </a:extLst>
          </p:cNvPr>
          <p:cNvSpPr>
            <a:spLocks noGrp="1"/>
          </p:cNvSpPr>
          <p:nvPr>
            <p:ph type="title"/>
          </p:nvPr>
        </p:nvSpPr>
        <p:spPr>
          <a:xfrm>
            <a:off x="3107256" y="779686"/>
            <a:ext cx="8457372" cy="782357"/>
          </a:xfrm>
        </p:spPr>
        <p:txBody>
          <a:bodyPr/>
          <a:lstStyle/>
          <a:p>
            <a:r>
              <a:rPr lang="en-IE" kern="0" dirty="0">
                <a:solidFill>
                  <a:srgbClr val="0070C0"/>
                </a:solidFill>
              </a:rPr>
              <a:t>E. CURRENT EU GMO / GMP  LEGISLATION</a:t>
            </a:r>
            <a:endParaRPr lang="en-US" dirty="0">
              <a:solidFill>
                <a:srgbClr val="0070C0"/>
              </a:solidFill>
            </a:endParaRPr>
          </a:p>
        </p:txBody>
      </p:sp>
      <p:sp>
        <p:nvSpPr>
          <p:cNvPr id="4" name="Subtitle 2">
            <a:extLst>
              <a:ext uri="{FF2B5EF4-FFF2-40B4-BE49-F238E27FC236}">
                <a16:creationId xmlns:a16="http://schemas.microsoft.com/office/drawing/2014/main" id="{11A2A273-3427-414C-A9ED-A3CAD0B86E7C}"/>
              </a:ext>
            </a:extLst>
          </p:cNvPr>
          <p:cNvSpPr txBox="1">
            <a:spLocks/>
          </p:cNvSpPr>
          <p:nvPr/>
        </p:nvSpPr>
        <p:spPr>
          <a:xfrm>
            <a:off x="-236307" y="779686"/>
            <a:ext cx="11414589" cy="4243227"/>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a:buClr>
                <a:srgbClr val="00B050"/>
              </a:buClr>
            </a:pPr>
            <a:endParaRPr lang="en-IE" sz="1800" b="1" kern="0" dirty="0">
              <a:solidFill>
                <a:srgbClr val="002060"/>
              </a:solidFill>
            </a:endParaRPr>
          </a:p>
          <a:p>
            <a:pPr marL="342900" lvl="1" indent="0">
              <a:buClr>
                <a:srgbClr val="002060"/>
              </a:buClr>
              <a:buNone/>
            </a:pPr>
            <a:endParaRPr lang="en-GB" sz="1800" i="1" kern="0" dirty="0">
              <a:solidFill>
                <a:srgbClr val="FF0000"/>
              </a:solidFill>
            </a:endParaRPr>
          </a:p>
          <a:p>
            <a:pPr marL="1028700" lvl="2" indent="-285750" algn="just">
              <a:spcBef>
                <a:spcPts val="0"/>
              </a:spcBef>
              <a:buClr>
                <a:srgbClr val="002060"/>
              </a:buClr>
              <a:buFont typeface="Wingdings" panose="05000000000000000000" pitchFamily="2" charset="2"/>
              <a:buChar char="Ø"/>
            </a:pPr>
            <a:r>
              <a:rPr lang="en-GB" sz="1800" dirty="0">
                <a:solidFill>
                  <a:schemeClr val="tx1"/>
                </a:solidFill>
              </a:rPr>
              <a:t>Council of EU requested  Commission to submit, by </a:t>
            </a:r>
            <a:r>
              <a:rPr lang="en-GB" sz="1800" u="sng" dirty="0">
                <a:solidFill>
                  <a:srgbClr val="FF0000"/>
                </a:solidFill>
              </a:rPr>
              <a:t>30 April 2021 </a:t>
            </a:r>
            <a:r>
              <a:rPr lang="en-GB" sz="1800" dirty="0">
                <a:solidFill>
                  <a:schemeClr val="tx1"/>
                </a:solidFill>
              </a:rPr>
              <a:t>study* based on Court of Justice’s judgment in Case C-528/16 regarding the status of </a:t>
            </a:r>
            <a:r>
              <a:rPr lang="en-GB" sz="1800" i="1" u="sng" dirty="0">
                <a:solidFill>
                  <a:srgbClr val="0070C0"/>
                </a:solidFill>
              </a:rPr>
              <a:t>New Genomic Techniques (NGT’s) </a:t>
            </a:r>
            <a:r>
              <a:rPr lang="en-GB" sz="1800" dirty="0">
                <a:solidFill>
                  <a:schemeClr val="tx1"/>
                </a:solidFill>
              </a:rPr>
              <a:t>under EU law</a:t>
            </a:r>
          </a:p>
          <a:p>
            <a:pPr marL="1028700" lvl="2" indent="-285750" algn="just">
              <a:spcBef>
                <a:spcPts val="0"/>
              </a:spcBef>
              <a:buClr>
                <a:srgbClr val="002060"/>
              </a:buClr>
              <a:buFont typeface="Wingdings" panose="05000000000000000000" pitchFamily="2" charset="2"/>
              <a:buChar char="Ø"/>
            </a:pPr>
            <a:endParaRPr lang="en-GB" sz="1800" dirty="0">
              <a:solidFill>
                <a:schemeClr val="tx1"/>
              </a:solidFill>
            </a:endParaRPr>
          </a:p>
          <a:p>
            <a:pPr marL="1028700" lvl="2" indent="-285750" algn="just">
              <a:spcBef>
                <a:spcPts val="0"/>
              </a:spcBef>
              <a:buClr>
                <a:srgbClr val="002060"/>
              </a:buClr>
              <a:buFont typeface="Wingdings" panose="05000000000000000000" pitchFamily="2" charset="2"/>
              <a:buChar char="Ø"/>
            </a:pPr>
            <a:r>
              <a:rPr lang="en-GB" sz="1800" dirty="0">
                <a:solidFill>
                  <a:schemeClr val="tx1"/>
                </a:solidFill>
              </a:rPr>
              <a:t>NGT’s  defined as techniques capable of altering genetic material of an organism &amp;  have emerged/ have been developed since 2001, when current legislation on GMO’s adopted</a:t>
            </a:r>
          </a:p>
          <a:p>
            <a:pPr marL="1028700" lvl="2" indent="-285750" algn="just">
              <a:spcBef>
                <a:spcPts val="0"/>
              </a:spcBef>
              <a:buClr>
                <a:srgbClr val="002060"/>
              </a:buClr>
              <a:buFont typeface="Wingdings" panose="05000000000000000000" pitchFamily="2" charset="2"/>
              <a:buChar char="Ø"/>
            </a:pPr>
            <a:endParaRPr lang="en-GB" sz="1800" dirty="0">
              <a:solidFill>
                <a:schemeClr val="tx1"/>
              </a:solidFill>
            </a:endParaRPr>
          </a:p>
          <a:p>
            <a:pPr marL="1028700" lvl="2" indent="-285750" algn="just">
              <a:spcBef>
                <a:spcPts val="0"/>
              </a:spcBef>
              <a:buClr>
                <a:srgbClr val="002060"/>
              </a:buClr>
              <a:buFont typeface="Wingdings" panose="05000000000000000000" pitchFamily="2" charset="2"/>
              <a:buChar char="Ø"/>
            </a:pPr>
            <a:r>
              <a:rPr lang="en-GB" sz="1800" dirty="0">
                <a:solidFill>
                  <a:schemeClr val="tx1"/>
                </a:solidFill>
              </a:rPr>
              <a:t>Information on status &amp; use of NGT’s in plants, animals &amp; micro-organisms for agri-food, industrial &amp; pharmaceutical applications obtained  from EU MS’s &amp; EU-level stakeholders via targeted consultation</a:t>
            </a:r>
          </a:p>
          <a:p>
            <a:pPr marL="1028700" lvl="2" indent="-285750" algn="just">
              <a:spcBef>
                <a:spcPts val="0"/>
              </a:spcBef>
              <a:buClr>
                <a:srgbClr val="002060"/>
              </a:buClr>
              <a:buFont typeface="Wingdings" panose="05000000000000000000" pitchFamily="2" charset="2"/>
              <a:buChar char="Ø"/>
            </a:pPr>
            <a:endParaRPr lang="en-GB" sz="1800" dirty="0">
              <a:solidFill>
                <a:schemeClr val="tx1"/>
              </a:solidFill>
            </a:endParaRPr>
          </a:p>
          <a:p>
            <a:pPr marL="1028700" lvl="2" indent="-285750" algn="just">
              <a:spcBef>
                <a:spcPts val="0"/>
              </a:spcBef>
              <a:buClr>
                <a:srgbClr val="002060"/>
              </a:buClr>
              <a:buFont typeface="Wingdings" panose="05000000000000000000" pitchFamily="2" charset="2"/>
              <a:buChar char="Ø"/>
            </a:pPr>
            <a:r>
              <a:rPr lang="en-GB" sz="1800" dirty="0">
                <a:solidFill>
                  <a:schemeClr val="tx1"/>
                </a:solidFill>
              </a:rPr>
              <a:t>The study: </a:t>
            </a:r>
          </a:p>
          <a:p>
            <a:pPr marL="742950" lvl="2" indent="0" algn="just">
              <a:spcBef>
                <a:spcPts val="0"/>
              </a:spcBef>
              <a:buClr>
                <a:srgbClr val="002060"/>
              </a:buClr>
            </a:pPr>
            <a:endParaRPr lang="en-GB" sz="1800" dirty="0">
              <a:solidFill>
                <a:schemeClr val="tx1"/>
              </a:solidFill>
            </a:endParaRPr>
          </a:p>
          <a:p>
            <a:pPr marL="1485900" lvl="3" indent="-285750" algn="just">
              <a:spcBef>
                <a:spcPts val="0"/>
              </a:spcBef>
              <a:buClr>
                <a:srgbClr val="002060"/>
              </a:buClr>
              <a:buFont typeface="Wingdings" panose="05000000000000000000" pitchFamily="2" charset="2"/>
              <a:buChar char="Ø"/>
            </a:pPr>
            <a:r>
              <a:rPr lang="en-GB" sz="1800" i="1" dirty="0">
                <a:latin typeface="+mn-lt"/>
              </a:rPr>
              <a:t>was supported by expert contributions on specific aspects regarding safety, testing methods &amp; technological &amp; market developments</a:t>
            </a:r>
          </a:p>
          <a:p>
            <a:pPr marL="1485900" lvl="3" indent="-285750" algn="just">
              <a:spcBef>
                <a:spcPts val="0"/>
              </a:spcBef>
              <a:buClr>
                <a:srgbClr val="002060"/>
              </a:buClr>
              <a:buFont typeface="Wingdings" panose="05000000000000000000" pitchFamily="2" charset="2"/>
              <a:buChar char="Ø"/>
            </a:pPr>
            <a:r>
              <a:rPr lang="en-GB" sz="1800" i="1" dirty="0">
                <a:latin typeface="+mn-lt"/>
              </a:rPr>
              <a:t>emphasises  that organisms obtained through NGT’s subject to current GMO legislation</a:t>
            </a:r>
            <a:endParaRPr lang="en-IE" sz="1800" b="1" i="1" kern="0" dirty="0">
              <a:latin typeface="+mn-lt"/>
            </a:endParaRPr>
          </a:p>
          <a:p>
            <a:pPr marL="742950" lvl="2" indent="0" algn="just">
              <a:spcBef>
                <a:spcPts val="0"/>
              </a:spcBef>
              <a:buClr>
                <a:srgbClr val="002060"/>
              </a:buClr>
            </a:pPr>
            <a:endParaRPr lang="en-GB" sz="1800" dirty="0">
              <a:solidFill>
                <a:schemeClr val="tx1"/>
              </a:solidFill>
            </a:endParaRPr>
          </a:p>
          <a:p>
            <a:pPr marL="742950" lvl="2" indent="0">
              <a:spcBef>
                <a:spcPts val="0"/>
              </a:spcBef>
              <a:buClr>
                <a:srgbClr val="002060"/>
              </a:buClr>
            </a:pPr>
            <a:r>
              <a:rPr lang="en-GB" sz="1800" dirty="0">
                <a:solidFill>
                  <a:srgbClr val="FF0000"/>
                </a:solidFill>
              </a:rPr>
              <a:t>	*Brussels 29 April 2021: SWD(2021)92 final </a:t>
            </a:r>
          </a:p>
          <a:p>
            <a:pPr marL="957263" lvl="2" indent="-214313" algn="just">
              <a:buClr>
                <a:srgbClr val="002060"/>
              </a:buClr>
              <a:buFont typeface="Wingdings" panose="05000000000000000000" pitchFamily="2" charset="2"/>
              <a:buChar char="q"/>
            </a:pPr>
            <a:endParaRPr lang="en-GB" sz="1800" dirty="0">
              <a:solidFill>
                <a:schemeClr val="tx1"/>
              </a:solidFill>
            </a:endParaRPr>
          </a:p>
          <a:p>
            <a:pPr marL="957263" lvl="2" indent="-214313">
              <a:buClr>
                <a:srgbClr val="002060"/>
              </a:buClr>
              <a:buFont typeface="Wingdings" panose="05000000000000000000" pitchFamily="2" charset="2"/>
              <a:buChar char="q"/>
            </a:pPr>
            <a:endParaRPr lang="en-GB" sz="1800" dirty="0">
              <a:solidFill>
                <a:schemeClr val="tx1"/>
              </a:solidFill>
            </a:endParaRPr>
          </a:p>
          <a:p>
            <a:pPr algn="ctr"/>
            <a:endParaRPr lang="en-IE" sz="1800" b="1" kern="0" dirty="0">
              <a:solidFill>
                <a:schemeClr val="tx1"/>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3181169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a:t>
            </a:fld>
            <a:endParaRPr lang="en-GB"/>
          </a:p>
        </p:txBody>
      </p:sp>
      <p:sp>
        <p:nvSpPr>
          <p:cNvPr id="2" name="Title 1">
            <a:extLst>
              <a:ext uri="{FF2B5EF4-FFF2-40B4-BE49-F238E27FC236}">
                <a16:creationId xmlns:a16="http://schemas.microsoft.com/office/drawing/2014/main" id="{8727A9F8-D496-9CE3-B9C4-4CC48CF95C3B}"/>
              </a:ext>
            </a:extLst>
          </p:cNvPr>
          <p:cNvSpPr>
            <a:spLocks noGrp="1"/>
          </p:cNvSpPr>
          <p:nvPr>
            <p:ph type="title"/>
          </p:nvPr>
        </p:nvSpPr>
        <p:spPr>
          <a:xfrm>
            <a:off x="3152961" y="892211"/>
            <a:ext cx="8857528" cy="782357"/>
          </a:xfrm>
        </p:spPr>
        <p:txBody>
          <a:bodyPr/>
          <a:lstStyle/>
          <a:p>
            <a:r>
              <a:rPr lang="en-IE" sz="4000" kern="0" dirty="0">
                <a:solidFill>
                  <a:srgbClr val="0070C0"/>
                </a:solidFill>
              </a:rPr>
              <a:t>LEGAL FRAMEWORK: </a:t>
            </a:r>
            <a:br>
              <a:rPr lang="en-IE" sz="4000" kern="0" dirty="0">
                <a:solidFill>
                  <a:srgbClr val="0070C0"/>
                </a:solidFill>
              </a:rPr>
            </a:br>
            <a:r>
              <a:rPr lang="en-IE" sz="4000" kern="0" dirty="0">
                <a:solidFill>
                  <a:srgbClr val="0070C0"/>
                </a:solidFill>
              </a:rPr>
              <a:t>A. GENERAL COMMENT</a:t>
            </a:r>
            <a:endParaRPr lang="en-US" dirty="0"/>
          </a:p>
        </p:txBody>
      </p:sp>
      <p:sp>
        <p:nvSpPr>
          <p:cNvPr id="4" name="Subtitle 2">
            <a:extLst>
              <a:ext uri="{FF2B5EF4-FFF2-40B4-BE49-F238E27FC236}">
                <a16:creationId xmlns:a16="http://schemas.microsoft.com/office/drawing/2014/main" id="{7D54FBE3-7AE7-417F-84BB-CB91C46E99A8}"/>
              </a:ext>
            </a:extLst>
          </p:cNvPr>
          <p:cNvSpPr txBox="1">
            <a:spLocks/>
          </p:cNvSpPr>
          <p:nvPr/>
        </p:nvSpPr>
        <p:spPr>
          <a:xfrm>
            <a:off x="720401" y="1084224"/>
            <a:ext cx="9810609" cy="4855049"/>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endParaRPr lang="en-IE" sz="1800" b="1" kern="0" dirty="0">
              <a:solidFill>
                <a:srgbClr val="7030A0"/>
              </a:solidFill>
            </a:endParaRPr>
          </a:p>
          <a:p>
            <a:pPr marL="0" indent="0">
              <a:buClr>
                <a:srgbClr val="00B050"/>
              </a:buClr>
              <a:buNone/>
            </a:pPr>
            <a:r>
              <a:rPr lang="en-IE" sz="1800" b="1" kern="0" dirty="0">
                <a:solidFill>
                  <a:srgbClr val="00B050"/>
                </a:solidFill>
              </a:rPr>
              <a:t>  </a:t>
            </a:r>
            <a:endParaRPr lang="en-IE" sz="1800" kern="0" dirty="0">
              <a:solidFill>
                <a:srgbClr val="00B050"/>
              </a:solidFill>
            </a:endParaRPr>
          </a:p>
          <a:p>
            <a:pPr marL="0" indent="0">
              <a:buClr>
                <a:srgbClr val="00B050"/>
              </a:buClr>
              <a:buNone/>
            </a:pPr>
            <a:endParaRPr lang="en-IE" sz="1800" b="1" kern="0" dirty="0">
              <a:solidFill>
                <a:srgbClr val="00B050"/>
              </a:solidFill>
            </a:endParaRPr>
          </a:p>
          <a:p>
            <a:pPr marL="0" indent="0">
              <a:buClr>
                <a:srgbClr val="00B050"/>
              </a:buClr>
              <a:buNone/>
            </a:pPr>
            <a:endParaRPr lang="en-IE" sz="2800" b="1" kern="0" dirty="0">
              <a:solidFill>
                <a:srgbClr val="00B050"/>
              </a:solidFill>
            </a:endParaRPr>
          </a:p>
          <a:p>
            <a:pPr marL="0" indent="0" algn="just">
              <a:buNone/>
            </a:pPr>
            <a:r>
              <a:rPr lang="en-IE" sz="2800" dirty="0">
                <a:solidFill>
                  <a:schemeClr val="tx1"/>
                </a:solidFill>
                <a:cs typeface="Arial" panose="020B0604020202020204" pitchFamily="34" charset="0"/>
              </a:rPr>
              <a:t>The European Union established a legal framework to ensure that development of modern biotechnology, &amp;  more specifically of GMO's, takes place in safe conditions in accordance with the requirements of the </a:t>
            </a:r>
            <a:r>
              <a:rPr lang="en-IE" sz="2800" u="sng" dirty="0">
                <a:solidFill>
                  <a:srgbClr val="0070C0"/>
                </a:solidFill>
                <a:cs typeface="Arial" panose="020B0604020202020204" pitchFamily="34" charset="0"/>
              </a:rPr>
              <a:t>Cartagena Protocol </a:t>
            </a:r>
            <a:endParaRPr lang="en-IE" sz="2800" b="1" u="sng" kern="0" dirty="0">
              <a:solidFill>
                <a:srgbClr val="0070C0"/>
              </a:solidFill>
              <a:cs typeface="Arial" panose="020B0604020202020204" pitchFamily="34" charset="0"/>
            </a:endParaRPr>
          </a:p>
          <a:p>
            <a:endParaRPr lang="en-IE" sz="1800" kern="0" dirty="0">
              <a:solidFill>
                <a:schemeClr val="tx1"/>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3593251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20</a:t>
            </a:fld>
            <a:endParaRPr lang="en-GB" dirty="0"/>
          </a:p>
        </p:txBody>
      </p:sp>
      <p:sp>
        <p:nvSpPr>
          <p:cNvPr id="2" name="Title 1">
            <a:extLst>
              <a:ext uri="{FF2B5EF4-FFF2-40B4-BE49-F238E27FC236}">
                <a16:creationId xmlns:a16="http://schemas.microsoft.com/office/drawing/2014/main" id="{15741CA9-6CCE-87DA-55A2-9522C30C2D46}"/>
              </a:ext>
            </a:extLst>
          </p:cNvPr>
          <p:cNvSpPr>
            <a:spLocks noGrp="1"/>
          </p:cNvSpPr>
          <p:nvPr>
            <p:ph type="title"/>
          </p:nvPr>
        </p:nvSpPr>
        <p:spPr>
          <a:xfrm>
            <a:off x="3107256" y="724806"/>
            <a:ext cx="8457372" cy="782357"/>
          </a:xfrm>
        </p:spPr>
        <p:txBody>
          <a:bodyPr/>
          <a:lstStyle/>
          <a:p>
            <a:r>
              <a:rPr lang="en-IE" kern="0" dirty="0">
                <a:solidFill>
                  <a:srgbClr val="0070C0"/>
                </a:solidFill>
              </a:rPr>
              <a:t>E. CURRENT EU GMO / GMP LEGISLATION</a:t>
            </a:r>
            <a:endParaRPr lang="en-US" dirty="0">
              <a:solidFill>
                <a:srgbClr val="0070C0"/>
              </a:solidFill>
            </a:endParaRPr>
          </a:p>
        </p:txBody>
      </p:sp>
      <p:sp>
        <p:nvSpPr>
          <p:cNvPr id="4" name="Subtitle 2">
            <a:extLst>
              <a:ext uri="{FF2B5EF4-FFF2-40B4-BE49-F238E27FC236}">
                <a16:creationId xmlns:a16="http://schemas.microsoft.com/office/drawing/2014/main" id="{11A2A273-3427-414C-A9ED-A3CAD0B86E7C}"/>
              </a:ext>
            </a:extLst>
          </p:cNvPr>
          <p:cNvSpPr txBox="1">
            <a:spLocks/>
          </p:cNvSpPr>
          <p:nvPr/>
        </p:nvSpPr>
        <p:spPr>
          <a:xfrm>
            <a:off x="162566" y="970010"/>
            <a:ext cx="11402062" cy="491798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a:buClr>
                <a:srgbClr val="00B050"/>
              </a:buClr>
            </a:pPr>
            <a:endParaRPr lang="en-IE" sz="1800" b="1" kern="0" dirty="0">
              <a:solidFill>
                <a:srgbClr val="002060"/>
              </a:solidFill>
            </a:endParaRPr>
          </a:p>
          <a:p>
            <a:pPr marL="342900" lvl="1" indent="0">
              <a:buClr>
                <a:srgbClr val="002060"/>
              </a:buClr>
              <a:buNone/>
            </a:pPr>
            <a:endParaRPr lang="en-GB" kern="0" dirty="0">
              <a:solidFill>
                <a:schemeClr val="tx1"/>
              </a:solidFill>
            </a:endParaRPr>
          </a:p>
          <a:p>
            <a:pPr marL="957263" lvl="2" indent="-214313" algn="just">
              <a:buClr>
                <a:srgbClr val="002060"/>
              </a:buClr>
              <a:buFont typeface="Wingdings" panose="05000000000000000000" pitchFamily="2" charset="2"/>
              <a:buChar char="Ø"/>
            </a:pPr>
            <a:r>
              <a:rPr lang="en-GB" sz="2000" kern="0" dirty="0">
                <a:solidFill>
                  <a:schemeClr val="tx1"/>
                </a:solidFill>
              </a:rPr>
              <a:t>Publication of Commission Directive (EU) 2018/350 / 8 March 2018 amends Directive 2001/18/EC on environmental risk assessment (ERA) of GMO's</a:t>
            </a:r>
          </a:p>
          <a:p>
            <a:pPr marL="957263" lvl="2" indent="-214313" algn="just">
              <a:buClr>
                <a:srgbClr val="002060"/>
              </a:buClr>
              <a:buFont typeface="Wingdings" panose="05000000000000000000" pitchFamily="2" charset="2"/>
              <a:buChar char="Ø"/>
            </a:pPr>
            <a:endParaRPr lang="en-GB" sz="2000" kern="0" dirty="0">
              <a:solidFill>
                <a:schemeClr val="tx1"/>
              </a:solidFill>
            </a:endParaRPr>
          </a:p>
          <a:p>
            <a:pPr marL="957263" lvl="2" indent="-214313" algn="just">
              <a:buClr>
                <a:srgbClr val="002060"/>
              </a:buClr>
              <a:buFont typeface="Wingdings" panose="05000000000000000000" pitchFamily="2" charset="2"/>
              <a:buChar char="Ø"/>
            </a:pPr>
            <a:r>
              <a:rPr lang="en-GB" sz="2000" kern="0" dirty="0">
                <a:solidFill>
                  <a:schemeClr val="tx1"/>
                </a:solidFill>
              </a:rPr>
              <a:t>This measure brings: </a:t>
            </a:r>
          </a:p>
          <a:p>
            <a:pPr marL="1357313" lvl="3" indent="-214313" algn="just">
              <a:buClr>
                <a:srgbClr val="002060"/>
              </a:buClr>
              <a:buFont typeface="Wingdings" panose="05000000000000000000" pitchFamily="2" charset="2"/>
              <a:buChar char="v"/>
            </a:pPr>
            <a:r>
              <a:rPr lang="en-GB" b="1" i="1" kern="0" dirty="0">
                <a:latin typeface="+mn-lt"/>
              </a:rPr>
              <a:t>requirements on ERA up to date with developments in scientific knowledge &amp; technical progress, while </a:t>
            </a:r>
          </a:p>
          <a:p>
            <a:pPr marL="1357313" lvl="3" indent="-214313" algn="just">
              <a:buClr>
                <a:srgbClr val="002060"/>
              </a:buClr>
              <a:buFont typeface="Wingdings" panose="05000000000000000000" pitchFamily="2" charset="2"/>
              <a:buChar char="v"/>
            </a:pPr>
            <a:r>
              <a:rPr lang="en-GB" b="1" i="1" kern="0" dirty="0">
                <a:latin typeface="+mn-lt"/>
              </a:rPr>
              <a:t>building on the EFSA Guidance Document for the ERA of GM plants</a:t>
            </a:r>
            <a:endParaRPr lang="en-GB" i="1" kern="0" dirty="0">
              <a:latin typeface="+mn-lt"/>
            </a:endParaRPr>
          </a:p>
          <a:p>
            <a:pPr marL="742950" lvl="2" indent="0" algn="just">
              <a:buClr>
                <a:srgbClr val="002060"/>
              </a:buClr>
            </a:pPr>
            <a:endParaRPr lang="en-GB" sz="2000" kern="0" dirty="0">
              <a:solidFill>
                <a:schemeClr val="tx1"/>
              </a:solidFill>
            </a:endParaRPr>
          </a:p>
          <a:p>
            <a:pPr marL="957263" lvl="2" indent="-214313" algn="just">
              <a:buClr>
                <a:srgbClr val="002060"/>
              </a:buClr>
              <a:buFont typeface="Wingdings" panose="05000000000000000000" pitchFamily="2" charset="2"/>
              <a:buChar char="Ø"/>
            </a:pPr>
            <a:r>
              <a:rPr lang="en-GB" sz="2000" kern="0" dirty="0">
                <a:solidFill>
                  <a:schemeClr val="tx1"/>
                </a:solidFill>
              </a:rPr>
              <a:t>All EU MS’s should have brought into force </a:t>
            </a:r>
            <a:r>
              <a:rPr lang="en-GB" sz="2000" i="1" u="sng" kern="0" dirty="0">
                <a:solidFill>
                  <a:schemeClr val="tx1"/>
                </a:solidFill>
              </a:rPr>
              <a:t>laws, regulations, administrative provisions</a:t>
            </a:r>
            <a:r>
              <a:rPr lang="en-GB" sz="2000" kern="0" dirty="0">
                <a:solidFill>
                  <a:schemeClr val="tx1"/>
                </a:solidFill>
              </a:rPr>
              <a:t> necessary to comply with this Directive by 29 September 2019 at the latest.</a:t>
            </a:r>
          </a:p>
          <a:p>
            <a:pPr marL="1000125" lvl="2" indent="-257175" algn="just">
              <a:buClr>
                <a:srgbClr val="002060"/>
              </a:buClr>
              <a:buFont typeface="Wingdings" panose="05000000000000000000" pitchFamily="2" charset="2"/>
              <a:buChar char="Ø"/>
            </a:pPr>
            <a:endParaRPr lang="en-IE" sz="1800" i="1" kern="0" dirty="0">
              <a:solidFill>
                <a:srgbClr val="00206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4619344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21</a:t>
            </a:fld>
            <a:endParaRPr lang="en-GB" dirty="0"/>
          </a:p>
        </p:txBody>
      </p:sp>
      <p:sp>
        <p:nvSpPr>
          <p:cNvPr id="2" name="Title 1">
            <a:extLst>
              <a:ext uri="{FF2B5EF4-FFF2-40B4-BE49-F238E27FC236}">
                <a16:creationId xmlns:a16="http://schemas.microsoft.com/office/drawing/2014/main" id="{8FA9547B-A7B4-AC35-BE58-C915D6B4BDF9}"/>
              </a:ext>
            </a:extLst>
          </p:cNvPr>
          <p:cNvSpPr>
            <a:spLocks noGrp="1"/>
          </p:cNvSpPr>
          <p:nvPr>
            <p:ph type="title"/>
          </p:nvPr>
        </p:nvSpPr>
        <p:spPr>
          <a:xfrm>
            <a:off x="3047480" y="693914"/>
            <a:ext cx="8785609" cy="782357"/>
          </a:xfrm>
        </p:spPr>
        <p:txBody>
          <a:bodyPr/>
          <a:lstStyle/>
          <a:p>
            <a:r>
              <a:rPr lang="en-IE" sz="3600" kern="0" dirty="0">
                <a:solidFill>
                  <a:srgbClr val="0070C0"/>
                </a:solidFill>
              </a:rPr>
              <a:t>F. GMO  / GMP COMPETENCIES - RISK ASSESSMENT &amp; RISK  MANAGEMENT </a:t>
            </a:r>
            <a:endParaRPr lang="en-US" sz="3600"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358911" y="1085093"/>
            <a:ext cx="11220063" cy="5411318"/>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1800" b="1" kern="0" dirty="0">
                <a:solidFill>
                  <a:srgbClr val="00B050"/>
                </a:solidFill>
              </a:rPr>
              <a:t>	</a:t>
            </a:r>
            <a:r>
              <a:rPr lang="en-IE" sz="1800" kern="0" dirty="0">
                <a:solidFill>
                  <a:srgbClr val="00B050"/>
                </a:solidFill>
              </a:rPr>
              <a:t> </a:t>
            </a:r>
            <a:endParaRPr lang="en-IE" sz="2000" kern="0" dirty="0">
              <a:solidFill>
                <a:srgbClr val="00B050"/>
              </a:solidFill>
            </a:endParaRPr>
          </a:p>
          <a:p>
            <a:pPr lvl="1" algn="just">
              <a:buClr>
                <a:srgbClr val="00B0F0"/>
              </a:buClr>
              <a:buFont typeface="Wingdings" panose="05000000000000000000" pitchFamily="2" charset="2"/>
              <a:buChar char="Ø"/>
            </a:pPr>
            <a:r>
              <a:rPr lang="en-IE" kern="0" dirty="0">
                <a:solidFill>
                  <a:schemeClr val="tx1"/>
                </a:solidFill>
              </a:rPr>
              <a:t>Comes under the purview of the GMO's / GMP regulatory </a:t>
            </a:r>
            <a:r>
              <a:rPr lang="en-IE" i="1" kern="0" dirty="0">
                <a:solidFill>
                  <a:schemeClr val="tx1"/>
                </a:solidFill>
              </a:rPr>
              <a:t>competent authorities – CA’s </a:t>
            </a:r>
            <a:r>
              <a:rPr lang="en-IE" kern="0" dirty="0">
                <a:solidFill>
                  <a:schemeClr val="tx1"/>
                </a:solidFill>
              </a:rPr>
              <a:t>in EU MS’s – in Ireland it is the Environmental Protection Agency (EPA) </a:t>
            </a:r>
          </a:p>
          <a:p>
            <a:pPr marL="457200" lvl="1" indent="0" algn="just">
              <a:buClr>
                <a:srgbClr val="00B0F0"/>
              </a:buClr>
              <a:buNone/>
            </a:pPr>
            <a:endParaRPr lang="en-IE" kern="0" dirty="0">
              <a:solidFill>
                <a:schemeClr val="tx1"/>
              </a:solidFill>
            </a:endParaRPr>
          </a:p>
          <a:p>
            <a:pPr lvl="1" algn="just">
              <a:buClr>
                <a:srgbClr val="00B0F0"/>
              </a:buClr>
              <a:buFont typeface="Wingdings" panose="05000000000000000000" pitchFamily="2" charset="2"/>
              <a:buChar char="Ø"/>
            </a:pPr>
            <a:r>
              <a:rPr lang="en-IE" kern="0" dirty="0">
                <a:solidFill>
                  <a:schemeClr val="tx1"/>
                </a:solidFill>
              </a:rPr>
              <a:t>In the case of GMO's / GMP site inspections / control role is to:</a:t>
            </a:r>
          </a:p>
          <a:p>
            <a:pPr marL="457200" lvl="1" indent="0" algn="just">
              <a:buClr>
                <a:srgbClr val="00B0F0"/>
              </a:buClr>
              <a:buNone/>
            </a:pPr>
            <a:r>
              <a:rPr lang="en-IE" kern="0" dirty="0">
                <a:solidFill>
                  <a:schemeClr val="tx1"/>
                </a:solidFill>
              </a:rPr>
              <a:t> </a:t>
            </a:r>
          </a:p>
          <a:p>
            <a:pPr lvl="2" algn="just">
              <a:buClr>
                <a:srgbClr val="00B0F0"/>
              </a:buClr>
              <a:buFont typeface="Wingdings" panose="05000000000000000000" pitchFamily="2" charset="2"/>
              <a:buChar char="q"/>
            </a:pPr>
            <a:r>
              <a:rPr lang="en-GB" sz="2000" kern="0" dirty="0">
                <a:solidFill>
                  <a:schemeClr val="tx1"/>
                </a:solidFill>
              </a:rPr>
              <a:t>ensure compliance </a:t>
            </a:r>
          </a:p>
          <a:p>
            <a:pPr lvl="2" algn="just">
              <a:buClr>
                <a:srgbClr val="00B0F0"/>
              </a:buClr>
              <a:buFont typeface="Wingdings" panose="05000000000000000000" pitchFamily="2" charset="2"/>
              <a:buChar char="q"/>
            </a:pPr>
            <a:endParaRPr lang="en-GB" sz="2000" kern="0" dirty="0">
              <a:solidFill>
                <a:schemeClr val="tx1"/>
              </a:solidFill>
            </a:endParaRPr>
          </a:p>
          <a:p>
            <a:pPr lvl="2" algn="just">
              <a:buClr>
                <a:srgbClr val="00B0F0"/>
              </a:buClr>
              <a:buFont typeface="Wingdings" panose="05000000000000000000" pitchFamily="2" charset="2"/>
              <a:buChar char="q"/>
            </a:pPr>
            <a:r>
              <a:rPr lang="en-GB" sz="2000" kern="0" dirty="0">
                <a:solidFill>
                  <a:schemeClr val="tx1"/>
                </a:solidFill>
              </a:rPr>
              <a:t>identify risks to human health &amp; environment - managed properly / precautionary principle </a:t>
            </a:r>
          </a:p>
          <a:p>
            <a:pPr lvl="2" algn="just">
              <a:buClr>
                <a:srgbClr val="00B0F0"/>
              </a:buClr>
              <a:buFont typeface="Wingdings" panose="05000000000000000000" pitchFamily="2" charset="2"/>
              <a:buChar char="q"/>
            </a:pPr>
            <a:endParaRPr lang="en-GB" sz="2000" kern="0" dirty="0">
              <a:solidFill>
                <a:schemeClr val="tx1"/>
              </a:solidFill>
            </a:endParaRPr>
          </a:p>
          <a:p>
            <a:pPr lvl="2" algn="just">
              <a:buClr>
                <a:srgbClr val="00B0F0"/>
              </a:buClr>
              <a:buFont typeface="Wingdings" panose="05000000000000000000" pitchFamily="2" charset="2"/>
              <a:buChar char="q"/>
            </a:pPr>
            <a:r>
              <a:rPr lang="en-GB" sz="2000" kern="0" dirty="0">
                <a:solidFill>
                  <a:schemeClr val="tx1"/>
                </a:solidFill>
              </a:rPr>
              <a:t>promote high standard of biological safety </a:t>
            </a:r>
          </a:p>
          <a:p>
            <a:pPr lvl="2" algn="just">
              <a:buClr>
                <a:srgbClr val="00B0F0"/>
              </a:buClr>
              <a:buFont typeface="Wingdings" panose="05000000000000000000" pitchFamily="2" charset="2"/>
              <a:buChar char="q"/>
            </a:pPr>
            <a:endParaRPr lang="en-GB" sz="2000" kern="0" dirty="0">
              <a:solidFill>
                <a:schemeClr val="tx1"/>
              </a:solidFill>
            </a:endParaRPr>
          </a:p>
          <a:p>
            <a:pPr lvl="2" algn="just">
              <a:buClr>
                <a:srgbClr val="00B0F0"/>
              </a:buClr>
              <a:buFont typeface="Wingdings" panose="05000000000000000000" pitchFamily="2" charset="2"/>
              <a:buChar char="q"/>
            </a:pPr>
            <a:r>
              <a:rPr lang="en-GB" sz="2000" kern="0" dirty="0">
                <a:solidFill>
                  <a:schemeClr val="tx1"/>
                </a:solidFill>
              </a:rPr>
              <a:t>allay public concerns </a:t>
            </a:r>
            <a:endParaRPr lang="en-IE" sz="2000" b="1" kern="0" dirty="0">
              <a:solidFill>
                <a:schemeClr val="tx1"/>
              </a:solidFill>
            </a:endParaRPr>
          </a:p>
          <a:p>
            <a:pPr marL="342900" lvl="1" indent="0">
              <a:buClr>
                <a:srgbClr val="002060"/>
              </a:buClr>
              <a:buNone/>
            </a:pPr>
            <a:endParaRPr lang="en-IE" sz="1500" i="1" kern="0" dirty="0">
              <a:solidFill>
                <a:srgbClr val="00206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670487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22</a:t>
            </a:fld>
            <a:endParaRPr lang="en-GB" dirty="0"/>
          </a:p>
        </p:txBody>
      </p:sp>
      <p:sp>
        <p:nvSpPr>
          <p:cNvPr id="2" name="Title 1">
            <a:extLst>
              <a:ext uri="{FF2B5EF4-FFF2-40B4-BE49-F238E27FC236}">
                <a16:creationId xmlns:a16="http://schemas.microsoft.com/office/drawing/2014/main" id="{62A5BFA8-1496-CDC9-F564-6CDB4DD1399F}"/>
              </a:ext>
            </a:extLst>
          </p:cNvPr>
          <p:cNvSpPr>
            <a:spLocks noGrp="1"/>
          </p:cNvSpPr>
          <p:nvPr>
            <p:ph type="title"/>
          </p:nvPr>
        </p:nvSpPr>
        <p:spPr>
          <a:xfrm>
            <a:off x="3041152" y="573467"/>
            <a:ext cx="9082354" cy="996593"/>
          </a:xfrm>
        </p:spPr>
        <p:txBody>
          <a:bodyPr/>
          <a:lstStyle/>
          <a:p>
            <a:r>
              <a:rPr lang="en-IE" sz="3600" kern="0" dirty="0">
                <a:solidFill>
                  <a:srgbClr val="0070C0"/>
                </a:solidFill>
              </a:rPr>
              <a:t>F. GMO / GMP COMPETENCIES - RISK ASSESSMENT - RISK MANAGEMENT </a:t>
            </a:r>
            <a:endParaRPr lang="en-US" sz="3600" dirty="0"/>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965771" y="1746608"/>
            <a:ext cx="10613204" cy="465094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kern="0" dirty="0">
              <a:solidFill>
                <a:srgbClr val="00B050"/>
              </a:solidFill>
            </a:endParaRPr>
          </a:p>
          <a:p>
            <a:pPr lvl="1">
              <a:buClr>
                <a:srgbClr val="002060"/>
              </a:buClr>
              <a:buFont typeface="Wingdings" panose="05000000000000000000" pitchFamily="2" charset="2"/>
              <a:buChar char="Ø"/>
            </a:pPr>
            <a:r>
              <a:rPr lang="en-IE" sz="2400" i="1" kern="0" dirty="0">
                <a:solidFill>
                  <a:srgbClr val="0070C0"/>
                </a:solidFill>
              </a:rPr>
              <a:t>Risk Assessment (RA) </a:t>
            </a:r>
            <a:r>
              <a:rPr lang="en-IE" sz="2400" kern="0" dirty="0">
                <a:solidFill>
                  <a:schemeClr val="tx1"/>
                </a:solidFill>
              </a:rPr>
              <a:t>– a strictly scientific process with the objective of providing information based on scientific data analysis to describe:</a:t>
            </a:r>
          </a:p>
          <a:p>
            <a:pPr marL="1828800" lvl="3" indent="-514350">
              <a:buClr>
                <a:srgbClr val="002060"/>
              </a:buClr>
              <a:buFont typeface="+mj-lt"/>
              <a:buAutoNum type="romanLcPeriod"/>
            </a:pPr>
            <a:r>
              <a:rPr lang="en-IE" sz="2400" i="1" kern="0" dirty="0">
                <a:latin typeface="+mn-lt"/>
              </a:rPr>
              <a:t>form</a:t>
            </a:r>
          </a:p>
          <a:p>
            <a:pPr marL="1828800" lvl="3" indent="-514350">
              <a:buClr>
                <a:srgbClr val="002060"/>
              </a:buClr>
              <a:buFont typeface="+mj-lt"/>
              <a:buAutoNum type="romanLcPeriod"/>
            </a:pPr>
            <a:r>
              <a:rPr lang="en-IE" sz="2400" i="1" kern="0" dirty="0">
                <a:latin typeface="+mn-lt"/>
              </a:rPr>
              <a:t>magnitude</a:t>
            </a:r>
          </a:p>
          <a:p>
            <a:pPr marL="1828800" lvl="3" indent="-514350">
              <a:buClr>
                <a:srgbClr val="002060"/>
              </a:buClr>
              <a:buFont typeface="+mj-lt"/>
              <a:buAutoNum type="romanLcPeriod"/>
            </a:pPr>
            <a:r>
              <a:rPr lang="en-IE" sz="2400" i="1" kern="0" dirty="0">
                <a:latin typeface="+mn-lt"/>
              </a:rPr>
              <a:t>characteristics of risk  </a:t>
            </a:r>
          </a:p>
          <a:p>
            <a:pPr marL="1828800" lvl="3" indent="-514350">
              <a:buClr>
                <a:srgbClr val="002060"/>
              </a:buClr>
              <a:buFont typeface="+mj-lt"/>
              <a:buAutoNum type="romanLcPeriod"/>
            </a:pPr>
            <a:r>
              <a:rPr lang="en-IE" sz="2400" i="1" kern="0" dirty="0">
                <a:latin typeface="+mn-lt"/>
              </a:rPr>
              <a:t>likelihood of hazard for human environment</a:t>
            </a:r>
          </a:p>
          <a:p>
            <a:pPr algn="ctr"/>
            <a:endParaRPr lang="en-IE" sz="1800" b="1" kern="0" dirty="0">
              <a:solidFill>
                <a:srgbClr val="00B050"/>
              </a:solidFill>
            </a:endParaRPr>
          </a:p>
          <a:p>
            <a:pPr algn="ctr"/>
            <a:endParaRPr lang="en-IE" b="1" kern="0" dirty="0">
              <a:solidFill>
                <a:srgbClr val="00B050"/>
              </a:solidFill>
            </a:endParaRPr>
          </a:p>
          <a:p>
            <a:pPr algn="ctr"/>
            <a:endParaRPr lang="en-IE"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5651169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23</a:t>
            </a:fld>
            <a:endParaRPr lang="en-GB" dirty="0"/>
          </a:p>
        </p:txBody>
      </p:sp>
      <p:sp>
        <p:nvSpPr>
          <p:cNvPr id="2" name="Title 1">
            <a:extLst>
              <a:ext uri="{FF2B5EF4-FFF2-40B4-BE49-F238E27FC236}">
                <a16:creationId xmlns:a16="http://schemas.microsoft.com/office/drawing/2014/main" id="{3B7025C1-3E45-222D-5DA7-E368EFCDEE94}"/>
              </a:ext>
            </a:extLst>
          </p:cNvPr>
          <p:cNvSpPr>
            <a:spLocks noGrp="1"/>
          </p:cNvSpPr>
          <p:nvPr>
            <p:ph type="title"/>
          </p:nvPr>
        </p:nvSpPr>
        <p:spPr>
          <a:xfrm>
            <a:off x="3154166" y="765922"/>
            <a:ext cx="8763671" cy="782357"/>
          </a:xfrm>
        </p:spPr>
        <p:txBody>
          <a:bodyPr/>
          <a:lstStyle/>
          <a:p>
            <a:r>
              <a:rPr lang="en-IE" sz="3600" kern="0" dirty="0">
                <a:solidFill>
                  <a:srgbClr val="0070C0"/>
                </a:solidFill>
              </a:rPr>
              <a:t>F. GMO / GMP COMPETENCIES - RISK ASSESSMENT &amp; RISK MANAGEMENT </a:t>
            </a:r>
            <a:endParaRPr lang="en-US" sz="3600"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677410" y="1548279"/>
            <a:ext cx="10829646" cy="4366146"/>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kern="0" dirty="0">
              <a:solidFill>
                <a:srgbClr val="00B050"/>
              </a:solidFill>
            </a:endParaRPr>
          </a:p>
          <a:p>
            <a:pPr marL="0" indent="0">
              <a:buClr>
                <a:srgbClr val="00B050"/>
              </a:buClr>
              <a:buNone/>
            </a:pPr>
            <a:r>
              <a:rPr lang="en-IE" kern="0" dirty="0">
                <a:solidFill>
                  <a:srgbClr val="00B050"/>
                </a:solidFill>
              </a:rPr>
              <a:t>    </a:t>
            </a:r>
          </a:p>
          <a:p>
            <a:pPr lvl="1" algn="just">
              <a:buFont typeface="Wingdings" panose="05000000000000000000" pitchFamily="2" charset="2"/>
              <a:buChar char="Ø"/>
            </a:pPr>
            <a:r>
              <a:rPr lang="en-IE" sz="2400" dirty="0">
                <a:solidFill>
                  <a:schemeClr val="tx1"/>
                </a:solidFill>
              </a:rPr>
              <a:t>EU MS’s must not - on sole basis of the </a:t>
            </a:r>
            <a:r>
              <a:rPr lang="en-IE" sz="2400" i="1" dirty="0">
                <a:solidFill>
                  <a:srgbClr val="FF0000"/>
                </a:solidFill>
              </a:rPr>
              <a:t>precautionary principle – PP </a:t>
            </a:r>
            <a:r>
              <a:rPr lang="en-IE" sz="2400" dirty="0">
                <a:solidFill>
                  <a:schemeClr val="tx1"/>
                </a:solidFill>
              </a:rPr>
              <a:t>-adopt national emergency measures prohibiting certain </a:t>
            </a:r>
            <a:r>
              <a:rPr lang="en-IE" sz="2400" i="1" u="sng" dirty="0">
                <a:solidFill>
                  <a:schemeClr val="tx1"/>
                </a:solidFill>
              </a:rPr>
              <a:t>authorised</a:t>
            </a:r>
            <a:r>
              <a:rPr lang="en-IE" sz="2400" dirty="0">
                <a:solidFill>
                  <a:schemeClr val="tx1"/>
                </a:solidFill>
              </a:rPr>
              <a:t> </a:t>
            </a:r>
            <a:r>
              <a:rPr lang="en-IE" sz="2400" i="1" u="sng" dirty="0">
                <a:solidFill>
                  <a:schemeClr val="tx1"/>
                </a:solidFill>
              </a:rPr>
              <a:t>genetically modified organisms </a:t>
            </a:r>
            <a:r>
              <a:rPr lang="en-IE" sz="2400" dirty="0">
                <a:solidFill>
                  <a:schemeClr val="tx1"/>
                </a:solidFill>
              </a:rPr>
              <a:t>(GMO's/GMP’s)</a:t>
            </a:r>
          </a:p>
          <a:p>
            <a:pPr marL="457200" lvl="1" indent="0" algn="just">
              <a:buNone/>
            </a:pPr>
            <a:endParaRPr lang="en-IE" sz="2400" dirty="0">
              <a:solidFill>
                <a:schemeClr val="tx1"/>
              </a:solidFill>
            </a:endParaRPr>
          </a:p>
          <a:p>
            <a:pPr lvl="1" algn="just">
              <a:buFont typeface="Wingdings" panose="05000000000000000000" pitchFamily="2" charset="2"/>
              <a:buChar char="Ø"/>
            </a:pPr>
            <a:r>
              <a:rPr lang="en-IE" sz="2400" dirty="0">
                <a:solidFill>
                  <a:schemeClr val="tx1"/>
                </a:solidFill>
              </a:rPr>
              <a:t>While such a decision ensures harmonised approach to GMO's / GMP regulation, it undermines possibility for MS’s to prohibit cultivation of already-authorised GMP’s for which no new scientific evidence exists</a:t>
            </a:r>
          </a:p>
          <a:p>
            <a:pPr lvl="1" algn="just">
              <a:buFont typeface="Wingdings" panose="05000000000000000000" pitchFamily="2" charset="2"/>
              <a:buChar char="Ø"/>
            </a:pPr>
            <a:endParaRPr lang="en-IE" sz="1800" dirty="0">
              <a:solidFill>
                <a:schemeClr val="tx1"/>
              </a:solidFill>
            </a:endParaRPr>
          </a:p>
          <a:p>
            <a:pPr lvl="1">
              <a:buFont typeface="Wingdings" panose="05000000000000000000" pitchFamily="2" charset="2"/>
              <a:buChar char="Ø"/>
            </a:pPr>
            <a:endParaRPr lang="en-IE" sz="1800" dirty="0">
              <a:solidFill>
                <a:schemeClr val="tx1"/>
              </a:solidFill>
            </a:endParaRPr>
          </a:p>
          <a:p>
            <a:pPr marL="1028700" lvl="2">
              <a:buClr>
                <a:srgbClr val="002060"/>
              </a:buClr>
              <a:buFont typeface="Wingdings" panose="05000000000000000000" pitchFamily="2" charset="2"/>
              <a:buChar char="Ø"/>
            </a:pPr>
            <a:endParaRPr lang="en-IE" sz="1800" kern="0" dirty="0">
              <a:solidFill>
                <a:schemeClr val="tx1"/>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487891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24</a:t>
            </a:fld>
            <a:endParaRPr lang="en-GB" dirty="0"/>
          </a:p>
        </p:txBody>
      </p:sp>
      <p:sp>
        <p:nvSpPr>
          <p:cNvPr id="2" name="Title 1">
            <a:extLst>
              <a:ext uri="{FF2B5EF4-FFF2-40B4-BE49-F238E27FC236}">
                <a16:creationId xmlns:a16="http://schemas.microsoft.com/office/drawing/2014/main" id="{5F8A7BE2-A7FD-BDB5-5DCC-93C25B932117}"/>
              </a:ext>
            </a:extLst>
          </p:cNvPr>
          <p:cNvSpPr>
            <a:spLocks noGrp="1"/>
          </p:cNvSpPr>
          <p:nvPr>
            <p:ph type="title"/>
          </p:nvPr>
        </p:nvSpPr>
        <p:spPr>
          <a:xfrm>
            <a:off x="3018675" y="361589"/>
            <a:ext cx="8827428" cy="1160131"/>
          </a:xfrm>
        </p:spPr>
        <p:txBody>
          <a:bodyPr/>
          <a:lstStyle/>
          <a:p>
            <a:r>
              <a:rPr lang="en-IE" sz="3600" kern="0" dirty="0">
                <a:solidFill>
                  <a:srgbClr val="0070C0"/>
                </a:solidFill>
              </a:rPr>
              <a:t>F. GMO's / GMP COMPETENCIES - RISK ASSESSMENT - RISK MANAGEMENT </a:t>
            </a:r>
            <a:endParaRPr lang="en-US" sz="3600"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285590" y="1633590"/>
            <a:ext cx="11683803" cy="4680257"/>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kern="0" dirty="0">
              <a:solidFill>
                <a:srgbClr val="00B050"/>
              </a:solidFill>
            </a:endParaRPr>
          </a:p>
          <a:p>
            <a:pPr lvl="1" algn="just">
              <a:buClr>
                <a:srgbClr val="002060"/>
              </a:buClr>
              <a:buFont typeface="Wingdings" panose="05000000000000000000" pitchFamily="2" charset="2"/>
              <a:buChar char="Ø"/>
            </a:pPr>
            <a:r>
              <a:rPr lang="en-IE" sz="2400" i="1" kern="0" dirty="0">
                <a:solidFill>
                  <a:srgbClr val="0070C0"/>
                </a:solidFill>
              </a:rPr>
              <a:t>Risk Management (RM)  </a:t>
            </a:r>
          </a:p>
          <a:p>
            <a:pPr lvl="1" algn="just">
              <a:buClr>
                <a:srgbClr val="002060"/>
              </a:buClr>
              <a:buFont typeface="Wingdings" panose="05000000000000000000" pitchFamily="2" charset="2"/>
              <a:buChar char="Ø"/>
            </a:pPr>
            <a:endParaRPr lang="en-IE" sz="2400" i="1" kern="0" dirty="0">
              <a:solidFill>
                <a:schemeClr val="tx1"/>
              </a:solidFill>
            </a:endParaRPr>
          </a:p>
          <a:p>
            <a:pPr marL="1200150" lvl="2" indent="-285750" algn="just">
              <a:buClr>
                <a:srgbClr val="0070C0"/>
              </a:buClr>
              <a:buFont typeface="Wingdings" panose="05000000000000000000" pitchFamily="2" charset="2"/>
              <a:buChar char="q"/>
            </a:pPr>
            <a:r>
              <a:rPr lang="en-IE" sz="2400" kern="0" dirty="0">
                <a:solidFill>
                  <a:schemeClr val="tx1"/>
                </a:solidFill>
              </a:rPr>
              <a:t>political process where risk managers decide how much of scientifically determined risk is acceptable from an ethical / ecological view point</a:t>
            </a:r>
          </a:p>
          <a:p>
            <a:pPr marL="1200150" lvl="2" indent="-285750" algn="just">
              <a:buClr>
                <a:srgbClr val="0070C0"/>
              </a:buClr>
              <a:buFont typeface="Wingdings" panose="05000000000000000000" pitchFamily="2" charset="2"/>
              <a:buChar char="q"/>
            </a:pPr>
            <a:endParaRPr lang="en-IE" sz="2400" kern="0" dirty="0">
              <a:solidFill>
                <a:schemeClr val="tx1"/>
              </a:solidFill>
            </a:endParaRPr>
          </a:p>
          <a:p>
            <a:pPr marL="1200150" lvl="2" indent="-285750" algn="just">
              <a:buClr>
                <a:srgbClr val="0070C0"/>
              </a:buClr>
              <a:buFont typeface="Wingdings" panose="05000000000000000000" pitchFamily="2" charset="2"/>
              <a:buChar char="q"/>
            </a:pPr>
            <a:r>
              <a:rPr lang="en-IE" sz="2400" kern="0" dirty="0">
                <a:solidFill>
                  <a:schemeClr val="tx1"/>
                </a:solidFill>
              </a:rPr>
              <a:t>r</a:t>
            </a:r>
            <a:r>
              <a:rPr lang="en-IE" sz="2400" b="1" kern="0" dirty="0">
                <a:solidFill>
                  <a:schemeClr val="tx1"/>
                </a:solidFill>
              </a:rPr>
              <a:t>egarded as a subsequent </a:t>
            </a:r>
            <a:r>
              <a:rPr lang="en-IE" sz="2400" kern="0" dirty="0">
                <a:solidFill>
                  <a:schemeClr val="tx1"/>
                </a:solidFill>
              </a:rPr>
              <a:t>&amp; </a:t>
            </a:r>
            <a:r>
              <a:rPr lang="en-IE" sz="2400" b="1" kern="0" dirty="0">
                <a:solidFill>
                  <a:schemeClr val="tx1"/>
                </a:solidFill>
              </a:rPr>
              <a:t>distinct process from </a:t>
            </a:r>
            <a:r>
              <a:rPr lang="en-IE" sz="2400" b="1" i="1" u="sng" kern="0" dirty="0">
                <a:solidFill>
                  <a:schemeClr val="tx1"/>
                </a:solidFill>
              </a:rPr>
              <a:t>Risk </a:t>
            </a:r>
            <a:r>
              <a:rPr lang="en-IE" sz="2400" i="1" u="sng" kern="0" dirty="0">
                <a:solidFill>
                  <a:schemeClr val="tx1"/>
                </a:solidFill>
              </a:rPr>
              <a:t>A</a:t>
            </a:r>
            <a:r>
              <a:rPr lang="en-IE" sz="2400" b="1" i="1" u="sng" kern="0" dirty="0">
                <a:solidFill>
                  <a:schemeClr val="tx1"/>
                </a:solidFill>
              </a:rPr>
              <a:t>ssessment</a:t>
            </a:r>
          </a:p>
          <a:p>
            <a:pPr marL="914400" lvl="2" indent="0" algn="just">
              <a:buClr>
                <a:srgbClr val="0070C0"/>
              </a:buClr>
            </a:pPr>
            <a:endParaRPr lang="en-IE" sz="2400" b="1" kern="0" dirty="0">
              <a:solidFill>
                <a:schemeClr val="tx1"/>
              </a:solidFill>
            </a:endParaRPr>
          </a:p>
          <a:p>
            <a:pPr marL="1200150" lvl="2" indent="-285750" algn="just">
              <a:buClr>
                <a:srgbClr val="0070C0"/>
              </a:buClr>
              <a:buFont typeface="Wingdings" panose="05000000000000000000" pitchFamily="2" charset="2"/>
              <a:buChar char="q"/>
            </a:pPr>
            <a:r>
              <a:rPr lang="en-IE" sz="2400" kern="0" dirty="0">
                <a:solidFill>
                  <a:schemeClr val="tx1"/>
                </a:solidFill>
              </a:rPr>
              <a:t>RA &amp; RM - strongly influenced by social / political factors that complicate the exercise of RA &amp; make it open to question </a:t>
            </a:r>
            <a:endParaRPr lang="en-IE" sz="2400" b="1" kern="0" dirty="0">
              <a:solidFill>
                <a:srgbClr val="00B050"/>
              </a:solidFill>
            </a:endParaRPr>
          </a:p>
          <a:p>
            <a:pPr algn="ctr"/>
            <a:endParaRPr lang="en-IE" b="1" kern="0" dirty="0">
              <a:solidFill>
                <a:srgbClr val="00B050"/>
              </a:solidFill>
            </a:endParaRPr>
          </a:p>
          <a:p>
            <a:pPr algn="ctr"/>
            <a:endParaRPr lang="en-IE"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442480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25</a:t>
            </a:fld>
            <a:endParaRPr lang="en-GB" dirty="0"/>
          </a:p>
        </p:txBody>
      </p:sp>
      <p:sp>
        <p:nvSpPr>
          <p:cNvPr id="2" name="Title 1">
            <a:extLst>
              <a:ext uri="{FF2B5EF4-FFF2-40B4-BE49-F238E27FC236}">
                <a16:creationId xmlns:a16="http://schemas.microsoft.com/office/drawing/2014/main" id="{81B1EB02-7F70-87CA-E806-D409D5701BE9}"/>
              </a:ext>
            </a:extLst>
          </p:cNvPr>
          <p:cNvSpPr>
            <a:spLocks noGrp="1"/>
          </p:cNvSpPr>
          <p:nvPr>
            <p:ph type="title"/>
          </p:nvPr>
        </p:nvSpPr>
        <p:spPr>
          <a:xfrm>
            <a:off x="3111142" y="687979"/>
            <a:ext cx="9080858" cy="782357"/>
          </a:xfrm>
        </p:spPr>
        <p:txBody>
          <a:bodyPr/>
          <a:lstStyle/>
          <a:p>
            <a:r>
              <a:rPr lang="en-IE" sz="3600" kern="0" dirty="0">
                <a:solidFill>
                  <a:srgbClr val="0070C0"/>
                </a:solidFill>
              </a:rPr>
              <a:t>F. GMO's / GMP COMPETENCIES -  RISK ASSESSMENT &amp; RISK MANAGEMENT </a:t>
            </a:r>
            <a:endParaRPr lang="en-US" sz="3600"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441104" y="1609284"/>
            <a:ext cx="11333080" cy="4522002"/>
          </a:xfrm>
          <a:prstGeom prst="rect">
            <a:avLst/>
          </a:prstGeom>
        </p:spPr>
        <p:txBody>
          <a:bodyPr>
            <a:normAutofit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2600" b="1" kern="0" dirty="0">
                <a:solidFill>
                  <a:srgbClr val="00B050"/>
                </a:solidFill>
              </a:rPr>
              <a:t>	</a:t>
            </a:r>
            <a:r>
              <a:rPr lang="en-IE" sz="2600" kern="0" dirty="0">
                <a:solidFill>
                  <a:srgbClr val="00B050"/>
                </a:solidFill>
              </a:rPr>
              <a:t> </a:t>
            </a:r>
            <a:endParaRPr lang="en-IE" sz="2600" dirty="0">
              <a:solidFill>
                <a:schemeClr val="tx1"/>
              </a:solidFill>
            </a:endParaRPr>
          </a:p>
          <a:p>
            <a:pPr lvl="1" algn="just">
              <a:buFont typeface="Wingdings" panose="05000000000000000000" pitchFamily="2" charset="2"/>
              <a:buChar char="Ø"/>
            </a:pPr>
            <a:r>
              <a:rPr lang="en-IE" sz="2600" dirty="0">
                <a:solidFill>
                  <a:schemeClr val="tx1"/>
                </a:solidFill>
              </a:rPr>
              <a:t>Many GMO's &amp; GMP’s developed to enhance yield of food production systems via plant disease resistance / herbicide tolerance.</a:t>
            </a:r>
          </a:p>
          <a:p>
            <a:pPr lvl="1" algn="just">
              <a:buFont typeface="Wingdings" panose="05000000000000000000" pitchFamily="2" charset="2"/>
              <a:buChar char="Ø"/>
            </a:pPr>
            <a:endParaRPr lang="en-IE" sz="2600" dirty="0">
              <a:solidFill>
                <a:schemeClr val="tx1"/>
              </a:solidFill>
            </a:endParaRPr>
          </a:p>
          <a:p>
            <a:pPr lvl="1" algn="just">
              <a:buFont typeface="Wingdings" panose="05000000000000000000" pitchFamily="2" charset="2"/>
              <a:buChar char="Ø"/>
            </a:pPr>
            <a:r>
              <a:rPr lang="en-IE" sz="2600" dirty="0">
                <a:solidFill>
                  <a:schemeClr val="tx1"/>
                </a:solidFill>
              </a:rPr>
              <a:t>GMO's/ GMP’s generally regarded as key elements for solving food problems caused by global population growth.</a:t>
            </a:r>
          </a:p>
          <a:p>
            <a:pPr lvl="1" algn="just">
              <a:buFont typeface="Wingdings" panose="05000000000000000000" pitchFamily="2" charset="2"/>
              <a:buChar char="Ø"/>
            </a:pPr>
            <a:endParaRPr lang="en-IE" sz="2600" dirty="0">
              <a:solidFill>
                <a:schemeClr val="tx1"/>
              </a:solidFill>
            </a:endParaRPr>
          </a:p>
          <a:p>
            <a:pPr lvl="1" algn="just">
              <a:buFont typeface="Wingdings" panose="05000000000000000000" pitchFamily="2" charset="2"/>
              <a:buChar char="Ø"/>
            </a:pPr>
            <a:r>
              <a:rPr lang="en-IE" sz="2600" dirty="0">
                <a:solidFill>
                  <a:schemeClr val="tx1"/>
                </a:solidFill>
              </a:rPr>
              <a:t>Will the use of GMO's’/ GMP’s open up a pandora’s box  &amp; threaten future of mankind &amp; our environment?</a:t>
            </a:r>
          </a:p>
          <a:p>
            <a:pPr marL="1028700" lvl="2">
              <a:buClr>
                <a:srgbClr val="002060"/>
              </a:buClr>
              <a:buFont typeface="Wingdings" panose="05000000000000000000" pitchFamily="2" charset="2"/>
              <a:buChar char="Ø"/>
            </a:pPr>
            <a:endParaRPr lang="en-IE" sz="1000" kern="0" dirty="0">
              <a:solidFill>
                <a:schemeClr val="tx1"/>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1436020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26</a:t>
            </a:fld>
            <a:endParaRPr lang="en-GB" dirty="0"/>
          </a:p>
        </p:txBody>
      </p:sp>
      <p:sp>
        <p:nvSpPr>
          <p:cNvPr id="2" name="Title 1">
            <a:extLst>
              <a:ext uri="{FF2B5EF4-FFF2-40B4-BE49-F238E27FC236}">
                <a16:creationId xmlns:a16="http://schemas.microsoft.com/office/drawing/2014/main" id="{C8359577-9768-70C7-639B-14B1C14205DF}"/>
              </a:ext>
            </a:extLst>
          </p:cNvPr>
          <p:cNvSpPr>
            <a:spLocks noGrp="1"/>
          </p:cNvSpPr>
          <p:nvPr>
            <p:ph type="title"/>
          </p:nvPr>
        </p:nvSpPr>
        <p:spPr>
          <a:xfrm>
            <a:off x="3121417" y="779686"/>
            <a:ext cx="8457372" cy="782357"/>
          </a:xfrm>
        </p:spPr>
        <p:txBody>
          <a:bodyPr/>
          <a:lstStyle/>
          <a:p>
            <a:r>
              <a:rPr lang="en-IE" kern="0" dirty="0">
                <a:solidFill>
                  <a:srgbClr val="0070C0"/>
                </a:solidFill>
              </a:rPr>
              <a:t>G.	FUTURE OF GMO's’</a:t>
            </a:r>
            <a:r>
              <a:rPr lang="en-GB" kern="0" dirty="0">
                <a:solidFill>
                  <a:srgbClr val="0070C0"/>
                </a:solidFill>
              </a:rPr>
              <a:t>s / GMP’s  AT EU LEVEL</a:t>
            </a:r>
            <a:endParaRPr lang="en-US"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735245" y="929269"/>
            <a:ext cx="10504683" cy="6093296"/>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just"/>
            <a:endParaRPr lang="en-IE" sz="1800" b="1" kern="0" dirty="0">
              <a:solidFill>
                <a:srgbClr val="7030A0"/>
              </a:solidFill>
            </a:endParaRPr>
          </a:p>
          <a:p>
            <a:pPr marL="0" indent="0" algn="just">
              <a:buClr>
                <a:srgbClr val="00B050"/>
              </a:buClr>
              <a:buNone/>
            </a:pPr>
            <a:r>
              <a:rPr lang="en-IE" sz="1800" b="1" kern="0" dirty="0">
                <a:solidFill>
                  <a:srgbClr val="00B050"/>
                </a:solidFill>
              </a:rPr>
              <a:t>	</a:t>
            </a:r>
            <a:r>
              <a:rPr lang="en-IE" sz="1800" kern="0" dirty="0">
                <a:solidFill>
                  <a:srgbClr val="00B050"/>
                </a:solidFill>
              </a:rPr>
              <a:t> </a:t>
            </a:r>
          </a:p>
          <a:p>
            <a:pPr marL="0" indent="0" algn="just">
              <a:buClr>
                <a:srgbClr val="00B050"/>
              </a:buClr>
              <a:buNone/>
            </a:pPr>
            <a:r>
              <a:rPr lang="en-IE" sz="2900" kern="0" dirty="0">
                <a:solidFill>
                  <a:srgbClr val="00B050"/>
                </a:solidFill>
              </a:rPr>
              <a:t>    </a:t>
            </a:r>
            <a:endParaRPr lang="en-IE" sz="2000" b="1" kern="0" dirty="0">
              <a:solidFill>
                <a:srgbClr val="00B050"/>
              </a:solidFill>
            </a:endParaRPr>
          </a:p>
          <a:p>
            <a:pPr algn="just"/>
            <a:endParaRPr lang="en-IE" sz="2000" b="1" kern="0" dirty="0">
              <a:solidFill>
                <a:srgbClr val="00B050"/>
              </a:solidFill>
            </a:endParaRPr>
          </a:p>
          <a:p>
            <a:pPr lvl="1" algn="just">
              <a:lnSpc>
                <a:spcPct val="120000"/>
              </a:lnSpc>
              <a:spcBef>
                <a:spcPts val="600"/>
              </a:spcBef>
              <a:spcAft>
                <a:spcPts val="600"/>
              </a:spcAft>
              <a:buFont typeface="Wingdings" panose="05000000000000000000" pitchFamily="2" charset="2"/>
              <a:buChar char="Ø"/>
            </a:pPr>
            <a:r>
              <a:rPr lang="en-IE" sz="2400" dirty="0">
                <a:solidFill>
                  <a:schemeClr val="tx1"/>
                </a:solidFill>
              </a:rPr>
              <a:t>Regulation of New GMO / GMP Techniques at EU level will have ramifications for EU SMEs   </a:t>
            </a:r>
          </a:p>
          <a:p>
            <a:pPr lvl="1" algn="just">
              <a:lnSpc>
                <a:spcPct val="120000"/>
              </a:lnSpc>
              <a:spcBef>
                <a:spcPts val="600"/>
              </a:spcBef>
              <a:spcAft>
                <a:spcPts val="600"/>
              </a:spcAft>
              <a:buFont typeface="Wingdings" panose="05000000000000000000" pitchFamily="2" charset="2"/>
              <a:buChar char="Ø"/>
            </a:pPr>
            <a:r>
              <a:rPr lang="en-IE" sz="2400" dirty="0">
                <a:solidFill>
                  <a:schemeClr val="tx1"/>
                </a:solidFill>
              </a:rPr>
              <a:t>Potential for flexible legislative approach for cultivation of GM crops within the EU i.e. to allow EU MS’s to decide on the cultivation of GM crops</a:t>
            </a:r>
          </a:p>
          <a:p>
            <a:pPr lvl="1" algn="just">
              <a:lnSpc>
                <a:spcPct val="120000"/>
              </a:lnSpc>
              <a:spcBef>
                <a:spcPts val="600"/>
              </a:spcBef>
              <a:spcAft>
                <a:spcPts val="600"/>
              </a:spcAft>
              <a:buFont typeface="Wingdings" panose="05000000000000000000" pitchFamily="2" charset="2"/>
              <a:buChar char="Ø"/>
            </a:pPr>
            <a:r>
              <a:rPr lang="en-IE" sz="2400" i="1" dirty="0">
                <a:solidFill>
                  <a:srgbClr val="FF0000"/>
                </a:solidFill>
              </a:rPr>
              <a:t>Climate change </a:t>
            </a:r>
            <a:r>
              <a:rPr lang="en-IE" sz="2400" dirty="0">
                <a:solidFill>
                  <a:schemeClr val="tx1"/>
                </a:solidFill>
              </a:rPr>
              <a:t>- Will EU agriculture suffer if GMO technology not used – to combat </a:t>
            </a:r>
            <a:r>
              <a:rPr lang="en-IE" sz="2400" i="1" u="sng" dirty="0">
                <a:solidFill>
                  <a:schemeClr val="tx1"/>
                </a:solidFill>
              </a:rPr>
              <a:t>water stress  &amp; emerging pathogens</a:t>
            </a:r>
            <a:r>
              <a:rPr lang="en-IE" sz="2400" dirty="0">
                <a:solidFill>
                  <a:schemeClr val="tx1"/>
                </a:solidFill>
              </a:rPr>
              <a:t>?</a:t>
            </a:r>
          </a:p>
          <a:p>
            <a:pPr marL="1200150" lvl="2" indent="-285750" algn="just">
              <a:buClr>
                <a:srgbClr val="00B0F0"/>
              </a:buClr>
              <a:buFont typeface="Wingdings" panose="05000000000000000000" pitchFamily="2" charset="2"/>
              <a:buChar char="q"/>
            </a:pPr>
            <a:endParaRPr lang="en-IE" sz="2000" b="1" kern="0" dirty="0">
              <a:solidFill>
                <a:srgbClr val="00B050"/>
              </a:solidFill>
            </a:endParaRPr>
          </a:p>
          <a:p>
            <a:pPr algn="just"/>
            <a:endParaRPr lang="en-IE" sz="1200" b="1" kern="0" dirty="0">
              <a:solidFill>
                <a:srgbClr val="00B050"/>
              </a:solidFill>
            </a:endParaRPr>
          </a:p>
          <a:p>
            <a:pPr algn="just"/>
            <a:endParaRPr lang="en-IE" sz="1200" b="1" kern="0" dirty="0">
              <a:solidFill>
                <a:srgbClr val="00B050"/>
              </a:solidFill>
            </a:endParaRPr>
          </a:p>
          <a:p>
            <a:pPr algn="just"/>
            <a:endParaRPr lang="en-IE" sz="1200" b="1" kern="0" dirty="0">
              <a:solidFill>
                <a:srgbClr val="00B050"/>
              </a:solidFill>
            </a:endParaRPr>
          </a:p>
          <a:p>
            <a:pPr algn="just"/>
            <a:endParaRPr lang="en-IE" sz="1200" b="1" kern="0" dirty="0">
              <a:solidFill>
                <a:srgbClr val="00B050"/>
              </a:solidFill>
            </a:endParaRPr>
          </a:p>
          <a:p>
            <a:pPr algn="just"/>
            <a:endParaRPr lang="en-IE" sz="1200" b="1" kern="0" dirty="0">
              <a:solidFill>
                <a:srgbClr val="00B050"/>
              </a:solidFill>
            </a:endParaRPr>
          </a:p>
          <a:p>
            <a:pPr algn="just"/>
            <a:endParaRPr lang="en-IE" sz="1200" b="1" kern="0" dirty="0">
              <a:solidFill>
                <a:srgbClr val="00B050"/>
              </a:solidFill>
            </a:endParaRPr>
          </a:p>
        </p:txBody>
      </p:sp>
    </p:spTree>
    <p:extLst>
      <p:ext uri="{BB962C8B-B14F-4D97-AF65-F5344CB8AC3E}">
        <p14:creationId xmlns:p14="http://schemas.microsoft.com/office/powerpoint/2010/main" val="12741290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27</a:t>
            </a:fld>
            <a:endParaRPr lang="en-GB" dirty="0"/>
          </a:p>
        </p:txBody>
      </p:sp>
      <p:sp>
        <p:nvSpPr>
          <p:cNvPr id="2" name="Title 1">
            <a:extLst>
              <a:ext uri="{FF2B5EF4-FFF2-40B4-BE49-F238E27FC236}">
                <a16:creationId xmlns:a16="http://schemas.microsoft.com/office/drawing/2014/main" id="{0C4F9A89-F55C-2525-871A-13A17A910B3A}"/>
              </a:ext>
            </a:extLst>
          </p:cNvPr>
          <p:cNvSpPr>
            <a:spLocks noGrp="1"/>
          </p:cNvSpPr>
          <p:nvPr>
            <p:ph type="title"/>
          </p:nvPr>
        </p:nvSpPr>
        <p:spPr>
          <a:xfrm>
            <a:off x="3111144" y="760261"/>
            <a:ext cx="8457372" cy="782357"/>
          </a:xfrm>
        </p:spPr>
        <p:txBody>
          <a:bodyPr/>
          <a:lstStyle/>
          <a:p>
            <a:pPr>
              <a:buClr>
                <a:srgbClr val="00B050"/>
              </a:buClr>
            </a:pPr>
            <a:r>
              <a:rPr lang="en-IE" kern="0" dirty="0">
                <a:solidFill>
                  <a:srgbClr val="0070C0"/>
                </a:solidFill>
              </a:rPr>
              <a:t>G. FUTURE OF GMO's’</a:t>
            </a:r>
            <a:r>
              <a:rPr lang="en-GB" kern="0" dirty="0">
                <a:solidFill>
                  <a:srgbClr val="0070C0"/>
                </a:solidFill>
              </a:rPr>
              <a:t>s / GMP’s  AT EU LEVEL</a:t>
            </a:r>
            <a:endParaRPr lang="en-US" dirty="0"/>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1" y="1268315"/>
            <a:ext cx="11353801" cy="6093296"/>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1800" b="1" kern="0" dirty="0">
                <a:solidFill>
                  <a:srgbClr val="00B050"/>
                </a:solidFill>
              </a:rPr>
              <a:t>	</a:t>
            </a:r>
            <a:r>
              <a:rPr lang="en-IE" sz="1800" kern="0" dirty="0">
                <a:solidFill>
                  <a:srgbClr val="00B050"/>
                </a:solidFill>
              </a:rPr>
              <a:t> </a:t>
            </a:r>
          </a:p>
          <a:p>
            <a:pPr marL="0" indent="0" algn="just">
              <a:buClr>
                <a:srgbClr val="00B050"/>
              </a:buClr>
              <a:buNone/>
            </a:pPr>
            <a:r>
              <a:rPr lang="en-IE" sz="2900" kern="0" dirty="0">
                <a:solidFill>
                  <a:srgbClr val="00B050"/>
                </a:solidFill>
              </a:rPr>
              <a:t>    </a:t>
            </a:r>
            <a:r>
              <a:rPr lang="en-IE" sz="1800" b="1" kern="0" dirty="0">
                <a:solidFill>
                  <a:srgbClr val="00B050"/>
                </a:solidFill>
              </a:rPr>
              <a:t>.	</a:t>
            </a:r>
            <a:r>
              <a:rPr lang="en-IE" b="1" dirty="0">
                <a:solidFill>
                  <a:schemeClr val="tx1"/>
                </a:solidFill>
              </a:rPr>
              <a:t>Future Developments:  </a:t>
            </a:r>
            <a:endParaRPr lang="en-IE" dirty="0">
              <a:solidFill>
                <a:schemeClr val="tx1"/>
              </a:solidFill>
            </a:endParaRPr>
          </a:p>
          <a:p>
            <a:pPr marL="1200150" lvl="2" indent="-285750" algn="just">
              <a:lnSpc>
                <a:spcPct val="120000"/>
              </a:lnSpc>
              <a:spcBef>
                <a:spcPts val="600"/>
              </a:spcBef>
              <a:spcAft>
                <a:spcPts val="600"/>
              </a:spcAft>
              <a:buClr>
                <a:srgbClr val="00B0F0"/>
              </a:buClr>
              <a:buFont typeface="Wingdings" panose="05000000000000000000" pitchFamily="2" charset="2"/>
              <a:buChar char="q"/>
            </a:pPr>
            <a:r>
              <a:rPr lang="en-IE" sz="2400" dirty="0">
                <a:solidFill>
                  <a:schemeClr val="tx1"/>
                </a:solidFill>
              </a:rPr>
              <a:t>Production of food &amp; feed products with enhanced qualities - omega-3 fatty acids  </a:t>
            </a:r>
          </a:p>
          <a:p>
            <a:pPr marL="1200150" lvl="2" indent="-285750" algn="just">
              <a:lnSpc>
                <a:spcPct val="120000"/>
              </a:lnSpc>
              <a:spcBef>
                <a:spcPts val="600"/>
              </a:spcBef>
              <a:spcAft>
                <a:spcPts val="600"/>
              </a:spcAft>
              <a:buClr>
                <a:srgbClr val="00B0F0"/>
              </a:buClr>
              <a:buFont typeface="Wingdings" panose="05000000000000000000" pitchFamily="2" charset="2"/>
              <a:buChar char="q"/>
            </a:pPr>
            <a:r>
              <a:rPr lang="en-IE" sz="2400" dirty="0">
                <a:solidFill>
                  <a:schemeClr val="tx1"/>
                </a:solidFill>
              </a:rPr>
              <a:t>Production of plant-made pharmaceutical products </a:t>
            </a:r>
          </a:p>
          <a:p>
            <a:pPr marL="1200150" lvl="2" indent="-285750" algn="just">
              <a:lnSpc>
                <a:spcPct val="120000"/>
              </a:lnSpc>
              <a:spcBef>
                <a:spcPts val="600"/>
              </a:spcBef>
              <a:spcAft>
                <a:spcPts val="600"/>
              </a:spcAft>
              <a:buClr>
                <a:srgbClr val="00B0F0"/>
              </a:buClr>
              <a:buFont typeface="Wingdings" panose="05000000000000000000" pitchFamily="2" charset="2"/>
              <a:buChar char="q"/>
            </a:pPr>
            <a:r>
              <a:rPr lang="en-IE" sz="2400" dirty="0">
                <a:solidFill>
                  <a:schemeClr val="tx1"/>
                </a:solidFill>
              </a:rPr>
              <a:t>CAP-post 2014 - more stringent controls regarding Plant Protection Products</a:t>
            </a:r>
          </a:p>
          <a:p>
            <a:pPr marL="1200150" lvl="2" indent="-285750" algn="just">
              <a:lnSpc>
                <a:spcPct val="120000"/>
              </a:lnSpc>
              <a:spcBef>
                <a:spcPts val="600"/>
              </a:spcBef>
              <a:spcAft>
                <a:spcPts val="600"/>
              </a:spcAft>
              <a:buClr>
                <a:srgbClr val="00B0F0"/>
              </a:buClr>
              <a:buFont typeface="Wingdings" panose="05000000000000000000" pitchFamily="2" charset="2"/>
              <a:buChar char="q"/>
            </a:pPr>
            <a:r>
              <a:rPr lang="en-IE" sz="2400" dirty="0">
                <a:solidFill>
                  <a:schemeClr val="tx1"/>
                </a:solidFill>
              </a:rPr>
              <a:t>Other: Biofuels-algae; Bio-economy/low carbon; use of natural plant fibres – e.g. flax / cotton </a:t>
            </a:r>
            <a:r>
              <a:rPr lang="en-IE" sz="2400" i="1" u="sng" dirty="0">
                <a:solidFill>
                  <a:srgbClr val="FF0000"/>
                </a:solidFill>
              </a:rPr>
              <a:t>can biotech help?  </a:t>
            </a:r>
          </a:p>
          <a:p>
            <a:pPr marL="1200150" lvl="2" indent="-285750" algn="ctr">
              <a:buClr>
                <a:srgbClr val="00B0F0"/>
              </a:buClr>
              <a:buFont typeface="Wingdings" panose="05000000000000000000" pitchFamily="2" charset="2"/>
              <a:buChar char="q"/>
            </a:pPr>
            <a:endParaRPr lang="en-IE" sz="16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806843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28</a:t>
            </a:fld>
            <a:endParaRPr lang="en-GB" dirty="0"/>
          </a:p>
        </p:txBody>
      </p:sp>
      <p:sp>
        <p:nvSpPr>
          <p:cNvPr id="2" name="Title 1">
            <a:extLst>
              <a:ext uri="{FF2B5EF4-FFF2-40B4-BE49-F238E27FC236}">
                <a16:creationId xmlns:a16="http://schemas.microsoft.com/office/drawing/2014/main" id="{C84B590C-B077-0AC3-A1D9-72407A850C7B}"/>
              </a:ext>
            </a:extLst>
          </p:cNvPr>
          <p:cNvSpPr>
            <a:spLocks noGrp="1"/>
          </p:cNvSpPr>
          <p:nvPr>
            <p:ph type="title"/>
          </p:nvPr>
        </p:nvSpPr>
        <p:spPr>
          <a:xfrm>
            <a:off x="3162514" y="779686"/>
            <a:ext cx="8457372" cy="782357"/>
          </a:xfrm>
        </p:spPr>
        <p:txBody>
          <a:bodyPr/>
          <a:lstStyle/>
          <a:p>
            <a:r>
              <a:rPr lang="en-IE" kern="0" dirty="0">
                <a:solidFill>
                  <a:srgbClr val="0070C0"/>
                </a:solidFill>
              </a:rPr>
              <a:t>H.	BIOTECHNOLOGY REGULATION GLOBAL CONTEXT </a:t>
            </a:r>
            <a:endParaRPr lang="en-US"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572114" y="666996"/>
            <a:ext cx="10307067" cy="5411318"/>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1800" b="1" kern="0" dirty="0">
                <a:solidFill>
                  <a:srgbClr val="00B050"/>
                </a:solidFill>
              </a:rPr>
              <a:t>	</a:t>
            </a:r>
            <a:r>
              <a:rPr lang="en-IE" sz="1800" kern="0" dirty="0">
                <a:solidFill>
                  <a:srgbClr val="00B050"/>
                </a:solidFill>
              </a:rPr>
              <a:t> </a:t>
            </a:r>
          </a:p>
          <a:p>
            <a:pPr marL="0" indent="0">
              <a:buClr>
                <a:srgbClr val="00B050"/>
              </a:buClr>
              <a:buNone/>
            </a:pPr>
            <a:r>
              <a:rPr lang="en-IE" sz="1800" kern="0" dirty="0">
                <a:solidFill>
                  <a:srgbClr val="00B050"/>
                </a:solidFill>
              </a:rPr>
              <a:t>    </a:t>
            </a:r>
            <a:endParaRPr lang="en-IE" sz="1200" b="1" kern="0" dirty="0">
              <a:solidFill>
                <a:srgbClr val="00B050"/>
              </a:solidFill>
            </a:endParaRPr>
          </a:p>
          <a:p>
            <a:endParaRPr lang="en-IE" sz="1200" b="1" kern="0" dirty="0">
              <a:solidFill>
                <a:srgbClr val="00B050"/>
              </a:solidFill>
            </a:endParaRPr>
          </a:p>
          <a:p>
            <a:pPr marL="0" indent="0">
              <a:buNone/>
            </a:pPr>
            <a:endParaRPr lang="en-IE" sz="1200" b="1" kern="0" dirty="0">
              <a:solidFill>
                <a:srgbClr val="00B050"/>
              </a:solidFill>
            </a:endParaRPr>
          </a:p>
          <a:p>
            <a:endParaRPr lang="en-IE" sz="1200" b="1" kern="0" dirty="0">
              <a:solidFill>
                <a:srgbClr val="00B050"/>
              </a:solidFill>
            </a:endParaRPr>
          </a:p>
          <a:p>
            <a:pPr lvl="1">
              <a:buFont typeface="Wingdings" panose="05000000000000000000" pitchFamily="2" charset="2"/>
              <a:buChar char="Ø"/>
            </a:pPr>
            <a:r>
              <a:rPr lang="en-IE" sz="2400" kern="0" dirty="0">
                <a:solidFill>
                  <a:schemeClr val="tx1"/>
                </a:solidFill>
              </a:rPr>
              <a:t>Biotechnology Regulation – process or product based </a:t>
            </a:r>
          </a:p>
          <a:p>
            <a:pPr marL="457200" lvl="1" indent="0">
              <a:buNone/>
            </a:pPr>
            <a:endParaRPr lang="en-IE" sz="2400" kern="0" dirty="0">
              <a:solidFill>
                <a:schemeClr val="tx1"/>
              </a:solidFill>
            </a:endParaRPr>
          </a:p>
          <a:p>
            <a:pPr marL="1200150" lvl="2" indent="-285750">
              <a:buClr>
                <a:srgbClr val="00B0F0"/>
              </a:buClr>
              <a:buFont typeface="Wingdings" panose="05000000000000000000" pitchFamily="2" charset="2"/>
              <a:buChar char="q"/>
            </a:pPr>
            <a:r>
              <a:rPr lang="en-IE" sz="2400" b="1" kern="0" dirty="0">
                <a:solidFill>
                  <a:schemeClr val="tx1"/>
                </a:solidFill>
              </a:rPr>
              <a:t>EU - adopts </a:t>
            </a:r>
            <a:r>
              <a:rPr lang="en-IE" sz="2400" b="1" i="1" u="sng" kern="0" dirty="0">
                <a:solidFill>
                  <a:schemeClr val="tx1"/>
                </a:solidFill>
              </a:rPr>
              <a:t>process</a:t>
            </a:r>
            <a:r>
              <a:rPr lang="en-IE" sz="2400" b="1" kern="0" dirty="0">
                <a:solidFill>
                  <a:schemeClr val="tx1"/>
                </a:solidFill>
              </a:rPr>
              <a:t> – based approach </a:t>
            </a:r>
            <a:r>
              <a:rPr lang="en-IE" sz="2400" b="1" kern="0" dirty="0">
                <a:solidFill>
                  <a:srgbClr val="FF0000"/>
                </a:solidFill>
              </a:rPr>
              <a:t>(</a:t>
            </a:r>
            <a:r>
              <a:rPr lang="en-IE" sz="2400" b="1" i="1" kern="0" dirty="0">
                <a:solidFill>
                  <a:srgbClr val="FF0000"/>
                </a:solidFill>
              </a:rPr>
              <a:t>how GM organism 							                 is produced)</a:t>
            </a:r>
          </a:p>
          <a:p>
            <a:pPr marL="1200150" lvl="2" indent="-285750">
              <a:buClr>
                <a:srgbClr val="00B0F0"/>
              </a:buClr>
              <a:buFont typeface="Wingdings" panose="05000000000000000000" pitchFamily="2" charset="2"/>
              <a:buChar char="q"/>
            </a:pPr>
            <a:r>
              <a:rPr lang="en-IE" sz="2400" b="1" kern="0" dirty="0">
                <a:solidFill>
                  <a:schemeClr val="tx1"/>
                </a:solidFill>
              </a:rPr>
              <a:t>Canada - </a:t>
            </a:r>
            <a:r>
              <a:rPr lang="en-IE" sz="2400" b="1" i="1" u="sng" kern="0" dirty="0">
                <a:solidFill>
                  <a:schemeClr val="tx1"/>
                </a:solidFill>
              </a:rPr>
              <a:t>product</a:t>
            </a:r>
            <a:r>
              <a:rPr lang="en-IE" sz="2400" b="1" kern="0" dirty="0">
                <a:solidFill>
                  <a:schemeClr val="tx1"/>
                </a:solidFill>
              </a:rPr>
              <a:t> – based approach </a:t>
            </a:r>
            <a:r>
              <a:rPr lang="en-IE" sz="2400" b="1" i="1" kern="0" dirty="0">
                <a:solidFill>
                  <a:srgbClr val="FF0000"/>
                </a:solidFill>
              </a:rPr>
              <a:t>(legislation only for assessing 						characteristics of end product)</a:t>
            </a:r>
          </a:p>
          <a:p>
            <a:pPr marL="1200150" lvl="2" indent="-285750">
              <a:buClr>
                <a:srgbClr val="00B0F0"/>
              </a:buClr>
              <a:buFont typeface="Wingdings" panose="05000000000000000000" pitchFamily="2" charset="2"/>
              <a:buChar char="q"/>
            </a:pPr>
            <a:r>
              <a:rPr lang="en-IE" sz="2400" b="1" kern="0" dirty="0">
                <a:solidFill>
                  <a:schemeClr val="tx1"/>
                </a:solidFill>
              </a:rPr>
              <a:t>US has adopted a hybrid system combining both approaches</a:t>
            </a:r>
          </a:p>
          <a:p>
            <a:pPr marL="914400" lvl="2" indent="0">
              <a:buClr>
                <a:srgbClr val="00B0F0"/>
              </a:buClr>
            </a:pPr>
            <a:endParaRPr lang="en-IE" sz="2000" b="1" kern="0" dirty="0">
              <a:solidFill>
                <a:schemeClr val="tx1"/>
              </a:solidFill>
            </a:endParaRPr>
          </a:p>
          <a:p>
            <a:pPr marL="0" indent="0">
              <a:buNone/>
            </a:pP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9926360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29</a:t>
            </a:fld>
            <a:endParaRPr lang="en-GB" dirty="0"/>
          </a:p>
        </p:txBody>
      </p:sp>
      <p:sp>
        <p:nvSpPr>
          <p:cNvPr id="2" name="Title 1">
            <a:extLst>
              <a:ext uri="{FF2B5EF4-FFF2-40B4-BE49-F238E27FC236}">
                <a16:creationId xmlns:a16="http://schemas.microsoft.com/office/drawing/2014/main" id="{819B4963-D619-DBCB-F834-AD3BC706265B}"/>
              </a:ext>
            </a:extLst>
          </p:cNvPr>
          <p:cNvSpPr>
            <a:spLocks noGrp="1"/>
          </p:cNvSpPr>
          <p:nvPr>
            <p:ph type="title"/>
          </p:nvPr>
        </p:nvSpPr>
        <p:spPr>
          <a:xfrm>
            <a:off x="3121417" y="882427"/>
            <a:ext cx="8457372" cy="782357"/>
          </a:xfrm>
        </p:spPr>
        <p:txBody>
          <a:bodyPr/>
          <a:lstStyle/>
          <a:p>
            <a:r>
              <a:rPr lang="en-IE" kern="0" dirty="0">
                <a:solidFill>
                  <a:srgbClr val="024EA2"/>
                </a:solidFill>
              </a:rPr>
              <a:t>H. BIOTECHNOLOGY REGULATION GLOBAL CONTEXT </a:t>
            </a:r>
            <a:endParaRPr lang="en-US" dirty="0">
              <a:solidFill>
                <a:srgbClr val="024EA2"/>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143154" y="1407558"/>
            <a:ext cx="11240425" cy="4723727"/>
          </a:xfrm>
          <a:prstGeom prst="rect">
            <a:avLst/>
          </a:prstGeom>
        </p:spPr>
        <p:txBody>
          <a:bodyPr>
            <a:no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sz="2000" b="1" kern="0" dirty="0">
              <a:solidFill>
                <a:srgbClr val="00B050"/>
              </a:solidFill>
            </a:endParaRPr>
          </a:p>
          <a:p>
            <a:pPr lvl="1" algn="just">
              <a:buFont typeface="Wingdings" panose="05000000000000000000" pitchFamily="2" charset="2"/>
              <a:buChar char="Ø"/>
            </a:pPr>
            <a:r>
              <a:rPr lang="en-IE" kern="0" dirty="0">
                <a:solidFill>
                  <a:schemeClr val="tx1"/>
                </a:solidFill>
              </a:rPr>
              <a:t>Different jurisdictions adopting different approaches </a:t>
            </a:r>
          </a:p>
          <a:p>
            <a:pPr lvl="1" algn="just">
              <a:buFont typeface="Wingdings" panose="05000000000000000000" pitchFamily="2" charset="2"/>
              <a:buChar char="Ø"/>
            </a:pPr>
            <a:endParaRPr lang="en-IE" kern="0" dirty="0">
              <a:solidFill>
                <a:schemeClr val="tx1"/>
              </a:solidFill>
            </a:endParaRPr>
          </a:p>
          <a:p>
            <a:pPr marL="1200150" lvl="2" indent="-285750" algn="just">
              <a:buClr>
                <a:schemeClr val="accent6"/>
              </a:buClr>
              <a:buFont typeface="Wingdings" panose="05000000000000000000" pitchFamily="2" charset="2"/>
              <a:buChar char="q"/>
            </a:pPr>
            <a:r>
              <a:rPr lang="en-IE" sz="2000" kern="0" dirty="0" err="1">
                <a:solidFill>
                  <a:schemeClr val="tx1"/>
                </a:solidFill>
              </a:rPr>
              <a:t>e.g</a:t>
            </a:r>
            <a:r>
              <a:rPr lang="en-IE" sz="2000" kern="0" dirty="0">
                <a:solidFill>
                  <a:schemeClr val="tx1"/>
                </a:solidFill>
              </a:rPr>
              <a:t> EU has adopted specific legislation on GM plants / animals / micro-organisms </a:t>
            </a:r>
          </a:p>
          <a:p>
            <a:pPr marL="1200150" lvl="2" indent="-285750" algn="just">
              <a:buClr>
                <a:schemeClr val="accent6"/>
              </a:buClr>
              <a:buFont typeface="Wingdings" panose="05000000000000000000" pitchFamily="2" charset="2"/>
              <a:buChar char="q"/>
            </a:pPr>
            <a:r>
              <a:rPr lang="en-IE" sz="2000" kern="0" dirty="0">
                <a:solidFill>
                  <a:schemeClr val="tx1"/>
                </a:solidFill>
              </a:rPr>
              <a:t>differences in legislation / regulations can cause trade impediments – EU &amp; US &amp; Canada </a:t>
            </a:r>
          </a:p>
          <a:p>
            <a:pPr marL="914400" lvl="2" indent="0" algn="just">
              <a:buClr>
                <a:schemeClr val="accent6"/>
              </a:buClr>
            </a:pPr>
            <a:endParaRPr lang="en-IE" sz="2000" kern="0" dirty="0">
              <a:solidFill>
                <a:schemeClr val="tx1"/>
              </a:solidFill>
            </a:endParaRPr>
          </a:p>
          <a:p>
            <a:pPr lvl="1" algn="just">
              <a:buFont typeface="Wingdings" panose="05000000000000000000" pitchFamily="2" charset="2"/>
              <a:buChar char="Ø"/>
            </a:pPr>
            <a:r>
              <a:rPr lang="en-IE" kern="0" dirty="0">
                <a:solidFill>
                  <a:schemeClr val="tx1"/>
                </a:solidFill>
              </a:rPr>
              <a:t>Current thinking - migrate towards </a:t>
            </a:r>
            <a:r>
              <a:rPr lang="en-IE" i="1" u="sng" kern="0" dirty="0">
                <a:solidFill>
                  <a:schemeClr val="tx1"/>
                </a:solidFill>
              </a:rPr>
              <a:t>product based approach </a:t>
            </a:r>
          </a:p>
          <a:p>
            <a:pPr lvl="1" algn="just">
              <a:buFont typeface="Wingdings" panose="05000000000000000000" pitchFamily="2" charset="2"/>
              <a:buChar char="Ø"/>
            </a:pPr>
            <a:endParaRPr lang="en-IE" i="1" u="sng" kern="0" dirty="0">
              <a:solidFill>
                <a:schemeClr val="tx1"/>
              </a:solidFill>
            </a:endParaRPr>
          </a:p>
          <a:p>
            <a:pPr lvl="2" algn="just">
              <a:buFont typeface="Wingdings" panose="05000000000000000000" pitchFamily="2" charset="2"/>
              <a:buChar char="q"/>
            </a:pPr>
            <a:r>
              <a:rPr lang="en-IE" sz="2000" b="1" i="1" kern="0" dirty="0">
                <a:solidFill>
                  <a:srgbClr val="FF0000"/>
                </a:solidFill>
              </a:rPr>
              <a:t>COGEM (</a:t>
            </a:r>
            <a:r>
              <a:rPr lang="en-IE" sz="2000" b="1" i="1" kern="0" dirty="0" err="1">
                <a:solidFill>
                  <a:srgbClr val="FF0000"/>
                </a:solidFill>
              </a:rPr>
              <a:t>Commissie</a:t>
            </a:r>
            <a:r>
              <a:rPr lang="en-IE" sz="2000" b="1" i="1" kern="0" dirty="0">
                <a:solidFill>
                  <a:srgbClr val="FF0000"/>
                </a:solidFill>
              </a:rPr>
              <a:t> </a:t>
            </a:r>
            <a:r>
              <a:rPr lang="en-IE" sz="2000" b="1" i="1" kern="0" dirty="0" err="1">
                <a:solidFill>
                  <a:srgbClr val="FF0000"/>
                </a:solidFill>
              </a:rPr>
              <a:t>Genetische</a:t>
            </a:r>
            <a:r>
              <a:rPr lang="en-IE" sz="2000" b="1" i="1" kern="0" dirty="0">
                <a:solidFill>
                  <a:srgbClr val="FF0000"/>
                </a:solidFill>
              </a:rPr>
              <a:t> </a:t>
            </a:r>
            <a:r>
              <a:rPr lang="en-IE" sz="2000" b="1" i="1" kern="0" dirty="0" err="1">
                <a:solidFill>
                  <a:srgbClr val="FF0000"/>
                </a:solidFill>
              </a:rPr>
              <a:t>Modificatie</a:t>
            </a:r>
            <a:r>
              <a:rPr lang="en-IE" sz="2000" b="1" i="1" kern="0" dirty="0">
                <a:solidFill>
                  <a:srgbClr val="FF0000"/>
                </a:solidFill>
              </a:rPr>
              <a:t>) Policy Report CGM / 191010-01 October 2019 – concerns process / product based GMO legislation </a:t>
            </a:r>
            <a:endParaRPr lang="en-IE" sz="2000" kern="0" dirty="0">
              <a:solidFill>
                <a:schemeClr val="tx1"/>
              </a:solidFill>
            </a:endParaRPr>
          </a:p>
          <a:p>
            <a:pPr lvl="2" algn="just">
              <a:buFont typeface="Wingdings" panose="05000000000000000000" pitchFamily="2" charset="2"/>
              <a:buChar char="Ø"/>
            </a:pPr>
            <a:endParaRPr lang="en-IE" sz="2000" kern="0" dirty="0">
              <a:solidFill>
                <a:schemeClr val="tx1"/>
              </a:solidFill>
            </a:endParaRPr>
          </a:p>
          <a:p>
            <a:pPr lvl="1" algn="just">
              <a:buFont typeface="Wingdings" panose="05000000000000000000" pitchFamily="2" charset="2"/>
              <a:buChar char="Ø"/>
            </a:pPr>
            <a:r>
              <a:rPr lang="en-IE" kern="0" dirty="0">
                <a:solidFill>
                  <a:schemeClr val="tx1"/>
                </a:solidFill>
              </a:rPr>
              <a:t>Following table depicts alternative models of biotechnology regulation in EU &amp; US </a:t>
            </a:r>
          </a:p>
          <a:p>
            <a:pPr algn="just"/>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a:p>
            <a:pPr algn="ctr"/>
            <a:endParaRPr lang="en-IE" sz="1800" b="1" kern="0" dirty="0">
              <a:solidFill>
                <a:srgbClr val="00B050"/>
              </a:solidFill>
            </a:endParaRPr>
          </a:p>
        </p:txBody>
      </p:sp>
    </p:spTree>
    <p:extLst>
      <p:ext uri="{BB962C8B-B14F-4D97-AF65-F5344CB8AC3E}">
        <p14:creationId xmlns:p14="http://schemas.microsoft.com/office/powerpoint/2010/main" val="211623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a:t>
            </a:fld>
            <a:endParaRPr lang="en-GB"/>
          </a:p>
        </p:txBody>
      </p:sp>
      <p:sp>
        <p:nvSpPr>
          <p:cNvPr id="4" name="Subtitle 2">
            <a:extLst>
              <a:ext uri="{FF2B5EF4-FFF2-40B4-BE49-F238E27FC236}">
                <a16:creationId xmlns:a16="http://schemas.microsoft.com/office/drawing/2014/main" id="{7D54FBE3-7AE7-417F-84BB-CB91C46E99A8}"/>
              </a:ext>
            </a:extLst>
          </p:cNvPr>
          <p:cNvSpPr txBox="1">
            <a:spLocks/>
          </p:cNvSpPr>
          <p:nvPr/>
        </p:nvSpPr>
        <p:spPr>
          <a:xfrm>
            <a:off x="1100545" y="1458799"/>
            <a:ext cx="9656497" cy="4855049"/>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endParaRPr lang="en-IE" sz="1800" b="1" kern="0" dirty="0">
              <a:solidFill>
                <a:srgbClr val="7030A0"/>
              </a:solidFill>
            </a:endParaRPr>
          </a:p>
          <a:p>
            <a:pPr>
              <a:buClr>
                <a:schemeClr val="accent2"/>
              </a:buClr>
              <a:buFont typeface="Wingdings" panose="05000000000000000000" pitchFamily="2" charset="2"/>
              <a:buChar char="Ø"/>
            </a:pPr>
            <a:r>
              <a:rPr lang="en-IE" dirty="0">
                <a:solidFill>
                  <a:schemeClr val="tx1"/>
                </a:solidFill>
              </a:rPr>
              <a:t>Cartagena Protocol on Biosafety to the Convention on Biological Diversity - </a:t>
            </a:r>
            <a:r>
              <a:rPr lang="en-IE" i="0" dirty="0">
                <a:solidFill>
                  <a:schemeClr val="tx1"/>
                </a:solidFill>
              </a:rPr>
              <a:t>international agreement aims to ensure:</a:t>
            </a:r>
          </a:p>
          <a:p>
            <a:pPr>
              <a:buClr>
                <a:schemeClr val="accent2"/>
              </a:buClr>
              <a:buFont typeface="Wingdings" panose="05000000000000000000" pitchFamily="2" charset="2"/>
              <a:buChar char="Ø"/>
            </a:pPr>
            <a:endParaRPr lang="en-IE" i="0" dirty="0">
              <a:solidFill>
                <a:schemeClr val="tx1"/>
              </a:solidFill>
            </a:endParaRPr>
          </a:p>
          <a:p>
            <a:pPr lvl="1" algn="just">
              <a:buClr>
                <a:schemeClr val="accent2"/>
              </a:buClr>
              <a:buFont typeface="Wingdings" panose="05000000000000000000" pitchFamily="2" charset="2"/>
              <a:buChar char="q"/>
            </a:pPr>
            <a:r>
              <a:rPr lang="en-IE" sz="2400" dirty="0">
                <a:solidFill>
                  <a:schemeClr val="tx1"/>
                </a:solidFill>
              </a:rPr>
              <a:t>safe handling, transport &amp; use of living modified organisms (LMO’s) resulting from modern biotechnology that may have adverse effects on biological diversity &amp; risks to human health</a:t>
            </a:r>
          </a:p>
          <a:p>
            <a:pPr lvl="1" algn="just">
              <a:buClr>
                <a:schemeClr val="accent2"/>
              </a:buClr>
              <a:buFont typeface="Wingdings" panose="05000000000000000000" pitchFamily="2" charset="2"/>
              <a:buChar char="q"/>
            </a:pPr>
            <a:r>
              <a:rPr lang="en-IE" sz="2400" dirty="0">
                <a:solidFill>
                  <a:schemeClr val="tx1"/>
                </a:solidFill>
              </a:rPr>
              <a:t>adopted on 29 January 2000 entered into force 11</a:t>
            </a:r>
            <a:r>
              <a:rPr lang="en-IE" sz="2400" baseline="30000" dirty="0">
                <a:solidFill>
                  <a:schemeClr val="tx1"/>
                </a:solidFill>
              </a:rPr>
              <a:t>th</a:t>
            </a:r>
            <a:r>
              <a:rPr lang="en-IE" sz="2400" dirty="0">
                <a:solidFill>
                  <a:schemeClr val="tx1"/>
                </a:solidFill>
              </a:rPr>
              <a:t>  September 2003</a:t>
            </a:r>
            <a:endParaRPr lang="en-IE" sz="2400" kern="0" dirty="0">
              <a:solidFill>
                <a:srgbClr val="00B050"/>
              </a:solidFill>
            </a:endParaRPr>
          </a:p>
          <a:p>
            <a:pPr algn="just"/>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645450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30</a:t>
            </a:fld>
            <a:endParaRPr lang="en-GB"/>
          </a:p>
        </p:txBody>
      </p:sp>
      <p:sp>
        <p:nvSpPr>
          <p:cNvPr id="2" name="Title 1">
            <a:extLst>
              <a:ext uri="{FF2B5EF4-FFF2-40B4-BE49-F238E27FC236}">
                <a16:creationId xmlns:a16="http://schemas.microsoft.com/office/drawing/2014/main" id="{0D082FAA-ACD7-3BCD-8DA1-CE19A4404573}"/>
              </a:ext>
            </a:extLst>
          </p:cNvPr>
          <p:cNvSpPr>
            <a:spLocks noGrp="1"/>
          </p:cNvSpPr>
          <p:nvPr>
            <p:ph type="title"/>
          </p:nvPr>
        </p:nvSpPr>
        <p:spPr>
          <a:xfrm>
            <a:off x="3121417" y="791867"/>
            <a:ext cx="8457372" cy="782357"/>
          </a:xfrm>
        </p:spPr>
        <p:txBody>
          <a:bodyPr/>
          <a:lstStyle/>
          <a:p>
            <a:r>
              <a:rPr lang="en-IE" kern="0" dirty="0">
                <a:solidFill>
                  <a:srgbClr val="0070C0"/>
                </a:solidFill>
              </a:rPr>
              <a:t>H. BIOTECHNOLOGY REGULATION GLOBAL CONTEXT </a:t>
            </a:r>
            <a:endParaRPr lang="en-US"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1735649" y="970010"/>
            <a:ext cx="8824847" cy="533931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1800" b="1" kern="0" dirty="0">
                <a:solidFill>
                  <a:srgbClr val="00B050"/>
                </a:solidFill>
              </a:rPr>
              <a:t>	</a:t>
            </a:r>
            <a:r>
              <a:rPr lang="en-IE" sz="1800" kern="0" dirty="0">
                <a:solidFill>
                  <a:srgbClr val="00B050"/>
                </a:solidFill>
              </a:rPr>
              <a:t> </a:t>
            </a:r>
          </a:p>
          <a:p>
            <a:pPr marL="0" indent="0">
              <a:buClr>
                <a:srgbClr val="00B050"/>
              </a:buClr>
              <a:buNone/>
            </a:pPr>
            <a:r>
              <a:rPr lang="en-IE" sz="1800" kern="0" dirty="0">
                <a:solidFill>
                  <a:srgbClr val="00B050"/>
                </a:solidFill>
              </a:rPr>
              <a:t>	</a:t>
            </a:r>
            <a:endParaRPr lang="en-IE" sz="1200" b="1" kern="0" dirty="0">
              <a:solidFill>
                <a:srgbClr val="00B050"/>
              </a:solidFill>
            </a:endParaRPr>
          </a:p>
          <a:p>
            <a:endParaRPr lang="en-IE" sz="1200" b="1" kern="0" dirty="0">
              <a:solidFill>
                <a:srgbClr val="00B050"/>
              </a:solidFill>
            </a:endParaRPr>
          </a:p>
          <a:p>
            <a:pPr marL="457200" lvl="1" indent="0">
              <a:buNone/>
            </a:pPr>
            <a:endParaRPr lang="en-IE" sz="1400" kern="0" dirty="0">
              <a:solidFill>
                <a:schemeClr val="tx1"/>
              </a:solidFill>
            </a:endParaRPr>
          </a:p>
          <a:p>
            <a:pPr marL="1200150" lvl="2" indent="-285750" algn="ctr">
              <a:buClr>
                <a:srgbClr val="00B0F0"/>
              </a:buClr>
              <a:buFont typeface="Wingdings" panose="05000000000000000000" pitchFamily="2" charset="2"/>
              <a:buChar char="q"/>
            </a:pPr>
            <a:endParaRPr lang="en-IE" sz="16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
        <p:nvSpPr>
          <p:cNvPr id="12" name="TextBox 11">
            <a:extLst>
              <a:ext uri="{FF2B5EF4-FFF2-40B4-BE49-F238E27FC236}">
                <a16:creationId xmlns:a16="http://schemas.microsoft.com/office/drawing/2014/main" id="{628F96D0-EE84-4718-805A-78E1A7DC0302}"/>
              </a:ext>
            </a:extLst>
          </p:cNvPr>
          <p:cNvSpPr txBox="1"/>
          <p:nvPr/>
        </p:nvSpPr>
        <p:spPr>
          <a:xfrm>
            <a:off x="2467611" y="1731799"/>
            <a:ext cx="6891460" cy="369332"/>
          </a:xfrm>
          <a:prstGeom prst="rect">
            <a:avLst/>
          </a:prstGeom>
          <a:noFill/>
        </p:spPr>
        <p:txBody>
          <a:bodyPr wrap="square" rtlCol="0">
            <a:spAutoFit/>
          </a:bodyPr>
          <a:lstStyle/>
          <a:p>
            <a:pPr algn="ctr"/>
            <a:r>
              <a:rPr lang="en-IE" dirty="0">
                <a:solidFill>
                  <a:srgbClr val="0070C0"/>
                </a:solidFill>
              </a:rPr>
              <a:t>ALTERNATIVE MODELS OF BIOTECHNOLOGY REGULATION </a:t>
            </a:r>
          </a:p>
        </p:txBody>
      </p:sp>
      <p:sp>
        <p:nvSpPr>
          <p:cNvPr id="16" name="TextBox 15">
            <a:extLst>
              <a:ext uri="{FF2B5EF4-FFF2-40B4-BE49-F238E27FC236}">
                <a16:creationId xmlns:a16="http://schemas.microsoft.com/office/drawing/2014/main" id="{4367CD74-05A8-409E-B5EA-FE7870758E0F}"/>
              </a:ext>
            </a:extLst>
          </p:cNvPr>
          <p:cNvSpPr txBox="1"/>
          <p:nvPr/>
        </p:nvSpPr>
        <p:spPr>
          <a:xfrm>
            <a:off x="5193261" y="2288222"/>
            <a:ext cx="720080" cy="369332"/>
          </a:xfrm>
          <a:prstGeom prst="rect">
            <a:avLst/>
          </a:prstGeom>
          <a:noFill/>
        </p:spPr>
        <p:txBody>
          <a:bodyPr wrap="square" rtlCol="0">
            <a:spAutoFit/>
          </a:bodyPr>
          <a:lstStyle/>
          <a:p>
            <a:pPr algn="ctr"/>
            <a:r>
              <a:rPr lang="en-IE" dirty="0"/>
              <a:t>EU</a:t>
            </a:r>
          </a:p>
        </p:txBody>
      </p:sp>
      <p:sp>
        <p:nvSpPr>
          <p:cNvPr id="20" name="TextBox 19">
            <a:extLst>
              <a:ext uri="{FF2B5EF4-FFF2-40B4-BE49-F238E27FC236}">
                <a16:creationId xmlns:a16="http://schemas.microsoft.com/office/drawing/2014/main" id="{D79DF0C6-95A1-4F21-84B0-C66A6387D1F8}"/>
              </a:ext>
            </a:extLst>
          </p:cNvPr>
          <p:cNvSpPr txBox="1"/>
          <p:nvPr/>
        </p:nvSpPr>
        <p:spPr>
          <a:xfrm>
            <a:off x="6836574" y="2301905"/>
            <a:ext cx="720080" cy="369332"/>
          </a:xfrm>
          <a:prstGeom prst="rect">
            <a:avLst/>
          </a:prstGeom>
          <a:noFill/>
        </p:spPr>
        <p:txBody>
          <a:bodyPr wrap="square" rtlCol="0">
            <a:spAutoFit/>
          </a:bodyPr>
          <a:lstStyle/>
          <a:p>
            <a:pPr algn="ctr"/>
            <a:r>
              <a:rPr lang="en-IE" dirty="0"/>
              <a:t>US</a:t>
            </a:r>
          </a:p>
        </p:txBody>
      </p:sp>
      <p:pic>
        <p:nvPicPr>
          <p:cNvPr id="24" name="Picture 23">
            <a:extLst>
              <a:ext uri="{FF2B5EF4-FFF2-40B4-BE49-F238E27FC236}">
                <a16:creationId xmlns:a16="http://schemas.microsoft.com/office/drawing/2014/main" id="{29965B33-6680-498B-86E4-7BAB86E07D09}"/>
              </a:ext>
            </a:extLst>
          </p:cNvPr>
          <p:cNvPicPr>
            <a:picLocks noChangeAspect="1"/>
          </p:cNvPicPr>
          <p:nvPr/>
        </p:nvPicPr>
        <p:blipFill>
          <a:blip r:embed="rId2"/>
          <a:stretch>
            <a:fillRect/>
          </a:stretch>
        </p:blipFill>
        <p:spPr>
          <a:xfrm>
            <a:off x="1631504" y="2671237"/>
            <a:ext cx="7381997" cy="4072612"/>
          </a:xfrm>
          <a:prstGeom prst="rect">
            <a:avLst/>
          </a:prstGeom>
        </p:spPr>
      </p:pic>
    </p:spTree>
    <p:extLst>
      <p:ext uri="{BB962C8B-B14F-4D97-AF65-F5344CB8AC3E}">
        <p14:creationId xmlns:p14="http://schemas.microsoft.com/office/powerpoint/2010/main" val="3863793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31</a:t>
            </a:fld>
            <a:endParaRPr lang="en-GB"/>
          </a:p>
        </p:txBody>
      </p:sp>
      <p:sp>
        <p:nvSpPr>
          <p:cNvPr id="4" name="Title 3">
            <a:extLst>
              <a:ext uri="{FF2B5EF4-FFF2-40B4-BE49-F238E27FC236}">
                <a16:creationId xmlns:a16="http://schemas.microsoft.com/office/drawing/2014/main" id="{20EC6BAD-C4A7-2797-F68B-4C3B554A2F58}"/>
              </a:ext>
            </a:extLst>
          </p:cNvPr>
          <p:cNvSpPr>
            <a:spLocks noGrp="1"/>
          </p:cNvSpPr>
          <p:nvPr>
            <p:ph type="title"/>
          </p:nvPr>
        </p:nvSpPr>
        <p:spPr>
          <a:xfrm>
            <a:off x="3172788" y="1342528"/>
            <a:ext cx="8457372" cy="782357"/>
          </a:xfrm>
        </p:spPr>
        <p:txBody>
          <a:bodyPr/>
          <a:lstStyle/>
          <a:p>
            <a:r>
              <a:rPr lang="en-IE" dirty="0">
                <a:solidFill>
                  <a:srgbClr val="0070C0"/>
                </a:solidFill>
              </a:rPr>
              <a:t>ALTERNATIVE MODELS OF BIOTECHNOLOGY REGULATION </a:t>
            </a:r>
            <a:br>
              <a:rPr lang="en-IE" dirty="0">
                <a:solidFill>
                  <a:srgbClr val="0070C0"/>
                </a:solidFill>
              </a:rPr>
            </a:br>
            <a:endParaRPr lang="en-US" dirty="0">
              <a:solidFill>
                <a:srgbClr val="0070C0"/>
              </a:solidFill>
            </a:endParaRPr>
          </a:p>
        </p:txBody>
      </p:sp>
      <p:graphicFrame>
        <p:nvGraphicFramePr>
          <p:cNvPr id="2" name="Table 4">
            <a:extLst>
              <a:ext uri="{FF2B5EF4-FFF2-40B4-BE49-F238E27FC236}">
                <a16:creationId xmlns:a16="http://schemas.microsoft.com/office/drawing/2014/main" id="{4C93FFC8-9E77-41DD-9E3E-9024A062184C}"/>
              </a:ext>
            </a:extLst>
          </p:cNvPr>
          <p:cNvGraphicFramePr>
            <a:graphicFrameLocks noGrp="1"/>
          </p:cNvGraphicFramePr>
          <p:nvPr/>
        </p:nvGraphicFramePr>
        <p:xfrm>
          <a:off x="1919538" y="2420888"/>
          <a:ext cx="8640959" cy="2042160"/>
        </p:xfrm>
        <a:graphic>
          <a:graphicData uri="http://schemas.openxmlformats.org/drawingml/2006/table">
            <a:tbl>
              <a:tblPr firstRow="1" bandRow="1">
                <a:tableStyleId>{5C22544A-7EE6-4342-B048-85BDC9FD1C3A}</a:tableStyleId>
              </a:tblPr>
              <a:tblGrid>
                <a:gridCol w="4207771">
                  <a:extLst>
                    <a:ext uri="{9D8B030D-6E8A-4147-A177-3AD203B41FA5}">
                      <a16:colId xmlns:a16="http://schemas.microsoft.com/office/drawing/2014/main" val="987282274"/>
                    </a:ext>
                  </a:extLst>
                </a:gridCol>
                <a:gridCol w="4433188">
                  <a:extLst>
                    <a:ext uri="{9D8B030D-6E8A-4147-A177-3AD203B41FA5}">
                      <a16:colId xmlns:a16="http://schemas.microsoft.com/office/drawing/2014/main" val="2353966821"/>
                    </a:ext>
                  </a:extLst>
                </a:gridCol>
              </a:tblGrid>
              <a:tr h="1872208">
                <a:tc>
                  <a:txBody>
                    <a:bodyPr/>
                    <a:lstStyle/>
                    <a:p>
                      <a:pPr marL="285750" indent="-285750">
                        <a:buFont typeface="Wingdings" panose="05000000000000000000" pitchFamily="2" charset="2"/>
                        <a:buChar char="q"/>
                      </a:pPr>
                      <a:r>
                        <a:rPr lang="en-IE" sz="1600" b="1" i="0" kern="0" dirty="0">
                          <a:solidFill>
                            <a:srgbClr val="C00000"/>
                          </a:solidFill>
                          <a:latin typeface="Arial Narrow" panose="020B0606020202030204" pitchFamily="34" charset="0"/>
                        </a:rPr>
                        <a:t>EU model represents a regulatory example:</a:t>
                      </a:r>
                    </a:p>
                    <a:p>
                      <a:endParaRPr lang="en-IE" sz="1600" i="0" kern="0" dirty="0">
                        <a:solidFill>
                          <a:srgbClr val="C00000"/>
                        </a:solidFill>
                        <a:latin typeface="Arial Narrow" panose="020B0606020202030204" pitchFamily="34" charset="0"/>
                      </a:endParaRPr>
                    </a:p>
                    <a:p>
                      <a:pPr marL="742950" lvl="1" indent="-285750">
                        <a:buFont typeface="Wingdings" panose="05000000000000000000" pitchFamily="2" charset="2"/>
                        <a:buChar char="Ø"/>
                      </a:pPr>
                      <a:r>
                        <a:rPr lang="en-IE" sz="1600" b="1" i="0" kern="0" dirty="0">
                          <a:solidFill>
                            <a:srgbClr val="C00000"/>
                          </a:solidFill>
                          <a:latin typeface="Arial Narrow" panose="020B0606020202030204" pitchFamily="34" charset="0"/>
                        </a:rPr>
                        <a:t>Process based</a:t>
                      </a:r>
                    </a:p>
                    <a:p>
                      <a:pPr marL="742950" lvl="1" indent="-285750">
                        <a:buFont typeface="Wingdings" panose="05000000000000000000" pitchFamily="2" charset="2"/>
                        <a:buChar char="Ø"/>
                      </a:pPr>
                      <a:endParaRPr lang="en-IE" sz="1600" b="1" i="0" kern="0" dirty="0">
                        <a:solidFill>
                          <a:srgbClr val="C00000"/>
                        </a:solidFill>
                        <a:latin typeface="Arial Narrow" panose="020B0606020202030204" pitchFamily="34" charset="0"/>
                      </a:endParaRPr>
                    </a:p>
                    <a:p>
                      <a:pPr marL="742950" lvl="1" indent="-285750">
                        <a:buFont typeface="Wingdings" panose="05000000000000000000" pitchFamily="2" charset="2"/>
                        <a:buChar char="Ø"/>
                      </a:pPr>
                      <a:r>
                        <a:rPr lang="en-IE" sz="1600" i="0" kern="0" dirty="0">
                          <a:solidFill>
                            <a:srgbClr val="C00000"/>
                          </a:solidFill>
                          <a:latin typeface="Arial Narrow" panose="020B0606020202030204" pitchFamily="34" charset="0"/>
                        </a:rPr>
                        <a:t>Horizontal regulation</a:t>
                      </a:r>
                    </a:p>
                    <a:p>
                      <a:pPr marL="742950" lvl="1" indent="-285750">
                        <a:buFont typeface="Wingdings" panose="05000000000000000000" pitchFamily="2" charset="2"/>
                        <a:buChar char="Ø"/>
                      </a:pPr>
                      <a:endParaRPr lang="en-IE" sz="1600" i="0" kern="0" dirty="0">
                        <a:solidFill>
                          <a:srgbClr val="C00000"/>
                        </a:solidFill>
                        <a:latin typeface="Arial Narrow" panose="020B0606020202030204" pitchFamily="34" charset="0"/>
                      </a:endParaRPr>
                    </a:p>
                    <a:p>
                      <a:pPr marL="742950" lvl="1" indent="-285750">
                        <a:buFont typeface="Wingdings" panose="05000000000000000000" pitchFamily="2" charset="2"/>
                        <a:buChar char="Ø"/>
                      </a:pPr>
                      <a:r>
                        <a:rPr lang="en-IE" sz="1600" b="1" i="1" u="sng" kern="0" dirty="0">
                          <a:solidFill>
                            <a:srgbClr val="C00000"/>
                          </a:solidFill>
                          <a:latin typeface="Arial Narrow" panose="020B0606020202030204" pitchFamily="34" charset="0"/>
                        </a:rPr>
                        <a:t>Precautionary </a:t>
                      </a:r>
                    </a:p>
                    <a:p>
                      <a:endParaRPr lang="en-IE" sz="1600" dirty="0">
                        <a:latin typeface="Arial Narrow" panose="020B0606020202030204" pitchFamily="34" charset="0"/>
                      </a:endParaRPr>
                    </a:p>
                  </a:txBody>
                  <a:tcPr/>
                </a:tc>
                <a:tc>
                  <a:txBody>
                    <a:bodyPr/>
                    <a:lstStyle/>
                    <a:p>
                      <a:pPr marL="285750" indent="-285750">
                        <a:buFont typeface="Wingdings" panose="05000000000000000000" pitchFamily="2" charset="2"/>
                        <a:buChar char="q"/>
                      </a:pPr>
                      <a:r>
                        <a:rPr lang="en-IE" sz="1600" b="1" i="0" kern="0" dirty="0">
                          <a:solidFill>
                            <a:schemeClr val="accent2"/>
                          </a:solidFill>
                          <a:latin typeface="Arial Narrow" panose="020B0606020202030204" pitchFamily="34" charset="0"/>
                        </a:rPr>
                        <a:t>US model represents a more traditional example:</a:t>
                      </a:r>
                    </a:p>
                    <a:p>
                      <a:endParaRPr lang="en-IE" sz="1600" i="0" kern="0" dirty="0">
                        <a:solidFill>
                          <a:schemeClr val="accent2"/>
                        </a:solidFill>
                        <a:latin typeface="Arial Narrow" panose="020B0606020202030204" pitchFamily="34" charset="0"/>
                      </a:endParaRPr>
                    </a:p>
                    <a:p>
                      <a:pPr marL="742950" lvl="1" indent="-285750">
                        <a:buFont typeface="Wingdings" panose="05000000000000000000" pitchFamily="2" charset="2"/>
                        <a:buChar char="Ø"/>
                      </a:pPr>
                      <a:r>
                        <a:rPr lang="en-IE" sz="1600" i="0" kern="0" dirty="0">
                          <a:solidFill>
                            <a:schemeClr val="accent2"/>
                          </a:solidFill>
                          <a:latin typeface="Arial Narrow" panose="020B0606020202030204" pitchFamily="34" charset="0"/>
                        </a:rPr>
                        <a:t>Product based </a:t>
                      </a:r>
                    </a:p>
                    <a:p>
                      <a:pPr marL="742950" lvl="1" indent="-285750">
                        <a:buFont typeface="Wingdings" panose="05000000000000000000" pitchFamily="2" charset="2"/>
                        <a:buChar char="Ø"/>
                      </a:pPr>
                      <a:endParaRPr lang="en-IE" sz="1600" i="0" kern="0" dirty="0">
                        <a:solidFill>
                          <a:schemeClr val="accent2"/>
                        </a:solidFill>
                        <a:latin typeface="Arial Narrow" panose="020B0606020202030204" pitchFamily="34" charset="0"/>
                      </a:endParaRPr>
                    </a:p>
                    <a:p>
                      <a:pPr marL="742950" lvl="1" indent="-285750">
                        <a:buFont typeface="Wingdings" panose="05000000000000000000" pitchFamily="2" charset="2"/>
                        <a:buChar char="Ø"/>
                      </a:pPr>
                      <a:r>
                        <a:rPr lang="en-IE" sz="1600" b="1" i="0" kern="0" dirty="0">
                          <a:solidFill>
                            <a:schemeClr val="accent2"/>
                          </a:solidFill>
                          <a:latin typeface="Arial Narrow" panose="020B0606020202030204" pitchFamily="34" charset="0"/>
                        </a:rPr>
                        <a:t>Vertical regulation </a:t>
                      </a:r>
                    </a:p>
                    <a:p>
                      <a:pPr marL="457200" lvl="1" indent="0">
                        <a:buFont typeface="Wingdings" panose="05000000000000000000" pitchFamily="2" charset="2"/>
                        <a:buNone/>
                      </a:pPr>
                      <a:r>
                        <a:rPr lang="en-IE" sz="1600" b="1" i="0" kern="0" dirty="0">
                          <a:solidFill>
                            <a:schemeClr val="accent2"/>
                          </a:solidFill>
                          <a:latin typeface="Arial Narrow" panose="020B0606020202030204" pitchFamily="34" charset="0"/>
                        </a:rPr>
                        <a:t> </a:t>
                      </a:r>
                    </a:p>
                    <a:p>
                      <a:pPr marL="742950" lvl="1" indent="-285750">
                        <a:buFont typeface="Wingdings" panose="05000000000000000000" pitchFamily="2" charset="2"/>
                        <a:buChar char="Ø"/>
                      </a:pPr>
                      <a:r>
                        <a:rPr lang="en-IE" sz="1600" i="1" u="sng" kern="0" dirty="0">
                          <a:solidFill>
                            <a:schemeClr val="accent2"/>
                          </a:solidFill>
                          <a:latin typeface="Arial Narrow" panose="020B0606020202030204" pitchFamily="34" charset="0"/>
                        </a:rPr>
                        <a:t>Preventative</a:t>
                      </a:r>
                      <a:r>
                        <a:rPr lang="en-IE" sz="1600" i="0" kern="0" dirty="0">
                          <a:solidFill>
                            <a:srgbClr val="C00000"/>
                          </a:solidFill>
                          <a:latin typeface="Arial Narrow" panose="020B0606020202030204" pitchFamily="34" charset="0"/>
                        </a:rPr>
                        <a:t> </a:t>
                      </a:r>
                      <a:endParaRPr lang="en-IE" sz="1600" b="1" i="0" kern="0" dirty="0">
                        <a:solidFill>
                          <a:srgbClr val="C00000"/>
                        </a:solidFill>
                        <a:latin typeface="Arial Narrow" panose="020B0606020202030204" pitchFamily="34" charset="0"/>
                      </a:endParaRPr>
                    </a:p>
                    <a:p>
                      <a:endParaRPr lang="en-IE" sz="1600" dirty="0">
                        <a:latin typeface="Arial Narrow" panose="020B0606020202030204" pitchFamily="34" charset="0"/>
                      </a:endParaRPr>
                    </a:p>
                  </a:txBody>
                  <a:tcPr/>
                </a:tc>
                <a:extLst>
                  <a:ext uri="{0D108BD9-81ED-4DB2-BD59-A6C34878D82A}">
                    <a16:rowId xmlns:a16="http://schemas.microsoft.com/office/drawing/2014/main" val="3930168363"/>
                  </a:ext>
                </a:extLst>
              </a:tr>
            </a:tbl>
          </a:graphicData>
        </a:graphic>
      </p:graphicFrame>
      <p:graphicFrame>
        <p:nvGraphicFramePr>
          <p:cNvPr id="10" name="Table 5">
            <a:extLst>
              <a:ext uri="{FF2B5EF4-FFF2-40B4-BE49-F238E27FC236}">
                <a16:creationId xmlns:a16="http://schemas.microsoft.com/office/drawing/2014/main" id="{B7B15C91-06E3-4A31-9A8A-4BFD52F52E97}"/>
              </a:ext>
            </a:extLst>
          </p:cNvPr>
          <p:cNvGraphicFramePr>
            <a:graphicFrameLocks noGrp="1"/>
          </p:cNvGraphicFramePr>
          <p:nvPr/>
        </p:nvGraphicFramePr>
        <p:xfrm>
          <a:off x="1919538" y="4463048"/>
          <a:ext cx="8640959" cy="1737360"/>
        </p:xfrm>
        <a:graphic>
          <a:graphicData uri="http://schemas.openxmlformats.org/drawingml/2006/table">
            <a:tbl>
              <a:tblPr firstRow="1" bandRow="1">
                <a:tableStyleId>{5C22544A-7EE6-4342-B048-85BDC9FD1C3A}</a:tableStyleId>
              </a:tblPr>
              <a:tblGrid>
                <a:gridCol w="8640959">
                  <a:extLst>
                    <a:ext uri="{9D8B030D-6E8A-4147-A177-3AD203B41FA5}">
                      <a16:colId xmlns:a16="http://schemas.microsoft.com/office/drawing/2014/main" val="211319030"/>
                    </a:ext>
                  </a:extLst>
                </a:gridCol>
              </a:tblGrid>
              <a:tr h="1126192">
                <a:tc>
                  <a:txBody>
                    <a:bodyPr/>
                    <a:lstStyle/>
                    <a:p>
                      <a:r>
                        <a:rPr lang="en-IE" dirty="0">
                          <a:solidFill>
                            <a:schemeClr val="tx1"/>
                          </a:solidFill>
                          <a:latin typeface="Arial Narrow" panose="020B0606020202030204" pitchFamily="34" charset="0"/>
                        </a:rPr>
                        <a:t>Biotechnology tensions arise between US &amp; EU due to the two different philosophies of the:</a:t>
                      </a:r>
                    </a:p>
                    <a:p>
                      <a:endParaRPr lang="en-IE" sz="1800" b="1" i="1" u="sng" kern="0" dirty="0">
                        <a:solidFill>
                          <a:srgbClr val="C00000"/>
                        </a:solidFill>
                        <a:latin typeface="Arial Narrow" panose="020B0606020202030204" pitchFamily="34" charset="0"/>
                      </a:endParaRPr>
                    </a:p>
                    <a:p>
                      <a:pPr algn="ctr"/>
                      <a:r>
                        <a:rPr lang="en-IE" sz="1800" b="1" i="1" u="sng" kern="0" dirty="0">
                          <a:solidFill>
                            <a:srgbClr val="C00000"/>
                          </a:solidFill>
                          <a:latin typeface="Arial Narrow" panose="020B0606020202030204" pitchFamily="34" charset="0"/>
                        </a:rPr>
                        <a:t>Precautionary approach </a:t>
                      </a:r>
                      <a:r>
                        <a:rPr lang="en-IE" sz="1800" b="1" i="1" u="none" kern="0" dirty="0">
                          <a:solidFill>
                            <a:srgbClr val="C00000"/>
                          </a:solidFill>
                          <a:latin typeface="Arial Narrow" panose="020B0606020202030204" pitchFamily="34" charset="0"/>
                        </a:rPr>
                        <a:t>   </a:t>
                      </a:r>
                      <a:r>
                        <a:rPr lang="en-IE" sz="1800" b="1" i="1" u="none" kern="0">
                          <a:solidFill>
                            <a:srgbClr val="C00000"/>
                          </a:solidFill>
                          <a:latin typeface="Arial Narrow" panose="020B0606020202030204" pitchFamily="34" charset="0"/>
                        </a:rPr>
                        <a:t>&amp;   </a:t>
                      </a:r>
                      <a:r>
                        <a:rPr lang="en-IE" sz="1800" i="1" u="sng" kern="0">
                          <a:solidFill>
                            <a:schemeClr val="accent2"/>
                          </a:solidFill>
                          <a:latin typeface="Arial Narrow" panose="020B0606020202030204" pitchFamily="34" charset="0"/>
                        </a:rPr>
                        <a:t>Preventative </a:t>
                      </a:r>
                      <a:r>
                        <a:rPr lang="en-IE" sz="1800" i="1" u="sng" kern="0" dirty="0">
                          <a:solidFill>
                            <a:schemeClr val="accent2"/>
                          </a:solidFill>
                          <a:latin typeface="Arial Narrow" panose="020B0606020202030204" pitchFamily="34" charset="0"/>
                        </a:rPr>
                        <a:t>approach </a:t>
                      </a:r>
                      <a:endParaRPr lang="en-IE" sz="1800" b="1" i="1" u="sng" kern="0" dirty="0">
                        <a:solidFill>
                          <a:schemeClr val="accent2"/>
                        </a:solidFill>
                        <a:latin typeface="Arial Narrow" panose="020B0606020202030204" pitchFamily="34" charset="0"/>
                      </a:endParaRPr>
                    </a:p>
                    <a:p>
                      <a:endParaRPr lang="en-IE" dirty="0">
                        <a:solidFill>
                          <a:schemeClr val="tx1"/>
                        </a:solidFill>
                        <a:latin typeface="Arial Narrow" panose="020B0606020202030204" pitchFamily="34" charset="0"/>
                      </a:endParaRPr>
                    </a:p>
                    <a:p>
                      <a:endParaRPr lang="en-IE" dirty="0">
                        <a:solidFill>
                          <a:schemeClr val="tx1"/>
                        </a:solidFill>
                        <a:latin typeface="Arial Narrow" panose="020B0606020202030204" pitchFamily="34" charset="0"/>
                      </a:endParaRPr>
                    </a:p>
                    <a:p>
                      <a:endParaRPr lang="en-IE" dirty="0"/>
                    </a:p>
                  </a:txBody>
                  <a:tcPr/>
                </a:tc>
                <a:extLst>
                  <a:ext uri="{0D108BD9-81ED-4DB2-BD59-A6C34878D82A}">
                    <a16:rowId xmlns:a16="http://schemas.microsoft.com/office/drawing/2014/main" val="3998442820"/>
                  </a:ext>
                </a:extLst>
              </a:tr>
            </a:tbl>
          </a:graphicData>
        </a:graphic>
      </p:graphicFrame>
    </p:spTree>
    <p:extLst>
      <p:ext uri="{BB962C8B-B14F-4D97-AF65-F5344CB8AC3E}">
        <p14:creationId xmlns:p14="http://schemas.microsoft.com/office/powerpoint/2010/main" val="4257045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32</a:t>
            </a:fld>
            <a:endParaRPr lang="en-GB"/>
          </a:p>
        </p:txBody>
      </p:sp>
      <p:sp>
        <p:nvSpPr>
          <p:cNvPr id="2" name="Title 1">
            <a:extLst>
              <a:ext uri="{FF2B5EF4-FFF2-40B4-BE49-F238E27FC236}">
                <a16:creationId xmlns:a16="http://schemas.microsoft.com/office/drawing/2014/main" id="{D0039803-21AE-6C07-8298-4A6AE9B0E2BF}"/>
              </a:ext>
            </a:extLst>
          </p:cNvPr>
          <p:cNvSpPr>
            <a:spLocks noGrp="1"/>
          </p:cNvSpPr>
          <p:nvPr>
            <p:ph type="title"/>
          </p:nvPr>
        </p:nvSpPr>
        <p:spPr>
          <a:xfrm>
            <a:off x="3203611" y="835783"/>
            <a:ext cx="8457372" cy="782357"/>
          </a:xfrm>
        </p:spPr>
        <p:txBody>
          <a:bodyPr/>
          <a:lstStyle/>
          <a:p>
            <a:r>
              <a:rPr lang="en-IE" kern="0" dirty="0">
                <a:solidFill>
                  <a:srgbClr val="0070C0"/>
                </a:solidFill>
              </a:rPr>
              <a:t>H. BIOTECHNOLOGY REGULATION GLOBAL CONTEXT </a:t>
            </a:r>
            <a:endParaRPr lang="en-US" dirty="0">
              <a:solidFill>
                <a:srgbClr val="0070C0"/>
              </a:solidFill>
            </a:endParaRPr>
          </a:p>
        </p:txBody>
      </p:sp>
      <p:sp>
        <p:nvSpPr>
          <p:cNvPr id="4" name="Subtitle 2">
            <a:extLst>
              <a:ext uri="{FF2B5EF4-FFF2-40B4-BE49-F238E27FC236}">
                <a16:creationId xmlns:a16="http://schemas.microsoft.com/office/drawing/2014/main" id="{DE9DA232-1EF6-4ACE-94F8-8F576B610A8D}"/>
              </a:ext>
            </a:extLst>
          </p:cNvPr>
          <p:cNvSpPr txBox="1">
            <a:spLocks/>
          </p:cNvSpPr>
          <p:nvPr/>
        </p:nvSpPr>
        <p:spPr>
          <a:xfrm>
            <a:off x="430831" y="974538"/>
            <a:ext cx="10696081" cy="5339310"/>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pPr marL="0" indent="0">
              <a:buClr>
                <a:srgbClr val="00B050"/>
              </a:buClr>
              <a:buNone/>
            </a:pPr>
            <a:r>
              <a:rPr lang="en-IE" sz="1800" b="1" kern="0" dirty="0">
                <a:solidFill>
                  <a:srgbClr val="00B050"/>
                </a:solidFill>
              </a:rPr>
              <a:t>	</a:t>
            </a:r>
            <a:r>
              <a:rPr lang="en-IE" sz="1800" kern="0" dirty="0">
                <a:solidFill>
                  <a:srgbClr val="00B050"/>
                </a:solidFill>
              </a:rPr>
              <a:t> </a:t>
            </a:r>
          </a:p>
          <a:p>
            <a:pPr marL="0" indent="0">
              <a:buClr>
                <a:srgbClr val="00B050"/>
              </a:buClr>
              <a:buNone/>
            </a:pPr>
            <a:r>
              <a:rPr lang="en-IE" sz="1800" kern="0" dirty="0">
                <a:solidFill>
                  <a:srgbClr val="00B050"/>
                </a:solidFill>
              </a:rPr>
              <a:t>    	</a:t>
            </a:r>
            <a:endParaRPr lang="en-IE" sz="1200" b="1" kern="0" dirty="0">
              <a:solidFill>
                <a:srgbClr val="00B050"/>
              </a:solidFill>
            </a:endParaRPr>
          </a:p>
          <a:p>
            <a:pPr algn="just"/>
            <a:endParaRPr lang="en-IE" sz="1800" b="1" kern="0" dirty="0">
              <a:solidFill>
                <a:srgbClr val="00B050"/>
              </a:solidFill>
            </a:endParaRPr>
          </a:p>
          <a:p>
            <a:pPr lvl="1" algn="just">
              <a:buFont typeface="Wingdings" panose="05000000000000000000" pitchFamily="2" charset="2"/>
              <a:buChar char="Ø"/>
            </a:pPr>
            <a:r>
              <a:rPr lang="en-IE" kern="0" dirty="0">
                <a:solidFill>
                  <a:schemeClr val="tx1"/>
                </a:solidFill>
              </a:rPr>
              <a:t>Finally, regulators need to be: </a:t>
            </a:r>
            <a:r>
              <a:rPr lang="en-IE" i="1" u="sng" kern="0" dirty="0">
                <a:solidFill>
                  <a:srgbClr val="0070C0"/>
                </a:solidFill>
              </a:rPr>
              <a:t>quicker: more adept &amp; more understanding of the gains to society </a:t>
            </a:r>
            <a:r>
              <a:rPr lang="en-IE" i="1" kern="0" dirty="0">
                <a:solidFill>
                  <a:srgbClr val="0070C0"/>
                </a:solidFill>
              </a:rPr>
              <a:t> </a:t>
            </a:r>
            <a:r>
              <a:rPr lang="en-IE" kern="0" dirty="0">
                <a:solidFill>
                  <a:schemeClr val="tx1"/>
                </a:solidFill>
              </a:rPr>
              <a:t>- from enabling genome technologies reach their potential</a:t>
            </a:r>
          </a:p>
          <a:p>
            <a:pPr lvl="1" algn="just">
              <a:buFont typeface="Wingdings" panose="05000000000000000000" pitchFamily="2" charset="2"/>
              <a:buChar char="Ø"/>
            </a:pPr>
            <a:endParaRPr lang="en-IE" kern="0" dirty="0">
              <a:solidFill>
                <a:schemeClr val="tx1"/>
              </a:solidFill>
            </a:endParaRPr>
          </a:p>
          <a:p>
            <a:pPr lvl="1" algn="just">
              <a:buFont typeface="Wingdings" panose="05000000000000000000" pitchFamily="2" charset="2"/>
              <a:buChar char="Ø"/>
            </a:pPr>
            <a:r>
              <a:rPr lang="en-IE" kern="0" dirty="0">
                <a:solidFill>
                  <a:schemeClr val="tx1"/>
                </a:solidFill>
              </a:rPr>
              <a:t>Genome technologies can </a:t>
            </a:r>
            <a:r>
              <a:rPr lang="en-IE" i="1" u="sng" kern="0" dirty="0">
                <a:solidFill>
                  <a:srgbClr val="FF0000"/>
                </a:solidFill>
              </a:rPr>
              <a:t>languish</a:t>
            </a:r>
            <a:r>
              <a:rPr lang="en-IE" kern="0" dirty="0">
                <a:solidFill>
                  <a:schemeClr val="tx1"/>
                </a:solidFill>
              </a:rPr>
              <a:t> without appropriate or timely rule – making </a:t>
            </a:r>
          </a:p>
          <a:p>
            <a:pPr lvl="1" algn="just">
              <a:buFont typeface="Wingdings" panose="05000000000000000000" pitchFamily="2" charset="2"/>
              <a:buChar char="Ø"/>
            </a:pPr>
            <a:endParaRPr lang="en-IE" kern="0" dirty="0">
              <a:solidFill>
                <a:schemeClr val="tx1"/>
              </a:solidFill>
            </a:endParaRPr>
          </a:p>
          <a:p>
            <a:pPr lvl="1" algn="just">
              <a:buFont typeface="Wingdings" panose="05000000000000000000" pitchFamily="2" charset="2"/>
              <a:buChar char="Ø"/>
            </a:pPr>
            <a:r>
              <a:rPr lang="en-IE" kern="0" dirty="0">
                <a:solidFill>
                  <a:schemeClr val="tx1"/>
                </a:solidFill>
              </a:rPr>
              <a:t>Regulation of GM crops has been held back due to:</a:t>
            </a:r>
          </a:p>
          <a:p>
            <a:pPr marL="457200" lvl="1" indent="0" algn="just">
              <a:buNone/>
            </a:pPr>
            <a:endParaRPr lang="en-IE" kern="0" dirty="0">
              <a:solidFill>
                <a:schemeClr val="tx1"/>
              </a:solidFill>
            </a:endParaRPr>
          </a:p>
          <a:p>
            <a:pPr marL="1257300" lvl="2" indent="-342900" algn="just">
              <a:buClr>
                <a:srgbClr val="0070C0"/>
              </a:buClr>
              <a:buFont typeface="+mj-lt"/>
              <a:buAutoNum type="arabicPeriod"/>
            </a:pPr>
            <a:r>
              <a:rPr lang="en-IE" sz="2000" i="1" kern="0" dirty="0">
                <a:solidFill>
                  <a:schemeClr val="tx1"/>
                </a:solidFill>
              </a:rPr>
              <a:t>misinformation campaigns</a:t>
            </a:r>
          </a:p>
          <a:p>
            <a:pPr marL="1257300" lvl="2" indent="-342900" algn="just">
              <a:buClr>
                <a:srgbClr val="0070C0"/>
              </a:buClr>
              <a:buFont typeface="+mj-lt"/>
              <a:buAutoNum type="arabicPeriod"/>
            </a:pPr>
            <a:r>
              <a:rPr lang="en-IE" sz="2000" i="1" kern="0" dirty="0">
                <a:solidFill>
                  <a:schemeClr val="tx1"/>
                </a:solidFill>
              </a:rPr>
              <a:t>delaying benefits</a:t>
            </a:r>
          </a:p>
          <a:p>
            <a:pPr marL="1257300" lvl="2" indent="-342900" algn="just">
              <a:buClr>
                <a:srgbClr val="0070C0"/>
              </a:buClr>
              <a:buFont typeface="+mj-lt"/>
              <a:buAutoNum type="arabicPeriod"/>
            </a:pPr>
            <a:r>
              <a:rPr lang="en-IE" sz="2000" i="1" kern="0" dirty="0">
                <a:solidFill>
                  <a:schemeClr val="tx1"/>
                </a:solidFill>
              </a:rPr>
              <a:t>raising costs – plants however do produce more plants </a:t>
            </a:r>
          </a:p>
          <a:p>
            <a:pPr marL="457200" lvl="1" indent="0" algn="just">
              <a:buNone/>
            </a:pPr>
            <a:endParaRPr lang="en-IE" kern="0" dirty="0">
              <a:solidFill>
                <a:schemeClr val="tx1"/>
              </a:solidFill>
            </a:endParaRPr>
          </a:p>
          <a:p>
            <a:pPr lvl="1" algn="just">
              <a:buFont typeface="Wingdings" panose="05000000000000000000" pitchFamily="2" charset="2"/>
              <a:buChar char="Ø"/>
            </a:pPr>
            <a:r>
              <a:rPr lang="en-IE" kern="0" dirty="0">
                <a:solidFill>
                  <a:schemeClr val="tx1"/>
                </a:solidFill>
              </a:rPr>
              <a:t>The entire science of </a:t>
            </a:r>
            <a:r>
              <a:rPr lang="en-IE" i="1" u="sng" kern="0" dirty="0">
                <a:solidFill>
                  <a:schemeClr val="tx1"/>
                </a:solidFill>
              </a:rPr>
              <a:t>genome editing </a:t>
            </a:r>
            <a:r>
              <a:rPr lang="en-IE" kern="0" dirty="0">
                <a:solidFill>
                  <a:schemeClr val="tx1"/>
                </a:solidFill>
              </a:rPr>
              <a:t>must flourish in a properly regulated environment </a:t>
            </a:r>
          </a:p>
          <a:p>
            <a:pPr marL="1200150" lvl="2" indent="-285750" algn="just">
              <a:buClr>
                <a:srgbClr val="00B0F0"/>
              </a:buClr>
              <a:buFont typeface="Wingdings" panose="05000000000000000000" pitchFamily="2" charset="2"/>
              <a:buChar char="q"/>
            </a:pPr>
            <a:endParaRPr lang="en-IE" sz="18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26797711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33</a:t>
            </a:fld>
            <a:endParaRPr lang="en-GB"/>
          </a:p>
        </p:txBody>
      </p:sp>
      <p:sp>
        <p:nvSpPr>
          <p:cNvPr id="5" name="Title 4">
            <a:extLst>
              <a:ext uri="{FF2B5EF4-FFF2-40B4-BE49-F238E27FC236}">
                <a16:creationId xmlns:a16="http://schemas.microsoft.com/office/drawing/2014/main" id="{21D0ED24-23F1-3ED5-79F4-9369C6D74A04}"/>
              </a:ext>
            </a:extLst>
          </p:cNvPr>
          <p:cNvSpPr>
            <a:spLocks noGrp="1"/>
          </p:cNvSpPr>
          <p:nvPr>
            <p:ph type="title"/>
          </p:nvPr>
        </p:nvSpPr>
        <p:spPr>
          <a:xfrm>
            <a:off x="3049498" y="779686"/>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685130" y="1043208"/>
            <a:ext cx="10905699" cy="5453203"/>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1600" kern="0" dirty="0">
              <a:solidFill>
                <a:srgbClr val="7030A0"/>
              </a:solidFill>
            </a:endParaRPr>
          </a:p>
          <a:p>
            <a:pPr marL="0" indent="0">
              <a:buNone/>
            </a:pPr>
            <a:r>
              <a:rPr lang="en-IE" sz="2600" b="1" kern="0" dirty="0">
                <a:solidFill>
                  <a:srgbClr val="7030A0"/>
                </a:solidFill>
              </a:rPr>
              <a:t> </a:t>
            </a:r>
            <a:endParaRPr lang="en-IE" sz="2600" b="1" i="0" kern="0" dirty="0">
              <a:solidFill>
                <a:srgbClr val="00B050"/>
              </a:solidFill>
              <a:cs typeface="Calibri" panose="020F0502020204030204" pitchFamily="34" charset="0"/>
            </a:endParaRPr>
          </a:p>
          <a:p>
            <a:pPr marL="457200" lvl="1" indent="0">
              <a:lnSpc>
                <a:spcPct val="107000"/>
              </a:lnSpc>
              <a:spcAft>
                <a:spcPts val="800"/>
              </a:spcAft>
              <a:buNone/>
            </a:pPr>
            <a:r>
              <a:rPr lang="en-IE" sz="2600" dirty="0">
                <a:solidFill>
                  <a:srgbClr val="00B050"/>
                </a:solidFill>
                <a:ea typeface="Verdana" panose="020B0604030504040204" pitchFamily="34" charset="0"/>
                <a:cs typeface="Calibri" panose="020F0502020204030204" pitchFamily="34" charset="0"/>
              </a:rPr>
              <a:t>BACKGROUND</a:t>
            </a:r>
          </a:p>
          <a:p>
            <a:pPr marL="0" indent="0">
              <a:buClr>
                <a:srgbClr val="7030A0"/>
              </a:buClr>
              <a:buNone/>
            </a:pPr>
            <a:endParaRPr lang="en-IE" sz="2200" b="1" i="0" kern="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IE" sz="2200" i="0" kern="0" dirty="0">
                <a:solidFill>
                  <a:schemeClr val="tx1"/>
                </a:solidFill>
                <a:cs typeface="Calibri" panose="020F0502020204030204" pitchFamily="34" charset="0"/>
              </a:rPr>
              <a:t>New rules will enable farmers cope better with climatic variabilities </a:t>
            </a:r>
          </a:p>
          <a:p>
            <a:pPr>
              <a:buClr>
                <a:srgbClr val="7030A0"/>
              </a:buClr>
              <a:buFont typeface="Wingdings" panose="05000000000000000000" pitchFamily="2" charset="2"/>
              <a:buChar char="q"/>
            </a:pPr>
            <a:endParaRPr lang="en-IE" sz="2200" i="0" kern="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IE" sz="2200" i="0" kern="0" dirty="0">
                <a:solidFill>
                  <a:schemeClr val="tx1"/>
                </a:solidFill>
                <a:cs typeface="Calibri" panose="020F0502020204030204" pitchFamily="34" charset="0"/>
              </a:rPr>
              <a:t>Such a move by the EU will result in debate regarding GM controversial techniques</a:t>
            </a:r>
          </a:p>
          <a:p>
            <a:pPr>
              <a:buClr>
                <a:srgbClr val="7030A0"/>
              </a:buClr>
              <a:buFont typeface="Wingdings" panose="05000000000000000000" pitchFamily="2" charset="2"/>
              <a:buChar char="q"/>
            </a:pPr>
            <a:endParaRPr lang="en-IE" sz="2200" i="0" kern="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IE" sz="2200" i="0" kern="0" dirty="0">
                <a:solidFill>
                  <a:schemeClr val="tx1"/>
                </a:solidFill>
                <a:cs typeface="Calibri" panose="020F0502020204030204" pitchFamily="34" charset="0"/>
              </a:rPr>
              <a:t>Draft EU regulation will enable less onerous process for approval of GMO’s including GM crops</a:t>
            </a:r>
          </a:p>
          <a:p>
            <a:pPr>
              <a:buClr>
                <a:srgbClr val="7030A0"/>
              </a:buClr>
              <a:buFont typeface="Wingdings" panose="05000000000000000000" pitchFamily="2" charset="2"/>
              <a:buChar char="q"/>
            </a:pPr>
            <a:endParaRPr lang="en-IE" sz="2200" i="0" kern="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IE" sz="2200" i="0" kern="0" dirty="0">
                <a:solidFill>
                  <a:schemeClr val="tx1"/>
                </a:solidFill>
                <a:cs typeface="Calibri" panose="020F0502020204030204" pitchFamily="34" charset="0"/>
              </a:rPr>
              <a:t>Only a small number of GMO’s are allowed in the EU due to public opposition</a:t>
            </a:r>
          </a:p>
          <a:p>
            <a:pPr>
              <a:buClr>
                <a:srgbClr val="7030A0"/>
              </a:buClr>
              <a:buFont typeface="Wingdings" panose="05000000000000000000" pitchFamily="2" charset="2"/>
              <a:buChar char="q"/>
            </a:pPr>
            <a:endParaRPr lang="en-IE" sz="2200" i="0" kern="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GB" sz="2200" i="0" dirty="0">
                <a:solidFill>
                  <a:srgbClr val="222222"/>
                </a:solidFill>
                <a:cs typeface="Calibri" panose="020F0502020204030204" pitchFamily="34" charset="0"/>
              </a:rPr>
              <a:t>EU risks falling behind rest of the world in using new crops with special traits that can make them more:</a:t>
            </a:r>
          </a:p>
          <a:p>
            <a:pPr marL="800100" lvl="2" indent="0">
              <a:buClr>
                <a:srgbClr val="7030A0"/>
              </a:buClr>
            </a:pPr>
            <a:r>
              <a:rPr lang="en-GB" sz="2200" i="1" dirty="0">
                <a:solidFill>
                  <a:srgbClr val="00B050"/>
                </a:solidFill>
                <a:cs typeface="Calibri" panose="020F0502020204030204" pitchFamily="34" charset="0"/>
              </a:rPr>
              <a:t>nutritious, efficient &amp; better adapted to a changing climate</a:t>
            </a:r>
            <a:endParaRPr lang="en-IE" sz="2200" kern="0" dirty="0">
              <a:solidFill>
                <a:schemeClr val="tx1"/>
              </a:solidFill>
              <a:cs typeface="Calibri" panose="020F0502020204030204" pitchFamily="34" charset="0"/>
            </a:endParaRPr>
          </a:p>
          <a:p>
            <a:pPr>
              <a:buClr>
                <a:srgbClr val="7030A0"/>
              </a:buClr>
              <a:buFont typeface="Wingdings" panose="05000000000000000000" pitchFamily="2" charset="2"/>
              <a:buChar char="q"/>
            </a:pPr>
            <a:endParaRPr lang="en-IE" sz="1800" b="1" i="0" kern="0" dirty="0">
              <a:solidFill>
                <a:schemeClr val="tx1"/>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sz="1600" i="0" kern="0" dirty="0">
              <a:solidFill>
                <a:schemeClr val="tx1"/>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42056425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34</a:t>
            </a:fld>
            <a:endParaRPr lang="en-GB"/>
          </a:p>
        </p:txBody>
      </p:sp>
      <p:sp>
        <p:nvSpPr>
          <p:cNvPr id="5" name="Title 4">
            <a:extLst>
              <a:ext uri="{FF2B5EF4-FFF2-40B4-BE49-F238E27FC236}">
                <a16:creationId xmlns:a16="http://schemas.microsoft.com/office/drawing/2014/main" id="{59617E7D-781E-F6C3-6565-3641ACF8CF11}"/>
              </a:ext>
            </a:extLst>
          </p:cNvPr>
          <p:cNvSpPr>
            <a:spLocks noGrp="1"/>
          </p:cNvSpPr>
          <p:nvPr>
            <p:ph type="title"/>
          </p:nvPr>
        </p:nvSpPr>
        <p:spPr>
          <a:xfrm>
            <a:off x="3018675" y="812849"/>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096383" y="2075399"/>
            <a:ext cx="10379664" cy="3917922"/>
          </a:xfrm>
          <a:prstGeom prst="rect">
            <a:avLst/>
          </a:prstGeom>
        </p:spPr>
        <p:txBody>
          <a:bodyPr>
            <a:normAutofit fontScale="850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457200" lvl="1" indent="0">
              <a:lnSpc>
                <a:spcPct val="107000"/>
              </a:lnSpc>
              <a:spcAft>
                <a:spcPts val="800"/>
              </a:spcAft>
              <a:buNone/>
            </a:pPr>
            <a:r>
              <a:rPr lang="en-IE" sz="2600" dirty="0">
                <a:solidFill>
                  <a:srgbClr val="00B050"/>
                </a:solidFill>
                <a:ea typeface="Verdana" panose="020B0604030504040204" pitchFamily="34" charset="0"/>
                <a:cs typeface="Calibri" panose="020F0502020204030204" pitchFamily="34" charset="0"/>
              </a:rPr>
              <a:t>BACKGROUND</a:t>
            </a:r>
          </a:p>
          <a:p>
            <a:pPr>
              <a:buClr>
                <a:srgbClr val="7030A0"/>
              </a:buClr>
              <a:buFont typeface="Wingdings" panose="05000000000000000000" pitchFamily="2" charset="2"/>
              <a:buChar char="q"/>
            </a:pPr>
            <a:r>
              <a:rPr lang="en-IE" i="0" kern="0" dirty="0">
                <a:solidFill>
                  <a:schemeClr val="tx1"/>
                </a:solidFill>
                <a:ea typeface="Calibri" panose="020F0502020204030204" pitchFamily="34" charset="0"/>
              </a:rPr>
              <a:t>Under current EU rules, plants modified using NGTs are strictly regulated as GM crops</a:t>
            </a:r>
          </a:p>
          <a:p>
            <a:pPr marL="0" indent="0">
              <a:buClr>
                <a:srgbClr val="7030A0"/>
              </a:buClr>
              <a:buNone/>
            </a:pPr>
            <a:endParaRPr lang="en-IE" i="0" kern="0" dirty="0">
              <a:solidFill>
                <a:schemeClr val="tx1"/>
              </a:solidFill>
              <a:ea typeface="Calibri" panose="020F0502020204030204" pitchFamily="34" charset="0"/>
            </a:endParaRPr>
          </a:p>
          <a:p>
            <a:pPr>
              <a:buClr>
                <a:srgbClr val="7030A0"/>
              </a:buClr>
              <a:buFont typeface="Wingdings" panose="05000000000000000000" pitchFamily="2" charset="2"/>
              <a:buChar char="q"/>
            </a:pPr>
            <a:r>
              <a:rPr lang="en-IE" i="0" kern="0" dirty="0">
                <a:solidFill>
                  <a:schemeClr val="tx1"/>
                </a:solidFill>
                <a:ea typeface="Calibri" panose="020F0502020204030204" pitchFamily="34" charset="0"/>
              </a:rPr>
              <a:t>The new law / EU Regulation  promises a welcome break from the technophobic recent past</a:t>
            </a:r>
          </a:p>
          <a:p>
            <a:pPr>
              <a:buClr>
                <a:srgbClr val="7030A0"/>
              </a:buClr>
              <a:buFont typeface="Wingdings" panose="05000000000000000000" pitchFamily="2" charset="2"/>
              <a:buChar char="q"/>
            </a:pPr>
            <a:endParaRPr lang="en-IE" i="0" kern="0" dirty="0">
              <a:solidFill>
                <a:schemeClr val="tx1"/>
              </a:solidFill>
              <a:ea typeface="Calibri" panose="020F0502020204030204" pitchFamily="34" charset="0"/>
            </a:endParaRPr>
          </a:p>
          <a:p>
            <a:pPr>
              <a:buClr>
                <a:srgbClr val="7030A0"/>
              </a:buClr>
              <a:buFont typeface="Wingdings" panose="05000000000000000000" pitchFamily="2" charset="2"/>
              <a:buChar char="q"/>
            </a:pPr>
            <a:r>
              <a:rPr lang="en-GB" i="0" dirty="0">
                <a:solidFill>
                  <a:schemeClr val="tx1"/>
                </a:solidFill>
                <a:cs typeface="Calibri" panose="020F0502020204030204" pitchFamily="34" charset="0"/>
              </a:rPr>
              <a:t>Current GMO regulatory framework - an obstacle to innovation &amp; will increase EU’s dependence on technological developments from non EU states</a:t>
            </a:r>
          </a:p>
          <a:p>
            <a:pPr>
              <a:buClr>
                <a:srgbClr val="7030A0"/>
              </a:buClr>
              <a:buFont typeface="Wingdings" panose="05000000000000000000" pitchFamily="2" charset="2"/>
              <a:buChar char="q"/>
            </a:pPr>
            <a:endParaRPr lang="en-GB" i="0" dirty="0">
              <a:solidFill>
                <a:schemeClr val="tx1"/>
              </a:solidFill>
              <a:cs typeface="Calibri" panose="020F0502020204030204" pitchFamily="34" charset="0"/>
            </a:endParaRPr>
          </a:p>
          <a:p>
            <a:pPr>
              <a:buClr>
                <a:srgbClr val="7030A0"/>
              </a:buClr>
              <a:buFont typeface="Wingdings" panose="05000000000000000000" pitchFamily="2" charset="2"/>
              <a:buChar char="q"/>
            </a:pPr>
            <a:r>
              <a:rPr lang="en-GB" i="0" dirty="0">
                <a:solidFill>
                  <a:schemeClr val="tx1"/>
                </a:solidFill>
                <a:cs typeface="Calibri" panose="020F0502020204030204" pitchFamily="34" charset="0"/>
              </a:rPr>
              <a:t>Drivers, problems &amp; consequences for plants produced by </a:t>
            </a:r>
            <a:r>
              <a:rPr lang="en-GB" dirty="0">
                <a:solidFill>
                  <a:srgbClr val="FF0000"/>
                </a:solidFill>
                <a:cs typeface="Calibri" panose="020F0502020204030204" pitchFamily="34" charset="0"/>
              </a:rPr>
              <a:t>targeted mutagenesis &amp; </a:t>
            </a:r>
            <a:r>
              <a:rPr lang="en-GB" dirty="0" err="1">
                <a:solidFill>
                  <a:srgbClr val="FF0000"/>
                </a:solidFill>
                <a:cs typeface="Calibri" panose="020F0502020204030204" pitchFamily="34" charset="0"/>
              </a:rPr>
              <a:t>cisgenesis</a:t>
            </a:r>
            <a:r>
              <a:rPr lang="en-GB" dirty="0">
                <a:solidFill>
                  <a:srgbClr val="FF0000"/>
                </a:solidFill>
                <a:cs typeface="Calibri" panose="020F0502020204030204" pitchFamily="34" charset="0"/>
              </a:rPr>
              <a:t> (SEE SLIDE OVER) </a:t>
            </a:r>
            <a:endParaRPr lang="en-IE" b="1" kern="0" dirty="0">
              <a:solidFill>
                <a:srgbClr val="FF0000"/>
              </a:solidFill>
              <a:cs typeface="Calibri" panose="020F0502020204030204" pitchFamily="34" charset="0"/>
            </a:endParaRPr>
          </a:p>
          <a:p>
            <a:pPr>
              <a:buClr>
                <a:srgbClr val="7030A0"/>
              </a:buClr>
              <a:buFont typeface="Wingdings" panose="05000000000000000000" pitchFamily="2" charset="2"/>
              <a:buChar char="q"/>
            </a:pPr>
            <a:endParaRPr lang="en-IE" sz="1600" i="0" kern="0" dirty="0">
              <a:solidFill>
                <a:schemeClr val="tx1"/>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307636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35</a:t>
            </a:fld>
            <a:endParaRPr lang="en-GB"/>
          </a:p>
        </p:txBody>
      </p:sp>
      <p:sp>
        <p:nvSpPr>
          <p:cNvPr id="5" name="Title 4">
            <a:extLst>
              <a:ext uri="{FF2B5EF4-FFF2-40B4-BE49-F238E27FC236}">
                <a16:creationId xmlns:a16="http://schemas.microsoft.com/office/drawing/2014/main" id="{BEED528D-AC3D-FEA5-29C1-E73464091739}"/>
              </a:ext>
            </a:extLst>
          </p:cNvPr>
          <p:cNvSpPr>
            <a:spLocks noGrp="1"/>
          </p:cNvSpPr>
          <p:nvPr>
            <p:ph type="title"/>
          </p:nvPr>
        </p:nvSpPr>
        <p:spPr>
          <a:xfrm>
            <a:off x="2926208" y="773749"/>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838200" y="1556106"/>
            <a:ext cx="10515600" cy="4753214"/>
          </a:xfrm>
          <a:prstGeom prst="rect">
            <a:avLst/>
          </a:prstGeom>
        </p:spPr>
        <p:txBody>
          <a:bodyPr>
            <a:normAutofit fontScale="92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2000" b="1" i="0" kern="0" dirty="0">
              <a:solidFill>
                <a:srgbClr val="00B050"/>
              </a:solidFill>
              <a:cs typeface="Calibri" panose="020F0502020204030204" pitchFamily="34" charset="0"/>
            </a:endParaRPr>
          </a:p>
          <a:p>
            <a:pPr marL="457200" lvl="1" indent="0">
              <a:lnSpc>
                <a:spcPct val="107000"/>
              </a:lnSpc>
              <a:spcAft>
                <a:spcPts val="800"/>
              </a:spcAft>
              <a:buNone/>
            </a:pPr>
            <a:r>
              <a:rPr lang="en-IE" dirty="0">
                <a:solidFill>
                  <a:srgbClr val="00B050"/>
                </a:solidFill>
                <a:ea typeface="Verdana" panose="020B0604030504040204" pitchFamily="34" charset="0"/>
                <a:cs typeface="Calibri" panose="020F0502020204030204" pitchFamily="34" charset="0"/>
              </a:rPr>
              <a:t>INTRODUCTION – LEGAL BASIS – PROPOSED EU NGT REGULATION </a:t>
            </a:r>
          </a:p>
          <a:p>
            <a:pPr>
              <a:buClr>
                <a:srgbClr val="7030A0"/>
              </a:buClr>
              <a:buFont typeface="Wingdings" panose="05000000000000000000" pitchFamily="2" charset="2"/>
              <a:buChar char="q"/>
            </a:pPr>
            <a:r>
              <a:rPr lang="en-IE" sz="2000" i="0" kern="100" dirty="0">
                <a:solidFill>
                  <a:schemeClr val="tx1"/>
                </a:solidFill>
                <a:ea typeface="Calibri" panose="020F0502020204030204" pitchFamily="34" charset="0"/>
                <a:cs typeface="Times New Roman" panose="02020603050405020304" pitchFamily="18" charset="0"/>
              </a:rPr>
              <a:t>EU GMO legislation based on Articles 43, 114 and 168(4)(b) of Treaty on  Functioning of European Union (TFEU)</a:t>
            </a:r>
          </a:p>
          <a:p>
            <a:pPr>
              <a:buClr>
                <a:srgbClr val="7030A0"/>
              </a:buClr>
              <a:buFont typeface="Wingdings" panose="05000000000000000000" pitchFamily="2" charset="2"/>
              <a:buChar char="q"/>
            </a:pPr>
            <a:r>
              <a:rPr lang="en-IE" sz="2000" i="0" kern="100" dirty="0">
                <a:solidFill>
                  <a:schemeClr val="tx1"/>
                </a:solidFill>
                <a:ea typeface="Calibri" panose="020F0502020204030204" pitchFamily="34" charset="0"/>
                <a:cs typeface="Times New Roman" panose="02020603050405020304" pitchFamily="18" charset="0"/>
              </a:rPr>
              <a:t>Articles provide legal basis for EU to adopt measures having as their objective to:</a:t>
            </a:r>
          </a:p>
          <a:p>
            <a:pPr lvl="1">
              <a:buClr>
                <a:srgbClr val="7030A0"/>
              </a:buClr>
              <a:buFont typeface="Wingdings" panose="05000000000000000000" pitchFamily="2" charset="2"/>
              <a:buChar char="Ø"/>
            </a:pPr>
            <a:r>
              <a:rPr lang="en-IE" i="1" kern="100" dirty="0">
                <a:solidFill>
                  <a:srgbClr val="00B050"/>
                </a:solidFill>
                <a:ea typeface="Calibri" panose="020F0502020204030204" pitchFamily="34" charset="0"/>
                <a:cs typeface="Times New Roman" panose="02020603050405020304" pitchFamily="18" charset="0"/>
              </a:rPr>
              <a:t>implement  common agricultural policy CAP (Article 43)</a:t>
            </a:r>
          </a:p>
          <a:p>
            <a:pPr lvl="1">
              <a:buClr>
                <a:srgbClr val="7030A0"/>
              </a:buClr>
              <a:buFont typeface="Wingdings" panose="05000000000000000000" pitchFamily="2" charset="2"/>
              <a:buChar char="Ø"/>
            </a:pPr>
            <a:r>
              <a:rPr lang="en-IE" i="1" kern="100" dirty="0">
                <a:solidFill>
                  <a:srgbClr val="00B050"/>
                </a:solidFill>
                <a:ea typeface="Calibri" panose="020F0502020204030204" pitchFamily="34" charset="0"/>
                <a:cs typeface="Times New Roman" panose="02020603050405020304" pitchFamily="18" charset="0"/>
              </a:rPr>
              <a:t>ensure good functioning of internal market (Article 114(1)) </a:t>
            </a:r>
          </a:p>
          <a:p>
            <a:pPr lvl="1">
              <a:buClr>
                <a:srgbClr val="7030A0"/>
              </a:buClr>
              <a:buFont typeface="Wingdings" panose="05000000000000000000" pitchFamily="2" charset="2"/>
              <a:buChar char="Ø"/>
            </a:pPr>
            <a:r>
              <a:rPr lang="en-IE" i="1" kern="100" dirty="0">
                <a:solidFill>
                  <a:srgbClr val="00B050"/>
                </a:solidFill>
                <a:ea typeface="Calibri" panose="020F0502020204030204" pitchFamily="34" charset="0"/>
                <a:cs typeface="Times New Roman" panose="02020603050405020304" pitchFamily="18" charset="0"/>
              </a:rPr>
              <a:t>maintaining high level of human health protection in veterinary &amp; phytosanitary fields (Article 168(4)(b))</a:t>
            </a:r>
          </a:p>
          <a:p>
            <a:pPr>
              <a:buClr>
                <a:srgbClr val="7030A0"/>
              </a:buClr>
              <a:buFont typeface="Wingdings" panose="05000000000000000000" pitchFamily="2" charset="2"/>
              <a:buChar char="q"/>
            </a:pPr>
            <a:r>
              <a:rPr lang="en-IE" sz="2000" i="0" kern="100" dirty="0">
                <a:solidFill>
                  <a:schemeClr val="tx1"/>
                </a:solidFill>
                <a:ea typeface="Calibri" panose="020F0502020204030204" pitchFamily="34" charset="0"/>
                <a:cs typeface="Times New Roman" panose="02020603050405020304" pitchFamily="18" charset="0"/>
              </a:rPr>
              <a:t>Objectives of this initiative aligned with these legal bases </a:t>
            </a:r>
          </a:p>
          <a:p>
            <a:pPr>
              <a:buClr>
                <a:srgbClr val="7030A0"/>
              </a:buClr>
              <a:buFont typeface="Wingdings" panose="05000000000000000000" pitchFamily="2" charset="2"/>
              <a:buChar char="q"/>
            </a:pPr>
            <a:r>
              <a:rPr lang="en-IE" sz="2000" i="0" kern="100" dirty="0">
                <a:solidFill>
                  <a:schemeClr val="tx1"/>
                </a:solidFill>
                <a:ea typeface="Calibri" panose="020F0502020204030204" pitchFamily="34" charset="0"/>
                <a:cs typeface="Times New Roman" panose="02020603050405020304" pitchFamily="18" charset="0"/>
              </a:rPr>
              <a:t>Draft EU Regulation - ensures plants obtained by targeted mutagenesis &amp;  </a:t>
            </a:r>
            <a:r>
              <a:rPr lang="en-IE" sz="2000" i="0" kern="100" dirty="0" err="1">
                <a:solidFill>
                  <a:schemeClr val="tx1"/>
                </a:solidFill>
                <a:ea typeface="Calibri" panose="020F0502020204030204" pitchFamily="34" charset="0"/>
                <a:cs typeface="Times New Roman" panose="02020603050405020304" pitchFamily="18" charset="0"/>
              </a:rPr>
              <a:t>cisgenesis</a:t>
            </a:r>
            <a:r>
              <a:rPr lang="en-IE" sz="2000" i="0" kern="100" dirty="0">
                <a:solidFill>
                  <a:schemeClr val="tx1"/>
                </a:solidFill>
                <a:ea typeface="Calibri" panose="020F0502020204030204" pitchFamily="34" charset="0"/>
                <a:cs typeface="Times New Roman" panose="02020603050405020304" pitchFamily="18" charset="0"/>
              </a:rPr>
              <a:t>, &amp; food / feed products produced from them contribute to sustainability goals of the </a:t>
            </a:r>
            <a:r>
              <a:rPr lang="en-IE" sz="2000" kern="100" dirty="0">
                <a:solidFill>
                  <a:srgbClr val="00B050"/>
                </a:solidFill>
                <a:ea typeface="Calibri" panose="020F0502020204030204" pitchFamily="34" charset="0"/>
                <a:cs typeface="Times New Roman" panose="02020603050405020304" pitchFamily="18" charset="0"/>
              </a:rPr>
              <a:t>Green Deal &amp; Farm to Fork strategies</a:t>
            </a:r>
          </a:p>
          <a:p>
            <a:pPr>
              <a:buClr>
                <a:srgbClr val="7030A0"/>
              </a:buClr>
              <a:buFont typeface="Wingdings" panose="05000000000000000000" pitchFamily="2" charset="2"/>
              <a:buChar char="q"/>
            </a:pPr>
            <a:r>
              <a:rPr lang="en-IE" sz="2000" i="0" kern="100" dirty="0">
                <a:solidFill>
                  <a:schemeClr val="tx1"/>
                </a:solidFill>
                <a:ea typeface="Calibri" panose="020F0502020204030204" pitchFamily="34" charset="0"/>
                <a:cs typeface="Times New Roman" panose="02020603050405020304" pitchFamily="18" charset="0"/>
              </a:rPr>
              <a:t>Thus EU’s common agricultural policy’s objectives of: </a:t>
            </a:r>
            <a:r>
              <a:rPr lang="en-IE" sz="2000" kern="100" dirty="0">
                <a:solidFill>
                  <a:srgbClr val="00B050"/>
                </a:solidFill>
                <a:ea typeface="Calibri" panose="020F0502020204030204" pitchFamily="34" charset="0"/>
                <a:cs typeface="Times New Roman" panose="02020603050405020304" pitchFamily="18" charset="0"/>
              </a:rPr>
              <a:t>ensuring rational development of agricultural production &amp; optimal use of production factors &amp; assuring  food security &amp;   availability of supplies</a:t>
            </a:r>
            <a:r>
              <a:rPr lang="en-IE" sz="2000" i="0" kern="100" dirty="0">
                <a:solidFill>
                  <a:schemeClr val="tx1"/>
                </a:solidFill>
                <a:ea typeface="Calibri" panose="020F0502020204030204" pitchFamily="34" charset="0"/>
                <a:cs typeface="Times New Roman" panose="02020603050405020304" pitchFamily="18" charset="0"/>
              </a:rPr>
              <a:t> - have particular relevance</a:t>
            </a:r>
          </a:p>
          <a:p>
            <a:pPr marL="0" indent="0">
              <a:buClr>
                <a:srgbClr val="7030A0"/>
              </a:buClr>
              <a:buNone/>
            </a:pPr>
            <a:endParaRPr lang="en-IE" sz="1700" b="1" i="0" kern="0" dirty="0">
              <a:solidFill>
                <a:schemeClr val="tx1"/>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i="0" kern="0" dirty="0">
              <a:solidFill>
                <a:schemeClr val="tx1"/>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25331679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36</a:t>
            </a:fld>
            <a:endParaRPr lang="en-GB"/>
          </a:p>
        </p:txBody>
      </p:sp>
      <p:sp>
        <p:nvSpPr>
          <p:cNvPr id="5" name="Title 4">
            <a:extLst>
              <a:ext uri="{FF2B5EF4-FFF2-40B4-BE49-F238E27FC236}">
                <a16:creationId xmlns:a16="http://schemas.microsoft.com/office/drawing/2014/main" id="{517A5B35-EB27-B2E3-D597-654C38D4CE0C}"/>
              </a:ext>
            </a:extLst>
          </p:cNvPr>
          <p:cNvSpPr>
            <a:spLocks noGrp="1"/>
          </p:cNvSpPr>
          <p:nvPr>
            <p:ph type="title"/>
          </p:nvPr>
        </p:nvSpPr>
        <p:spPr>
          <a:xfrm>
            <a:off x="2946757" y="775790"/>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006867" y="1097416"/>
            <a:ext cx="10592657" cy="5211904"/>
          </a:xfrm>
          <a:prstGeom prst="rect">
            <a:avLst/>
          </a:prstGeom>
        </p:spPr>
        <p:txBody>
          <a:bodyPr>
            <a:normAutofit fontScale="925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sz="2000" kern="0" dirty="0">
              <a:solidFill>
                <a:srgbClr val="7030A0"/>
              </a:solidFill>
            </a:endParaRPr>
          </a:p>
          <a:p>
            <a:pPr marL="0" indent="0">
              <a:buNone/>
            </a:pPr>
            <a:r>
              <a:rPr lang="en-IE" sz="2600" b="1" kern="0" dirty="0">
                <a:solidFill>
                  <a:srgbClr val="7030A0"/>
                </a:solidFill>
              </a:rPr>
              <a:t> </a:t>
            </a:r>
            <a:endParaRPr lang="en-GB" sz="2600" b="1" dirty="0">
              <a:solidFill>
                <a:srgbClr val="00B050"/>
              </a:solidFill>
              <a:cs typeface="Calibri" panose="020F0502020204030204" pitchFamily="34" charset="0"/>
            </a:endParaRPr>
          </a:p>
          <a:p>
            <a:pPr marL="0" indent="0">
              <a:buNone/>
            </a:pPr>
            <a:r>
              <a:rPr lang="en-GB" sz="2600" b="1" i="0" dirty="0">
                <a:solidFill>
                  <a:srgbClr val="00B050"/>
                </a:solidFill>
                <a:cs typeface="Calibri" panose="020F0502020204030204" pitchFamily="34" charset="0"/>
              </a:rPr>
              <a:t>DRAFT EU REGULATION DETAIL </a:t>
            </a:r>
          </a:p>
          <a:p>
            <a:pPr marL="0" indent="0">
              <a:buNone/>
            </a:pPr>
            <a:endParaRPr lang="en-GB" sz="2200" i="0" dirty="0">
              <a:solidFill>
                <a:srgbClr val="00B050"/>
              </a:solidFill>
              <a:cs typeface="Calibri" panose="020F0502020204030204" pitchFamily="34" charset="0"/>
            </a:endParaRPr>
          </a:p>
          <a:p>
            <a:pPr algn="l" fontAlgn="base">
              <a:buClr>
                <a:srgbClr val="002060"/>
              </a:buClr>
              <a:buFont typeface="Wingdings" panose="05000000000000000000" pitchFamily="2" charset="2"/>
              <a:buChar char="q"/>
            </a:pPr>
            <a:r>
              <a:rPr lang="en-GB" sz="2200" i="0" dirty="0">
                <a:solidFill>
                  <a:srgbClr val="000000"/>
                </a:solidFill>
                <a:cs typeface="Calibri" panose="020F0502020204030204" pitchFamily="34" charset="0"/>
              </a:rPr>
              <a:t>Draft regulation prepared  by EU Commission’s DG Sante to </a:t>
            </a:r>
            <a:r>
              <a:rPr lang="en-GB" sz="2200" dirty="0">
                <a:solidFill>
                  <a:srgbClr val="00B050"/>
                </a:solidFill>
                <a:cs typeface="Calibri" panose="020F0502020204030204" pitchFamily="34" charset="0"/>
              </a:rPr>
              <a:t>deregulate  approval, risk assessment &amp; labelling</a:t>
            </a:r>
            <a:r>
              <a:rPr lang="en-GB" sz="2200" i="0" dirty="0">
                <a:solidFill>
                  <a:srgbClr val="000000"/>
                </a:solidFill>
                <a:cs typeface="Calibri" panose="020F0502020204030204" pitchFamily="34" charset="0"/>
              </a:rPr>
              <a:t> of wide  range of new Genetically Modified Organisms (GMOs)</a:t>
            </a:r>
          </a:p>
          <a:p>
            <a:pPr algn="l" fontAlgn="base">
              <a:buClr>
                <a:srgbClr val="002060"/>
              </a:buClr>
              <a:buFont typeface="Wingdings" panose="05000000000000000000" pitchFamily="2" charset="2"/>
              <a:buChar char="q"/>
            </a:pPr>
            <a:r>
              <a:rPr lang="en-GB" sz="2200" i="0" dirty="0">
                <a:solidFill>
                  <a:srgbClr val="000000"/>
                </a:solidFill>
                <a:cs typeface="Calibri" panose="020F0502020204030204" pitchFamily="34" charset="0"/>
              </a:rPr>
              <a:t>Draft following consultation within  EU Commission DG’s to be adopted by College of the Commission </a:t>
            </a:r>
            <a:r>
              <a:rPr lang="en-GB" sz="2200" i="0" dirty="0">
                <a:solidFill>
                  <a:srgbClr val="FF0000"/>
                </a:solidFill>
                <a:cs typeface="Calibri" panose="020F0502020204030204" pitchFamily="34" charset="0"/>
              </a:rPr>
              <a:t>July 5</a:t>
            </a:r>
            <a:r>
              <a:rPr lang="en-GB" sz="2200" i="0" baseline="30000" dirty="0">
                <a:solidFill>
                  <a:srgbClr val="FF0000"/>
                </a:solidFill>
                <a:cs typeface="Calibri" panose="020F0502020204030204" pitchFamily="34" charset="0"/>
              </a:rPr>
              <a:t>th</a:t>
            </a:r>
            <a:r>
              <a:rPr lang="en-GB" sz="2200" i="0" dirty="0">
                <a:solidFill>
                  <a:srgbClr val="FF0000"/>
                </a:solidFill>
                <a:cs typeface="Calibri" panose="020F0502020204030204" pitchFamily="34" charset="0"/>
              </a:rPr>
              <a:t> 2023</a:t>
            </a:r>
          </a:p>
          <a:p>
            <a:pPr algn="l" fontAlgn="base">
              <a:buClr>
                <a:srgbClr val="002060"/>
              </a:buClr>
              <a:buFont typeface="Wingdings" panose="05000000000000000000" pitchFamily="2" charset="2"/>
              <a:buChar char="q"/>
            </a:pPr>
            <a:r>
              <a:rPr lang="en-GB" sz="2200" i="0" dirty="0">
                <a:solidFill>
                  <a:srgbClr val="000000"/>
                </a:solidFill>
                <a:cs typeface="Calibri" panose="020F0502020204030204" pitchFamily="34" charset="0"/>
              </a:rPr>
              <a:t>Draft Regulation subject to an </a:t>
            </a:r>
            <a:r>
              <a:rPr lang="en-GB" sz="2200" dirty="0">
                <a:solidFill>
                  <a:srgbClr val="00B050"/>
                </a:solidFill>
                <a:cs typeface="Calibri" panose="020F0502020204030204" pitchFamily="34" charset="0"/>
              </a:rPr>
              <a:t>Impact Assessment </a:t>
            </a:r>
            <a:r>
              <a:rPr lang="en-GB" sz="2200" i="0" dirty="0">
                <a:solidFill>
                  <a:srgbClr val="000000"/>
                </a:solidFill>
                <a:cs typeface="Calibri" panose="020F0502020204030204" pitchFamily="34" charset="0"/>
              </a:rPr>
              <a:t>leading to an </a:t>
            </a:r>
            <a:r>
              <a:rPr lang="en-GB" sz="2200" dirty="0">
                <a:solidFill>
                  <a:srgbClr val="00B050"/>
                </a:solidFill>
                <a:cs typeface="Calibri" panose="020F0502020204030204" pitchFamily="34" charset="0"/>
              </a:rPr>
              <a:t>Impact Assessment Report</a:t>
            </a:r>
          </a:p>
          <a:p>
            <a:pPr algn="l" fontAlgn="base">
              <a:buClr>
                <a:srgbClr val="002060"/>
              </a:buClr>
              <a:buFont typeface="Wingdings" panose="05000000000000000000" pitchFamily="2" charset="2"/>
              <a:buChar char="q"/>
            </a:pPr>
            <a:r>
              <a:rPr lang="en-GB" sz="2200" i="0" dirty="0">
                <a:solidFill>
                  <a:srgbClr val="000000"/>
                </a:solidFill>
                <a:cs typeface="Calibri" panose="020F0502020204030204" pitchFamily="34" charset="0"/>
              </a:rPr>
              <a:t>New genomic techniques (NGT) introduced as umbrella term for certain genetic engineering technologies so as  to alter the DNA more precisely than </a:t>
            </a:r>
            <a:r>
              <a:rPr lang="en-GB" sz="2200" dirty="0">
                <a:solidFill>
                  <a:srgbClr val="00B050"/>
                </a:solidFill>
                <a:cs typeface="Calibri" panose="020F0502020204030204" pitchFamily="34" charset="0"/>
              </a:rPr>
              <a:t>“old” </a:t>
            </a:r>
            <a:r>
              <a:rPr lang="en-GB" sz="2200" i="0" dirty="0">
                <a:solidFill>
                  <a:srgbClr val="000000"/>
                </a:solidFill>
                <a:cs typeface="Calibri" panose="020F0502020204030204" pitchFamily="34" charset="0"/>
              </a:rPr>
              <a:t>methods by directing changes to predefined genome loci</a:t>
            </a:r>
          </a:p>
          <a:p>
            <a:pPr algn="l" fontAlgn="base">
              <a:buClr>
                <a:srgbClr val="002060"/>
              </a:buClr>
              <a:buFont typeface="Wingdings" panose="05000000000000000000" pitchFamily="2" charset="2"/>
              <a:buChar char="q"/>
            </a:pPr>
            <a:r>
              <a:rPr lang="en-GB" sz="2200" i="0" dirty="0">
                <a:solidFill>
                  <a:schemeClr val="tx1"/>
                </a:solidFill>
                <a:cs typeface="Calibri" panose="020F0502020204030204" pitchFamily="34" charset="0"/>
              </a:rPr>
              <a:t>Most prominent &amp; popular of these technologies is </a:t>
            </a:r>
            <a:r>
              <a:rPr lang="en-GB" sz="2200" dirty="0">
                <a:solidFill>
                  <a:srgbClr val="00B050"/>
                </a:solidFill>
                <a:cs typeface="Calibri" panose="020F0502020204030204" pitchFamily="34" charset="0"/>
              </a:rPr>
              <a:t>CRISPR-Cas9</a:t>
            </a:r>
            <a:r>
              <a:rPr lang="en-GB" sz="2200" i="0" dirty="0">
                <a:solidFill>
                  <a:schemeClr val="tx1"/>
                </a:solidFill>
                <a:cs typeface="Calibri" panose="020F0502020204030204" pitchFamily="34" charset="0"/>
              </a:rPr>
              <a:t> </a:t>
            </a:r>
            <a:r>
              <a:rPr lang="en-IE" sz="2200" i="0" kern="0" dirty="0">
                <a:solidFill>
                  <a:schemeClr val="tx1"/>
                </a:solidFill>
                <a:ea typeface="Calibri" panose="020F0502020204030204" pitchFamily="34" charset="0"/>
              </a:rPr>
              <a:t>gene editing - edits genomes without adding DNA from another species</a:t>
            </a:r>
            <a:endParaRPr lang="en-GB" sz="2200" i="0" dirty="0">
              <a:solidFill>
                <a:schemeClr val="tx1"/>
              </a:solidFill>
              <a:cs typeface="Calibri" panose="020F0502020204030204" pitchFamily="34" charset="0"/>
            </a:endParaRPr>
          </a:p>
          <a:p>
            <a:pPr marL="0" indent="0">
              <a:buNone/>
            </a:pPr>
            <a:endParaRPr lang="en-IE" sz="1600" i="0" dirty="0">
              <a:solidFill>
                <a:srgbClr val="00B050"/>
              </a:solidFill>
              <a:latin typeface="Calibri" panose="020F0502020204030204" pitchFamily="34" charset="0"/>
              <a:cs typeface="Calibri" panose="020F0502020204030204" pitchFamily="34" charset="0"/>
            </a:endParaRPr>
          </a:p>
          <a:p>
            <a:pPr marL="0" indent="0">
              <a:buNone/>
            </a:pPr>
            <a:endParaRPr lang="en-IE" sz="1900" b="1" i="0" kern="0" dirty="0">
              <a:solidFill>
                <a:srgbClr val="00B050"/>
              </a:solidFill>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37255685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37</a:t>
            </a:fld>
            <a:endParaRPr lang="en-GB"/>
          </a:p>
        </p:txBody>
      </p:sp>
      <p:sp>
        <p:nvSpPr>
          <p:cNvPr id="5" name="Title 4">
            <a:extLst>
              <a:ext uri="{FF2B5EF4-FFF2-40B4-BE49-F238E27FC236}">
                <a16:creationId xmlns:a16="http://schemas.microsoft.com/office/drawing/2014/main" id="{CFA33116-1CCC-9C31-8479-A2C875EF4F27}"/>
              </a:ext>
            </a:extLst>
          </p:cNvPr>
          <p:cNvSpPr>
            <a:spLocks noGrp="1"/>
          </p:cNvSpPr>
          <p:nvPr>
            <p:ph type="title"/>
          </p:nvPr>
        </p:nvSpPr>
        <p:spPr>
          <a:xfrm>
            <a:off x="3040444" y="759419"/>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232899" y="1284270"/>
            <a:ext cx="10264917" cy="502505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IE" sz="1900" b="1" i="0" kern="0" dirty="0">
              <a:solidFill>
                <a:srgbClr val="00B050"/>
              </a:solidFill>
              <a:latin typeface="Calibri" panose="020F0502020204030204" pitchFamily="34" charset="0"/>
              <a:cs typeface="Calibri" panose="020F0502020204030204" pitchFamily="34" charset="0"/>
            </a:endParaRPr>
          </a:p>
          <a:p>
            <a:pPr marL="0" indent="0">
              <a:buClr>
                <a:srgbClr val="7030A0"/>
              </a:buClr>
              <a:buNone/>
            </a:pPr>
            <a:r>
              <a:rPr lang="en-IE" b="1" i="0" kern="0" dirty="0">
                <a:solidFill>
                  <a:srgbClr val="00B050"/>
                </a:solidFill>
                <a:cs typeface="Times New Roman" panose="02020603050405020304" pitchFamily="18" charset="0"/>
              </a:rPr>
              <a:t>EU DRAFT GMO REGULATION</a:t>
            </a: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pic>
        <p:nvPicPr>
          <p:cNvPr id="6" name="Picture 5">
            <a:extLst>
              <a:ext uri="{FF2B5EF4-FFF2-40B4-BE49-F238E27FC236}">
                <a16:creationId xmlns:a16="http://schemas.microsoft.com/office/drawing/2014/main" id="{8CE0FC91-55B3-5754-D6A4-6CC89C57AAC4}"/>
              </a:ext>
            </a:extLst>
          </p:cNvPr>
          <p:cNvPicPr>
            <a:picLocks noChangeAspect="1"/>
          </p:cNvPicPr>
          <p:nvPr/>
        </p:nvPicPr>
        <p:blipFill>
          <a:blip r:embed="rId2"/>
          <a:stretch>
            <a:fillRect/>
          </a:stretch>
        </p:blipFill>
        <p:spPr>
          <a:xfrm>
            <a:off x="2054832" y="2056353"/>
            <a:ext cx="7713576" cy="4728769"/>
          </a:xfrm>
          <a:prstGeom prst="rect">
            <a:avLst/>
          </a:prstGeom>
        </p:spPr>
      </p:pic>
    </p:spTree>
    <p:extLst>
      <p:ext uri="{BB962C8B-B14F-4D97-AF65-F5344CB8AC3E}">
        <p14:creationId xmlns:p14="http://schemas.microsoft.com/office/powerpoint/2010/main" val="41696727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38</a:t>
            </a:fld>
            <a:endParaRPr lang="en-GB"/>
          </a:p>
        </p:txBody>
      </p:sp>
      <p:sp>
        <p:nvSpPr>
          <p:cNvPr id="5" name="Title 4">
            <a:extLst>
              <a:ext uri="{FF2B5EF4-FFF2-40B4-BE49-F238E27FC236}">
                <a16:creationId xmlns:a16="http://schemas.microsoft.com/office/drawing/2014/main" id="{1CEF5971-70A6-66FA-8478-DD493DAFEB43}"/>
              </a:ext>
            </a:extLst>
          </p:cNvPr>
          <p:cNvSpPr>
            <a:spLocks noGrp="1"/>
          </p:cNvSpPr>
          <p:nvPr>
            <p:ph type="title"/>
          </p:nvPr>
        </p:nvSpPr>
        <p:spPr>
          <a:xfrm>
            <a:off x="3112494" y="855876"/>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1058239" y="1097416"/>
            <a:ext cx="10387172"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600" b="1" kern="0" dirty="0">
              <a:solidFill>
                <a:srgbClr val="7030A0"/>
              </a:solidFill>
            </a:endParaRPr>
          </a:p>
          <a:p>
            <a:pPr marL="0" indent="0">
              <a:buNone/>
            </a:pPr>
            <a:endParaRPr lang="en-IE" kern="0" dirty="0">
              <a:solidFill>
                <a:srgbClr val="7030A0"/>
              </a:solidFill>
            </a:endParaRPr>
          </a:p>
          <a:p>
            <a:pPr marL="0" indent="0">
              <a:buClr>
                <a:srgbClr val="7030A0"/>
              </a:buClr>
              <a:buNone/>
            </a:pPr>
            <a:r>
              <a:rPr lang="en-IE" b="1" i="0" kern="0" dirty="0">
                <a:solidFill>
                  <a:srgbClr val="00B050"/>
                </a:solidFill>
                <a:cs typeface="Times New Roman" panose="02020603050405020304" pitchFamily="18" charset="0"/>
              </a:rPr>
              <a:t>EU DRAFT GMO REGULATION – IMPACT ASSESSMENT REPORT</a:t>
            </a: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pic>
        <p:nvPicPr>
          <p:cNvPr id="7" name="Picture 6">
            <a:extLst>
              <a:ext uri="{FF2B5EF4-FFF2-40B4-BE49-F238E27FC236}">
                <a16:creationId xmlns:a16="http://schemas.microsoft.com/office/drawing/2014/main" id="{170DED97-7F5A-79A3-6E72-D51292ADD8DC}"/>
              </a:ext>
            </a:extLst>
          </p:cNvPr>
          <p:cNvPicPr>
            <a:picLocks noChangeAspect="1"/>
          </p:cNvPicPr>
          <p:nvPr/>
        </p:nvPicPr>
        <p:blipFill>
          <a:blip r:embed="rId2"/>
          <a:stretch>
            <a:fillRect/>
          </a:stretch>
        </p:blipFill>
        <p:spPr>
          <a:xfrm>
            <a:off x="2647245" y="2578813"/>
            <a:ext cx="6722786" cy="4197283"/>
          </a:xfrm>
          <a:prstGeom prst="rect">
            <a:avLst/>
          </a:prstGeom>
        </p:spPr>
      </p:pic>
    </p:spTree>
    <p:extLst>
      <p:ext uri="{BB962C8B-B14F-4D97-AF65-F5344CB8AC3E}">
        <p14:creationId xmlns:p14="http://schemas.microsoft.com/office/powerpoint/2010/main" val="134116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39</a:t>
            </a:fld>
            <a:endParaRPr lang="en-GB"/>
          </a:p>
        </p:txBody>
      </p:sp>
      <p:sp>
        <p:nvSpPr>
          <p:cNvPr id="5" name="Title 4">
            <a:extLst>
              <a:ext uri="{FF2B5EF4-FFF2-40B4-BE49-F238E27FC236}">
                <a16:creationId xmlns:a16="http://schemas.microsoft.com/office/drawing/2014/main" id="{B91A6B35-258C-C230-0A0B-A9B4A6B4DB6B}"/>
              </a:ext>
            </a:extLst>
          </p:cNvPr>
          <p:cNvSpPr>
            <a:spLocks noGrp="1"/>
          </p:cNvSpPr>
          <p:nvPr>
            <p:ph type="title"/>
          </p:nvPr>
        </p:nvSpPr>
        <p:spPr>
          <a:xfrm>
            <a:off x="2987854" y="855876"/>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705677" y="1684962"/>
            <a:ext cx="11099329" cy="4624358"/>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GB" b="1" i="0" dirty="0">
                <a:solidFill>
                  <a:srgbClr val="00B050"/>
                </a:solidFill>
                <a:cs typeface="Calibri" panose="020F0502020204030204" pitchFamily="34" charset="0"/>
              </a:rPr>
              <a:t>AIM OF THE NEW EU REGULATION FOR GM CROPS</a:t>
            </a:r>
          </a:p>
          <a:p>
            <a:pPr marL="0" indent="0">
              <a:buNone/>
            </a:pPr>
            <a:endParaRPr lang="en-GB" sz="2000" dirty="0">
              <a:solidFill>
                <a:srgbClr val="666666"/>
              </a:solidFill>
              <a:cs typeface="Calibri" panose="020F0502020204030204" pitchFamily="34" charset="0"/>
            </a:endParaRPr>
          </a:p>
          <a:p>
            <a:pPr>
              <a:buClr>
                <a:srgbClr val="7030A0"/>
              </a:buClr>
              <a:buFont typeface="Wingdings" panose="05000000000000000000" pitchFamily="2" charset="2"/>
              <a:buChar char="q"/>
            </a:pPr>
            <a:r>
              <a:rPr lang="en-GB" sz="2000" i="0" dirty="0">
                <a:solidFill>
                  <a:schemeClr val="tx1"/>
                </a:solidFill>
                <a:cs typeface="Calibri" panose="020F0502020204030204" pitchFamily="34" charset="0"/>
              </a:rPr>
              <a:t>To fast track approval of modified crop plants without having to go through current EFSA risk assessment process – </a:t>
            </a:r>
            <a:r>
              <a:rPr lang="en-GB" sz="2000" dirty="0">
                <a:solidFill>
                  <a:srgbClr val="FF0000"/>
                </a:solidFill>
                <a:cs typeface="Calibri" panose="020F0502020204030204" pitchFamily="34" charset="0"/>
              </a:rPr>
              <a:t>tedious &amp; expensive</a:t>
            </a:r>
          </a:p>
          <a:p>
            <a:pPr>
              <a:buClr>
                <a:srgbClr val="7030A0"/>
              </a:buClr>
              <a:buFont typeface="Wingdings" panose="05000000000000000000" pitchFamily="2" charset="2"/>
              <a:buChar char="q"/>
            </a:pPr>
            <a:r>
              <a:rPr lang="en-GB" sz="2000" i="0" dirty="0">
                <a:solidFill>
                  <a:schemeClr val="tx1"/>
                </a:solidFill>
                <a:cs typeface="Calibri" panose="020F0502020204030204" pitchFamily="34" charset="0"/>
              </a:rPr>
              <a:t>Regulation establishes category of plants – </a:t>
            </a:r>
            <a:r>
              <a:rPr lang="en-GB" sz="2000" dirty="0">
                <a:solidFill>
                  <a:srgbClr val="FF0000"/>
                </a:solidFill>
                <a:cs typeface="Calibri" panose="020F0502020204030204" pitchFamily="34" charset="0"/>
              </a:rPr>
              <a:t>gene edited </a:t>
            </a:r>
            <a:r>
              <a:rPr lang="en-GB" sz="2000" i="0" dirty="0">
                <a:solidFill>
                  <a:schemeClr val="tx1"/>
                </a:solidFill>
                <a:cs typeface="Calibri" panose="020F0502020204030204" pitchFamily="34" charset="0"/>
              </a:rPr>
              <a:t>– to create new varieties but could have been  achieved via traditional breeding techniques</a:t>
            </a:r>
          </a:p>
          <a:p>
            <a:pPr>
              <a:buClr>
                <a:srgbClr val="7030A0"/>
              </a:buClr>
              <a:buFont typeface="Wingdings" panose="05000000000000000000" pitchFamily="2" charset="2"/>
              <a:buChar char="q"/>
            </a:pPr>
            <a:r>
              <a:rPr lang="en-GB" sz="2000" i="0" dirty="0">
                <a:solidFill>
                  <a:schemeClr val="tx1"/>
                </a:solidFill>
                <a:cs typeface="Calibri" panose="020F0502020204030204" pitchFamily="34" charset="0"/>
              </a:rPr>
              <a:t>This includes such GM crops such as:</a:t>
            </a:r>
          </a:p>
          <a:p>
            <a:pPr>
              <a:buClr>
                <a:srgbClr val="7030A0"/>
              </a:buClr>
              <a:buFont typeface="Wingdings" panose="05000000000000000000" pitchFamily="2" charset="2"/>
              <a:buChar char="q"/>
            </a:pPr>
            <a:endParaRPr lang="en-GB" sz="2000" i="0" dirty="0">
              <a:solidFill>
                <a:srgbClr val="7030A0"/>
              </a:solidFill>
              <a:cs typeface="Calibri" panose="020F0502020204030204" pitchFamily="34" charset="0"/>
            </a:endParaRPr>
          </a:p>
          <a:p>
            <a:pPr lvl="1">
              <a:buClr>
                <a:srgbClr val="00B050"/>
              </a:buClr>
              <a:buFont typeface="Wingdings" panose="05000000000000000000" pitchFamily="2" charset="2"/>
              <a:buChar char="Ø"/>
            </a:pPr>
            <a:r>
              <a:rPr lang="en-GB" i="1" dirty="0">
                <a:solidFill>
                  <a:srgbClr val="00B050"/>
                </a:solidFill>
                <a:cs typeface="Calibri" panose="020F0502020204030204" pitchFamily="34" charset="0"/>
              </a:rPr>
              <a:t>wheat that can withstand drought</a:t>
            </a:r>
          </a:p>
          <a:p>
            <a:pPr lvl="1">
              <a:buClr>
                <a:srgbClr val="00B050"/>
              </a:buClr>
              <a:buFont typeface="Wingdings" panose="05000000000000000000" pitchFamily="2" charset="2"/>
              <a:buChar char="Ø"/>
            </a:pPr>
            <a:r>
              <a:rPr lang="en-GB" i="1" dirty="0">
                <a:solidFill>
                  <a:srgbClr val="00B050"/>
                </a:solidFill>
                <a:cs typeface="Calibri" panose="020F0502020204030204" pitchFamily="34" charset="0"/>
              </a:rPr>
              <a:t>tomatoes resistant to fungus</a:t>
            </a:r>
          </a:p>
          <a:p>
            <a:pPr lvl="1">
              <a:buClr>
                <a:srgbClr val="00B050"/>
              </a:buClr>
              <a:buFont typeface="Wingdings" panose="05000000000000000000" pitchFamily="2" charset="2"/>
              <a:buChar char="Ø"/>
            </a:pPr>
            <a:r>
              <a:rPr lang="en-GB" i="1" dirty="0">
                <a:solidFill>
                  <a:srgbClr val="00B050"/>
                </a:solidFill>
                <a:cs typeface="Calibri" panose="020F0502020204030204" pitchFamily="34" charset="0"/>
              </a:rPr>
              <a:t>potatoes with less acrylamide – becomes carcinogenic when fried</a:t>
            </a:r>
          </a:p>
          <a:p>
            <a:pPr marL="0" indent="0">
              <a:buNone/>
            </a:pPr>
            <a:endParaRPr lang="en-IE" sz="1800" kern="0" dirty="0">
              <a:solidFill>
                <a:srgbClr val="7030A0"/>
              </a:solidFill>
              <a:latin typeface="Calibri" panose="020F0502020204030204" pitchFamily="34" charset="0"/>
              <a:cs typeface="Calibri" panose="020F0502020204030204" pitchFamily="34"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797265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a:t>
            </a:fld>
            <a:endParaRPr lang="en-GB"/>
          </a:p>
        </p:txBody>
      </p:sp>
      <p:sp>
        <p:nvSpPr>
          <p:cNvPr id="2" name="Title 1">
            <a:extLst>
              <a:ext uri="{FF2B5EF4-FFF2-40B4-BE49-F238E27FC236}">
                <a16:creationId xmlns:a16="http://schemas.microsoft.com/office/drawing/2014/main" id="{9649A01E-455C-EA90-35CE-CC23DCEECC17}"/>
              </a:ext>
            </a:extLst>
          </p:cNvPr>
          <p:cNvSpPr>
            <a:spLocks noGrp="1"/>
          </p:cNvSpPr>
          <p:nvPr>
            <p:ph type="title"/>
          </p:nvPr>
        </p:nvSpPr>
        <p:spPr>
          <a:xfrm>
            <a:off x="3018676" y="739230"/>
            <a:ext cx="8457372" cy="782357"/>
          </a:xfrm>
        </p:spPr>
        <p:txBody>
          <a:bodyPr/>
          <a:lstStyle/>
          <a:p>
            <a:r>
              <a:rPr lang="en-IE" kern="0" dirty="0">
                <a:solidFill>
                  <a:srgbClr val="0070C0"/>
                </a:solidFill>
              </a:rPr>
              <a:t>LEGAL FRAMEWORK: </a:t>
            </a:r>
            <a:br>
              <a:rPr lang="en-IE" kern="0" dirty="0">
                <a:solidFill>
                  <a:srgbClr val="0070C0"/>
                </a:solidFill>
              </a:rPr>
            </a:br>
            <a:r>
              <a:rPr lang="en-IE" kern="0" dirty="0">
                <a:solidFill>
                  <a:srgbClr val="0070C0"/>
                </a:solidFill>
              </a:rPr>
              <a:t>A. GENERAL COMMENT</a:t>
            </a:r>
            <a:endParaRPr lang="en-US" dirty="0">
              <a:solidFill>
                <a:srgbClr val="0070C0"/>
              </a:solidFill>
            </a:endParaRPr>
          </a:p>
        </p:txBody>
      </p:sp>
      <p:sp>
        <p:nvSpPr>
          <p:cNvPr id="4" name="Subtitle 2">
            <a:extLst>
              <a:ext uri="{FF2B5EF4-FFF2-40B4-BE49-F238E27FC236}">
                <a16:creationId xmlns:a16="http://schemas.microsoft.com/office/drawing/2014/main" id="{7D54FBE3-7AE7-417F-84BB-CB91C46E99A8}"/>
              </a:ext>
            </a:extLst>
          </p:cNvPr>
          <p:cNvSpPr txBox="1">
            <a:spLocks/>
          </p:cNvSpPr>
          <p:nvPr/>
        </p:nvSpPr>
        <p:spPr>
          <a:xfrm>
            <a:off x="838200" y="1310255"/>
            <a:ext cx="10894888" cy="4855049"/>
          </a:xfrm>
          <a:prstGeom prst="rect">
            <a:avLst/>
          </a:prstGeom>
        </p:spPr>
        <p:txBody>
          <a:bodyPr>
            <a:normAutofit fontScale="775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sz="1800" b="1" kern="0" dirty="0">
              <a:solidFill>
                <a:srgbClr val="7030A0"/>
              </a:solidFill>
            </a:endParaRPr>
          </a:p>
          <a:p>
            <a:pPr marL="0" indent="0">
              <a:buClr>
                <a:srgbClr val="00B050"/>
              </a:buClr>
              <a:buNone/>
            </a:pPr>
            <a:r>
              <a:rPr lang="en-IE" sz="1800" b="1" kern="0" dirty="0">
                <a:solidFill>
                  <a:srgbClr val="00B050"/>
                </a:solidFill>
              </a:rPr>
              <a:t>	</a:t>
            </a:r>
            <a:endParaRPr lang="en-IE" sz="1200" b="1" kern="0" dirty="0">
              <a:solidFill>
                <a:srgbClr val="00B050"/>
              </a:solidFill>
            </a:endParaRPr>
          </a:p>
          <a:p>
            <a:pPr lvl="1">
              <a:buFont typeface="Wingdings" panose="05000000000000000000" pitchFamily="2" charset="2"/>
              <a:buChar char="Ø"/>
            </a:pPr>
            <a:r>
              <a:rPr lang="en-IE" sz="2600" dirty="0">
                <a:solidFill>
                  <a:schemeClr val="tx1"/>
                </a:solidFill>
              </a:rPr>
              <a:t>The legal framework aims to:</a:t>
            </a:r>
          </a:p>
          <a:p>
            <a:pPr>
              <a:buFont typeface="Wingdings" panose="05000000000000000000" pitchFamily="2" charset="2"/>
              <a:buChar char="Ø"/>
            </a:pPr>
            <a:endParaRPr lang="en-IE" sz="2600" dirty="0">
              <a:solidFill>
                <a:schemeClr val="tx1"/>
              </a:solidFill>
            </a:endParaRPr>
          </a:p>
          <a:p>
            <a:pPr marL="1257300" lvl="2" indent="-342900" algn="just">
              <a:buFont typeface="+mj-lt"/>
              <a:buAutoNum type="alphaLcPeriod"/>
            </a:pPr>
            <a:r>
              <a:rPr lang="en-IE" sz="2600" dirty="0">
                <a:solidFill>
                  <a:schemeClr val="tx1"/>
                </a:solidFill>
              </a:rPr>
              <a:t>Protect human &amp; animal health &amp; environment by introducing a safety assessment of highest possible standards at EU level before any GMO's placed on the market</a:t>
            </a:r>
          </a:p>
          <a:p>
            <a:pPr marL="1257300" lvl="2" indent="-342900" algn="just">
              <a:buFont typeface="+mj-lt"/>
              <a:buAutoNum type="alphaLcPeriod"/>
            </a:pPr>
            <a:endParaRPr lang="en-IE" sz="2600" dirty="0">
              <a:solidFill>
                <a:schemeClr val="tx1"/>
              </a:solidFill>
            </a:endParaRPr>
          </a:p>
          <a:p>
            <a:pPr marL="1257300" lvl="2" indent="-342900" algn="just">
              <a:buFont typeface="+mj-lt"/>
              <a:buAutoNum type="alphaLcPeriod"/>
            </a:pPr>
            <a:r>
              <a:rPr lang="en-IE" sz="2600" dirty="0">
                <a:solidFill>
                  <a:schemeClr val="tx1"/>
                </a:solidFill>
              </a:rPr>
              <a:t>Establish harmonised procedures for risk assessment &amp; authorisation of GMO’s that are: </a:t>
            </a:r>
            <a:r>
              <a:rPr lang="en-IE" sz="2600" i="1" u="sng" dirty="0">
                <a:solidFill>
                  <a:srgbClr val="00B050"/>
                </a:solidFill>
              </a:rPr>
              <a:t>ef</a:t>
            </a:r>
            <a:r>
              <a:rPr lang="en-IE" sz="2600" i="1" u="sng" dirty="0">
                <a:solidFill>
                  <a:srgbClr val="0070C0"/>
                </a:solidFill>
              </a:rPr>
              <a:t>ficient, time-limited &amp; transparent</a:t>
            </a:r>
          </a:p>
          <a:p>
            <a:pPr marL="1257300" lvl="2" indent="-342900" algn="just">
              <a:buFont typeface="+mj-lt"/>
              <a:buAutoNum type="alphaLcPeriod"/>
            </a:pPr>
            <a:endParaRPr lang="en-IE" sz="2600" dirty="0">
              <a:solidFill>
                <a:schemeClr val="tx1"/>
              </a:solidFill>
            </a:endParaRPr>
          </a:p>
          <a:p>
            <a:pPr marL="1257300" lvl="2" indent="-342900" algn="just">
              <a:buFont typeface="+mj-lt"/>
              <a:buAutoNum type="alphaLcPeriod"/>
            </a:pPr>
            <a:r>
              <a:rPr lang="en-IE" sz="2600" dirty="0">
                <a:solidFill>
                  <a:schemeClr val="tx1"/>
                </a:solidFill>
              </a:rPr>
              <a:t>Ensure clear labelling of GMO's placed on the market to enable consumers &amp; professionals (</a:t>
            </a:r>
            <a:r>
              <a:rPr lang="en-IE" sz="2600" i="1" dirty="0">
                <a:solidFill>
                  <a:schemeClr val="tx1"/>
                </a:solidFill>
              </a:rPr>
              <a:t>e.g. farmers, food-feed chain operators</a:t>
            </a:r>
            <a:r>
              <a:rPr lang="en-IE" sz="2600" dirty="0">
                <a:solidFill>
                  <a:schemeClr val="tx1"/>
                </a:solidFill>
              </a:rPr>
              <a:t>) to make an informed choice</a:t>
            </a:r>
          </a:p>
          <a:p>
            <a:pPr marL="1257300" lvl="2" indent="-342900" algn="just">
              <a:buFont typeface="+mj-lt"/>
              <a:buAutoNum type="alphaLcPeriod"/>
            </a:pPr>
            <a:endParaRPr lang="en-IE" sz="2600" dirty="0">
              <a:solidFill>
                <a:schemeClr val="tx1"/>
              </a:solidFill>
            </a:endParaRPr>
          </a:p>
          <a:p>
            <a:pPr marL="1257300" lvl="2" indent="-342900" algn="just">
              <a:buFont typeface="+mj-lt"/>
              <a:buAutoNum type="alphaLcPeriod"/>
            </a:pPr>
            <a:r>
              <a:rPr lang="en-IE" sz="2600" dirty="0">
                <a:solidFill>
                  <a:schemeClr val="tx1"/>
                </a:solidFill>
              </a:rPr>
              <a:t>Ensure traceability of GMO's placed on the market</a:t>
            </a:r>
          </a:p>
          <a:p>
            <a:pPr lvl="2" algn="just"/>
            <a:endParaRPr lang="en-IE" sz="200" b="1" kern="0" dirty="0">
              <a:solidFill>
                <a:srgbClr val="00B050"/>
              </a:solidFill>
            </a:endParaRPr>
          </a:p>
          <a:p>
            <a:pPr lvl="2" algn="just"/>
            <a:endParaRPr lang="en-IE" sz="200" b="1" kern="0" dirty="0">
              <a:solidFill>
                <a:srgbClr val="00B050"/>
              </a:solidFill>
            </a:endParaRPr>
          </a:p>
          <a:p>
            <a:pPr lvl="2" algn="just"/>
            <a:endParaRPr lang="en-IE" sz="200" b="1" kern="0" dirty="0">
              <a:solidFill>
                <a:srgbClr val="00B050"/>
              </a:solidFill>
            </a:endParaRPr>
          </a:p>
          <a:p>
            <a:pPr algn="just"/>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38333621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40</a:t>
            </a:fld>
            <a:endParaRPr lang="en-GB"/>
          </a:p>
        </p:txBody>
      </p:sp>
      <p:sp>
        <p:nvSpPr>
          <p:cNvPr id="5" name="Title 4">
            <a:extLst>
              <a:ext uri="{FF2B5EF4-FFF2-40B4-BE49-F238E27FC236}">
                <a16:creationId xmlns:a16="http://schemas.microsoft.com/office/drawing/2014/main" id="{4AB51277-F0F3-A079-08AA-B374ACE711CB}"/>
              </a:ext>
            </a:extLst>
          </p:cNvPr>
          <p:cNvSpPr>
            <a:spLocks noGrp="1"/>
          </p:cNvSpPr>
          <p:nvPr>
            <p:ph type="title"/>
          </p:nvPr>
        </p:nvSpPr>
        <p:spPr>
          <a:xfrm>
            <a:off x="3028951" y="799863"/>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705677" y="1756880"/>
            <a:ext cx="11160975" cy="5101120"/>
          </a:xfrm>
          <a:prstGeom prst="rect">
            <a:avLst/>
          </a:prstGeom>
        </p:spPr>
        <p:txBody>
          <a:bodyPr>
            <a:normAutofit fontScale="5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GB" sz="4400" b="1" i="0" dirty="0">
                <a:solidFill>
                  <a:srgbClr val="00B050"/>
                </a:solidFill>
                <a:cs typeface="Calibri" panose="020F0502020204030204" pitchFamily="34" charset="0"/>
              </a:rPr>
              <a:t>MEANING OF NEW GENOMIC TECHNIQUES NGT’s</a:t>
            </a:r>
          </a:p>
          <a:p>
            <a:pPr marL="0" indent="0">
              <a:buNone/>
            </a:pPr>
            <a:endParaRPr lang="en-GB" sz="2000" dirty="0">
              <a:solidFill>
                <a:srgbClr val="666666"/>
              </a:solidFill>
              <a:cs typeface="Calibri" panose="020F0502020204030204" pitchFamily="34" charset="0"/>
            </a:endParaRPr>
          </a:p>
          <a:p>
            <a:pPr>
              <a:buClr>
                <a:srgbClr val="002060"/>
              </a:buClr>
              <a:buFont typeface="Wingdings" panose="05000000000000000000" pitchFamily="2" charset="2"/>
              <a:buChar char="q"/>
            </a:pPr>
            <a:r>
              <a:rPr lang="en-GB" sz="3300" i="0" dirty="0">
                <a:solidFill>
                  <a:schemeClr val="tx1"/>
                </a:solidFill>
                <a:cs typeface="Calibri" panose="020F0502020204030204" pitchFamily="34" charset="0"/>
              </a:rPr>
              <a:t>NGT plant – a genetically modified plant obtained by </a:t>
            </a:r>
            <a:r>
              <a:rPr lang="en-GB" sz="3300" dirty="0">
                <a:solidFill>
                  <a:schemeClr val="tx1"/>
                </a:solidFill>
                <a:cs typeface="Calibri" panose="020F0502020204030204" pitchFamily="34" charset="0"/>
              </a:rPr>
              <a:t>targeted mutagenesis, cis-genesis, intra-genesis, or a combination thereof</a:t>
            </a:r>
          </a:p>
          <a:p>
            <a:pPr>
              <a:buClr>
                <a:srgbClr val="002060"/>
              </a:buClr>
              <a:buFont typeface="Wingdings" panose="05000000000000000000" pitchFamily="2" charset="2"/>
              <a:buChar char="q"/>
            </a:pPr>
            <a:endParaRPr lang="en-GB" sz="3300" i="0" dirty="0">
              <a:solidFill>
                <a:schemeClr val="tx1"/>
              </a:solidFill>
              <a:cs typeface="Calibri" panose="020F0502020204030204" pitchFamily="34" charset="0"/>
            </a:endParaRPr>
          </a:p>
          <a:p>
            <a:pPr>
              <a:buClr>
                <a:srgbClr val="002060"/>
              </a:buClr>
              <a:buFont typeface="Wingdings" panose="05000000000000000000" pitchFamily="2" charset="2"/>
              <a:buChar char="q"/>
            </a:pPr>
            <a:r>
              <a:rPr lang="en-GB" sz="3300" i="0" dirty="0">
                <a:solidFill>
                  <a:schemeClr val="tx1"/>
                </a:solidFill>
                <a:cs typeface="Calibri" panose="020F0502020204030204" pitchFamily="34" charset="0"/>
              </a:rPr>
              <a:t>Such NGT plant must / does not contain any genetic material originating from outside the breeders’ gene pool that temporarily may have been inserted during the development of the NGT plant</a:t>
            </a:r>
          </a:p>
          <a:p>
            <a:pPr>
              <a:buClr>
                <a:srgbClr val="002060"/>
              </a:buClr>
              <a:buFont typeface="Wingdings" panose="05000000000000000000" pitchFamily="2" charset="2"/>
              <a:buChar char="q"/>
            </a:pPr>
            <a:endParaRPr lang="en-GB" sz="3300" i="0" dirty="0">
              <a:solidFill>
                <a:schemeClr val="tx1"/>
              </a:solidFill>
              <a:cs typeface="Calibri" panose="020F0502020204030204" pitchFamily="34" charset="0"/>
            </a:endParaRPr>
          </a:p>
          <a:p>
            <a:pPr>
              <a:buClr>
                <a:srgbClr val="002060"/>
              </a:buClr>
              <a:buFont typeface="Wingdings" panose="05000000000000000000" pitchFamily="2" charset="2"/>
              <a:buChar char="q"/>
            </a:pPr>
            <a:r>
              <a:rPr lang="en-GB" sz="3300" i="0" dirty="0">
                <a:solidFill>
                  <a:schemeClr val="tx1"/>
                </a:solidFill>
                <a:cs typeface="Calibri" panose="020F0502020204030204" pitchFamily="34" charset="0"/>
              </a:rPr>
              <a:t>NGT plants will be subject to risk assessment – but a </a:t>
            </a:r>
            <a:r>
              <a:rPr lang="en-GB" sz="3300" dirty="0">
                <a:solidFill>
                  <a:srgbClr val="00B050"/>
                </a:solidFill>
                <a:cs typeface="Calibri" panose="020F0502020204030204" pitchFamily="34" charset="0"/>
              </a:rPr>
              <a:t>“light touch approach” </a:t>
            </a:r>
            <a:r>
              <a:rPr lang="en-GB" sz="3300" i="0" dirty="0">
                <a:solidFill>
                  <a:schemeClr val="tx1"/>
                </a:solidFill>
                <a:cs typeface="Calibri" panose="020F0502020204030204" pitchFamily="34" charset="0"/>
              </a:rPr>
              <a:t>for new plant / crop varieties</a:t>
            </a:r>
          </a:p>
          <a:p>
            <a:pPr>
              <a:buClr>
                <a:srgbClr val="002060"/>
              </a:buClr>
              <a:buFont typeface="Wingdings" panose="05000000000000000000" pitchFamily="2" charset="2"/>
              <a:buChar char="q"/>
            </a:pPr>
            <a:endParaRPr lang="en-GB" sz="3300" i="0" dirty="0">
              <a:solidFill>
                <a:schemeClr val="tx1"/>
              </a:solidFill>
              <a:cs typeface="Calibri" panose="020F0502020204030204" pitchFamily="34" charset="0"/>
            </a:endParaRPr>
          </a:p>
          <a:p>
            <a:pPr>
              <a:buClr>
                <a:srgbClr val="002060"/>
              </a:buClr>
              <a:buFont typeface="Wingdings" panose="05000000000000000000" pitchFamily="2" charset="2"/>
              <a:buChar char="q"/>
            </a:pPr>
            <a:r>
              <a:rPr lang="en-GB" sz="3300" i="0" dirty="0">
                <a:solidFill>
                  <a:srgbClr val="000000"/>
                </a:solidFill>
                <a:cs typeface="Calibri" panose="020F0502020204030204" pitchFamily="34" charset="0"/>
              </a:rPr>
              <a:t>NGT plants / crops must have a proven record of: </a:t>
            </a:r>
          </a:p>
          <a:p>
            <a:pPr lvl="1">
              <a:buClr>
                <a:srgbClr val="7030A0"/>
              </a:buClr>
              <a:buFont typeface="Wingdings" panose="05000000000000000000" pitchFamily="2" charset="2"/>
              <a:buChar char="Ø"/>
            </a:pPr>
            <a:r>
              <a:rPr lang="en-GB" sz="3300" i="1" dirty="0">
                <a:solidFill>
                  <a:srgbClr val="00B050"/>
                </a:solidFill>
                <a:cs typeface="Calibri" panose="020F0502020204030204" pitchFamily="34" charset="0"/>
              </a:rPr>
              <a:t>reduced risk, or no potential ecological or health hazards </a:t>
            </a:r>
          </a:p>
          <a:p>
            <a:pPr marL="457200" lvl="1" indent="0">
              <a:buClr>
                <a:srgbClr val="7030A0"/>
              </a:buClr>
              <a:buNone/>
            </a:pPr>
            <a:endParaRPr lang="en-IE" sz="3300" kern="0" dirty="0">
              <a:solidFill>
                <a:srgbClr val="00B050"/>
              </a:solidFill>
              <a:cs typeface="Calibri" panose="020F0502020204030204" pitchFamily="34" charset="0"/>
            </a:endParaRPr>
          </a:p>
          <a:p>
            <a:pPr>
              <a:buClr>
                <a:srgbClr val="7030A0"/>
              </a:buClr>
              <a:buFont typeface="Wingdings" panose="05000000000000000000" pitchFamily="2" charset="2"/>
              <a:buChar char="q"/>
            </a:pPr>
            <a:r>
              <a:rPr lang="en-IE" sz="3300" b="1" i="0" kern="0" dirty="0">
                <a:solidFill>
                  <a:schemeClr val="tx1"/>
                </a:solidFill>
                <a:cs typeface="Calibri" panose="020F0502020204030204" pitchFamily="34" charset="0"/>
              </a:rPr>
              <a:t>NGT’s vital towards maintaining crop yields due to changing weather patterns e</a:t>
            </a:r>
            <a:r>
              <a:rPr lang="en-IE" sz="3300" b="1" kern="0" dirty="0">
                <a:solidFill>
                  <a:srgbClr val="00B050"/>
                </a:solidFill>
                <a:cs typeface="Calibri" panose="020F0502020204030204" pitchFamily="34" charset="0"/>
              </a:rPr>
              <a:t>.g. floods &amp; drought</a:t>
            </a:r>
          </a:p>
          <a:p>
            <a:pPr marL="0" indent="0">
              <a:buClr>
                <a:srgbClr val="7030A0"/>
              </a:buClr>
              <a:buNone/>
            </a:pPr>
            <a:endParaRPr lang="en-IE" sz="3300" b="1" kern="0" dirty="0">
              <a:solidFill>
                <a:srgbClr val="00B050"/>
              </a:solidFill>
              <a:cs typeface="Calibri" panose="020F0502020204030204" pitchFamily="34" charset="0"/>
            </a:endParaRPr>
          </a:p>
          <a:p>
            <a:pPr>
              <a:buClr>
                <a:srgbClr val="7030A0"/>
              </a:buClr>
              <a:buFont typeface="Wingdings" panose="05000000000000000000" pitchFamily="2" charset="2"/>
              <a:buChar char="q"/>
            </a:pPr>
            <a:r>
              <a:rPr lang="en-IE" sz="3300" i="0" kern="0" dirty="0">
                <a:solidFill>
                  <a:schemeClr val="tx1"/>
                </a:solidFill>
                <a:cs typeface="Calibri" panose="020F0502020204030204" pitchFamily="34" charset="0"/>
              </a:rPr>
              <a:t>NGT’s also facilitate reduced </a:t>
            </a:r>
            <a:r>
              <a:rPr lang="en-IE" sz="3300" kern="0" dirty="0">
                <a:solidFill>
                  <a:srgbClr val="00B050"/>
                </a:solidFill>
                <a:cs typeface="Calibri" panose="020F0502020204030204" pitchFamily="34" charset="0"/>
              </a:rPr>
              <a:t>pesticide fertiliser &amp; chemical application</a:t>
            </a:r>
            <a:endParaRPr lang="en-IE" sz="3300" b="1" kern="0" dirty="0">
              <a:solidFill>
                <a:srgbClr val="00B050"/>
              </a:solidFill>
              <a:cs typeface="Calibri" panose="020F0502020204030204" pitchFamily="34" charset="0"/>
            </a:endParaRPr>
          </a:p>
          <a:p>
            <a:pPr marL="0" indent="0">
              <a:buClr>
                <a:srgbClr val="7030A0"/>
              </a:buClr>
              <a:buNone/>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7431257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41</a:t>
            </a:fld>
            <a:endParaRPr lang="en-GB"/>
          </a:p>
        </p:txBody>
      </p:sp>
      <p:sp>
        <p:nvSpPr>
          <p:cNvPr id="5" name="Title 4">
            <a:extLst>
              <a:ext uri="{FF2B5EF4-FFF2-40B4-BE49-F238E27FC236}">
                <a16:creationId xmlns:a16="http://schemas.microsoft.com/office/drawing/2014/main" id="{D78B47B8-435B-C193-DDE1-BFC57CEEDBD7}"/>
              </a:ext>
            </a:extLst>
          </p:cNvPr>
          <p:cNvSpPr>
            <a:spLocks noGrp="1"/>
          </p:cNvSpPr>
          <p:nvPr>
            <p:ph type="title"/>
          </p:nvPr>
        </p:nvSpPr>
        <p:spPr>
          <a:xfrm>
            <a:off x="2957031" y="773097"/>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ECC392AF-9C59-4733-A729-C34ABCEF8466}"/>
              </a:ext>
            </a:extLst>
          </p:cNvPr>
          <p:cNvSpPr txBox="1">
            <a:spLocks/>
          </p:cNvSpPr>
          <p:nvPr/>
        </p:nvSpPr>
        <p:spPr>
          <a:xfrm>
            <a:off x="523982" y="1428108"/>
            <a:ext cx="11404314" cy="5068303"/>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spcBef>
                <a:spcPts val="0"/>
              </a:spcBef>
              <a:spcAft>
                <a:spcPts val="600"/>
              </a:spcAft>
            </a:pPr>
            <a:endParaRPr lang="en-IE" sz="9600" b="1" kern="0" dirty="0">
              <a:solidFill>
                <a:srgbClr val="7030A0"/>
              </a:solidFill>
            </a:endParaRPr>
          </a:p>
          <a:p>
            <a:pPr marL="0" indent="0">
              <a:spcBef>
                <a:spcPts val="0"/>
              </a:spcBef>
              <a:spcAft>
                <a:spcPts val="600"/>
              </a:spcAft>
              <a:buNone/>
            </a:pPr>
            <a:r>
              <a:rPr lang="en-GB" sz="9600" b="1" i="0" dirty="0">
                <a:solidFill>
                  <a:srgbClr val="00B050"/>
                </a:solidFill>
                <a:cs typeface="Calibri" panose="020F0502020204030204" pitchFamily="34" charset="0"/>
              </a:rPr>
              <a:t>EXPLANATION OF NGT TECHNICAL TERMS </a:t>
            </a:r>
          </a:p>
          <a:p>
            <a:pPr marL="0" indent="0">
              <a:spcBef>
                <a:spcPts val="0"/>
              </a:spcBef>
              <a:spcAft>
                <a:spcPts val="600"/>
              </a:spcAft>
              <a:buNone/>
            </a:pPr>
            <a:endParaRPr lang="en-GB" sz="6400" dirty="0">
              <a:solidFill>
                <a:srgbClr val="666666"/>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a:solidFill>
                  <a:srgbClr val="00B050"/>
                </a:solidFill>
                <a:cs typeface="Calibri" panose="020F0502020204030204" pitchFamily="34" charset="0"/>
              </a:rPr>
              <a:t>Targeted mutagenesis </a:t>
            </a:r>
            <a:r>
              <a:rPr lang="en-GB" sz="6400" dirty="0">
                <a:solidFill>
                  <a:srgbClr val="000000"/>
                </a:solidFill>
                <a:cs typeface="Calibri" panose="020F0502020204030204" pitchFamily="34" charset="0"/>
              </a:rPr>
              <a:t>- mutagenesis techniques resulting in modification(s) of DNA sequence at precise locations in genome of an organism</a:t>
            </a:r>
            <a:endParaRPr lang="en-GB" sz="6400" u="sng" dirty="0">
              <a:solidFill>
                <a:srgbClr val="00B050"/>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err="1">
                <a:solidFill>
                  <a:srgbClr val="00B050"/>
                </a:solidFill>
                <a:cs typeface="Calibri" panose="020F0502020204030204" pitchFamily="34" charset="0"/>
              </a:rPr>
              <a:t>Cisgenesis</a:t>
            </a:r>
            <a:r>
              <a:rPr lang="en-GB" sz="6400" dirty="0">
                <a:solidFill>
                  <a:srgbClr val="000000"/>
                </a:solidFill>
                <a:cs typeface="Calibri" panose="020F0502020204030204" pitchFamily="34" charset="0"/>
              </a:rPr>
              <a:t> -  techniques of genetic modification resulting in the insertion in genome of an organism exact copy of genetic material already present in breeders  gene pool</a:t>
            </a:r>
            <a:endParaRPr lang="en-GB" sz="6400" u="sng" dirty="0">
              <a:solidFill>
                <a:srgbClr val="00B050"/>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err="1">
                <a:solidFill>
                  <a:srgbClr val="00B050"/>
                </a:solidFill>
                <a:cs typeface="Calibri" panose="020F0502020204030204" pitchFamily="34" charset="0"/>
              </a:rPr>
              <a:t>Intragenesis</a:t>
            </a:r>
            <a:r>
              <a:rPr lang="en-GB" sz="6400" dirty="0">
                <a:solidFill>
                  <a:srgbClr val="000000"/>
                </a:solidFill>
                <a:cs typeface="Calibri" panose="020F0502020204030204" pitchFamily="34" charset="0"/>
              </a:rPr>
              <a:t>  -  techniques of genetic modification resulting in the insertion in genome of an organism, of a re-arranged copy of genetic material composed of two or more DNA sequences already present in breeders gene pool</a:t>
            </a:r>
            <a:endParaRPr lang="en-GB" sz="6400" u="sng" dirty="0">
              <a:solidFill>
                <a:srgbClr val="00B050"/>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a:solidFill>
                  <a:srgbClr val="00B050"/>
                </a:solidFill>
                <a:cs typeface="Calibri" panose="020F0502020204030204" pitchFamily="34" charset="0"/>
              </a:rPr>
              <a:t>Breeders Gene Pool </a:t>
            </a:r>
            <a:r>
              <a:rPr lang="en-GB" sz="6400" dirty="0">
                <a:solidFill>
                  <a:srgbClr val="000000"/>
                </a:solidFill>
                <a:cs typeface="Calibri" panose="020F0502020204030204" pitchFamily="34" charset="0"/>
              </a:rPr>
              <a:t>- total genetic information available in one species &amp; other taxonomic species with which it can be cross-bred using advanced techniques e.g.</a:t>
            </a:r>
          </a:p>
          <a:p>
            <a:pPr lvl="2">
              <a:spcBef>
                <a:spcPts val="0"/>
              </a:spcBef>
              <a:spcAft>
                <a:spcPts val="600"/>
              </a:spcAft>
              <a:buClr>
                <a:srgbClr val="002060"/>
              </a:buClr>
              <a:buFont typeface="Wingdings" panose="05000000000000000000" pitchFamily="2" charset="2"/>
              <a:buChar char="Ø"/>
            </a:pPr>
            <a:endParaRPr lang="en-GB" sz="6400" dirty="0">
              <a:solidFill>
                <a:srgbClr val="FF0000"/>
              </a:solidFill>
              <a:cs typeface="Calibri" panose="020F0502020204030204" pitchFamily="34" charset="0"/>
            </a:endParaRPr>
          </a:p>
          <a:p>
            <a:pPr lvl="2">
              <a:spcBef>
                <a:spcPts val="0"/>
              </a:spcBef>
              <a:spcAft>
                <a:spcPts val="600"/>
              </a:spcAft>
              <a:buClr>
                <a:srgbClr val="002060"/>
              </a:buClr>
              <a:buFont typeface="Wingdings" panose="05000000000000000000" pitchFamily="2" charset="2"/>
              <a:buChar char="Ø"/>
            </a:pPr>
            <a:r>
              <a:rPr lang="en-GB" sz="6400" i="1" dirty="0">
                <a:solidFill>
                  <a:srgbClr val="FF0000"/>
                </a:solidFill>
                <a:cs typeface="Calibri" panose="020F0502020204030204" pitchFamily="34" charset="0"/>
              </a:rPr>
              <a:t>embryo rescue, induced polyploidy &amp; bridge crosses</a:t>
            </a:r>
            <a:endParaRPr lang="en-GB" sz="6400" i="1" dirty="0">
              <a:solidFill>
                <a:srgbClr val="000000"/>
              </a:solidFill>
              <a:cs typeface="Calibri" panose="020F0502020204030204" pitchFamily="34" charset="0"/>
            </a:endParaRPr>
          </a:p>
          <a:p>
            <a:pPr lvl="1">
              <a:spcBef>
                <a:spcPts val="0"/>
              </a:spcBef>
              <a:spcAft>
                <a:spcPts val="600"/>
              </a:spcAft>
              <a:buClr>
                <a:srgbClr val="002060"/>
              </a:buClr>
              <a:buFont typeface="+mj-lt"/>
              <a:buAutoNum type="arabicPeriod"/>
            </a:pPr>
            <a:endParaRPr lang="en-GB" sz="6400" dirty="0">
              <a:solidFill>
                <a:srgbClr val="00B050"/>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a:solidFill>
                  <a:srgbClr val="00B050"/>
                </a:solidFill>
                <a:cs typeface="Calibri" panose="020F0502020204030204" pitchFamily="34" charset="0"/>
              </a:rPr>
              <a:t>Polyploidy</a:t>
            </a:r>
            <a:r>
              <a:rPr lang="en-GB" sz="6400" dirty="0">
                <a:solidFill>
                  <a:schemeClr val="tx1"/>
                </a:solidFill>
                <a:cs typeface="Calibri" panose="020F0502020204030204" pitchFamily="34" charset="0"/>
              </a:rPr>
              <a:t> - heritable condition of possessing more than two complete sets of chromosomes. Polyploids are common among plants &amp;  certain groups of fish, amphibians, salamanders, frogs, leeches </a:t>
            </a:r>
            <a:endParaRPr lang="en-GB" sz="6400" dirty="0">
              <a:solidFill>
                <a:srgbClr val="00B050"/>
              </a:solidFill>
              <a:cs typeface="Calibri" panose="020F0502020204030204" pitchFamily="34" charset="0"/>
            </a:endParaRPr>
          </a:p>
          <a:p>
            <a:pPr lvl="1">
              <a:spcBef>
                <a:spcPts val="0"/>
              </a:spcBef>
              <a:spcAft>
                <a:spcPts val="600"/>
              </a:spcAft>
              <a:buClr>
                <a:srgbClr val="002060"/>
              </a:buClr>
              <a:buFont typeface="+mj-lt"/>
              <a:buAutoNum type="arabicPeriod"/>
            </a:pPr>
            <a:r>
              <a:rPr lang="en-GB" sz="6400" u="sng" dirty="0">
                <a:solidFill>
                  <a:srgbClr val="00B050"/>
                </a:solidFill>
                <a:cs typeface="Calibri" panose="020F0502020204030204" pitchFamily="34" charset="0"/>
              </a:rPr>
              <a:t>Bridge Crossing</a:t>
            </a:r>
            <a:r>
              <a:rPr lang="en-GB" sz="6400" dirty="0">
                <a:solidFill>
                  <a:srgbClr val="00B050"/>
                </a:solidFill>
                <a:cs typeface="Calibri" panose="020F0502020204030204" pitchFamily="34" charset="0"/>
              </a:rPr>
              <a:t> </a:t>
            </a:r>
            <a:r>
              <a:rPr lang="en-GB" sz="6400" dirty="0">
                <a:solidFill>
                  <a:schemeClr val="tx1"/>
                </a:solidFill>
                <a:cs typeface="Calibri" panose="020F0502020204030204" pitchFamily="34" charset="0"/>
              </a:rPr>
              <a:t>- method for crossing two parents with varying ploidy employed in broad crossings or to make a transitional or intermediate cross. </a:t>
            </a:r>
          </a:p>
          <a:p>
            <a:pPr marL="800100" lvl="1" indent="-342900">
              <a:spcBef>
                <a:spcPts val="0"/>
              </a:spcBef>
              <a:spcAft>
                <a:spcPts val="600"/>
              </a:spcAft>
              <a:buClr>
                <a:srgbClr val="002060"/>
              </a:buClr>
              <a:buFont typeface="+mj-lt"/>
              <a:buAutoNum type="arabicPeriod"/>
            </a:pPr>
            <a:endParaRPr lang="en-GB" sz="6400" dirty="0">
              <a:solidFill>
                <a:schemeClr val="tx1"/>
              </a:solidFill>
              <a:cs typeface="Calibri" panose="020F0502020204030204" pitchFamily="34" charset="0"/>
            </a:endParaRPr>
          </a:p>
          <a:p>
            <a:pPr lvl="2">
              <a:spcBef>
                <a:spcPts val="0"/>
              </a:spcBef>
              <a:spcAft>
                <a:spcPts val="600"/>
              </a:spcAft>
              <a:buClr>
                <a:srgbClr val="002060"/>
              </a:buClr>
              <a:buFont typeface="Wingdings" panose="05000000000000000000" pitchFamily="2" charset="2"/>
              <a:buChar char="Ø"/>
            </a:pPr>
            <a:r>
              <a:rPr lang="en-GB" sz="6400" i="1" dirty="0">
                <a:solidFill>
                  <a:srgbClr val="FF0000"/>
                </a:solidFill>
                <a:cs typeface="Calibri" panose="020F0502020204030204" pitchFamily="34" charset="0"/>
              </a:rPr>
              <a:t>Intermediate hybrid is given chromosomal doubling to render  it fertile as it is reproductively sterile</a:t>
            </a:r>
            <a:endParaRPr lang="en-IE" sz="6400" kern="0" dirty="0">
              <a:solidFill>
                <a:schemeClr val="tx1"/>
              </a:solidFill>
              <a:cs typeface="Calibri" panose="020F0502020204030204" pitchFamily="34" charset="0"/>
            </a:endParaRPr>
          </a:p>
          <a:p>
            <a:pPr lvl="1">
              <a:buClr>
                <a:srgbClr val="002060"/>
              </a:buClr>
              <a:buFont typeface="+mj-lt"/>
              <a:buAutoNum type="arabicPeriod"/>
            </a:pPr>
            <a:endParaRPr lang="en-GB" sz="4900" dirty="0">
              <a:solidFill>
                <a:schemeClr val="tx1"/>
              </a:solidFill>
              <a:latin typeface="Calibri" panose="020F0502020204030204" pitchFamily="34" charset="0"/>
              <a:cs typeface="Calibri" panose="020F0502020204030204" pitchFamily="34" charset="0"/>
            </a:endParaRPr>
          </a:p>
          <a:p>
            <a:pPr lvl="1">
              <a:buClr>
                <a:srgbClr val="002060"/>
              </a:buClr>
              <a:buFont typeface="+mj-lt"/>
              <a:buAutoNum type="arabicPeriod"/>
            </a:pPr>
            <a:endParaRPr lang="en-GB" sz="1600" dirty="0">
              <a:solidFill>
                <a:schemeClr val="tx1"/>
              </a:solidFill>
              <a:latin typeface="Calibri" panose="020F0502020204030204" pitchFamily="34" charset="0"/>
              <a:cs typeface="Calibri" panose="020F0502020204030204" pitchFamily="34" charset="0"/>
            </a:endParaRPr>
          </a:p>
          <a:p>
            <a:pPr marL="0" indent="0">
              <a:buClr>
                <a:srgbClr val="002060"/>
              </a:buClr>
              <a:buNone/>
            </a:pPr>
            <a:endParaRPr lang="en-GB" sz="1600" dirty="0">
              <a:solidFill>
                <a:srgbClr val="00B050"/>
              </a:solidFill>
              <a:latin typeface="Calibri" panose="020F0502020204030204" pitchFamily="34" charset="0"/>
              <a:cs typeface="Calibri" panose="020F0502020204030204" pitchFamily="34" charset="0"/>
            </a:endParaRPr>
          </a:p>
          <a:p>
            <a:pPr lvl="1">
              <a:buClr>
                <a:srgbClr val="002060"/>
              </a:buClr>
              <a:buFont typeface="+mj-lt"/>
              <a:buAutoNum type="arabicPeriod"/>
            </a:pPr>
            <a:endParaRPr lang="en-GB" sz="1600" dirty="0">
              <a:solidFill>
                <a:schemeClr val="tx1"/>
              </a:solidFill>
              <a:latin typeface="Calibri" panose="020F0502020204030204" pitchFamily="34" charset="0"/>
              <a:cs typeface="Calibri" panose="020F0502020204030204" pitchFamily="34" charset="0"/>
            </a:endParaRPr>
          </a:p>
          <a:p>
            <a:pPr lvl="1">
              <a:buClr>
                <a:srgbClr val="002060"/>
              </a:buClr>
              <a:buFont typeface="+mj-lt"/>
              <a:buAutoNum type="arabicPeriod"/>
            </a:pPr>
            <a:endParaRPr lang="en-GB" sz="1600" dirty="0">
              <a:solidFill>
                <a:srgbClr val="000000"/>
              </a:solidFill>
              <a:latin typeface="Calibri" panose="020F0502020204030204" pitchFamily="34" charset="0"/>
              <a:cs typeface="Calibri" panose="020F0502020204030204" pitchFamily="34" charset="0"/>
            </a:endParaRPr>
          </a:p>
          <a:p>
            <a:pPr lvl="1">
              <a:buClr>
                <a:srgbClr val="002060"/>
              </a:buClr>
              <a:buFont typeface="+mj-lt"/>
              <a:buAutoNum type="arabicPeriod"/>
            </a:pPr>
            <a:endParaRPr lang="en-GB" sz="1600" dirty="0">
              <a:solidFill>
                <a:srgbClr val="000000"/>
              </a:solidFill>
              <a:latin typeface="Calibri" panose="020F0502020204030204" pitchFamily="34" charset="0"/>
              <a:cs typeface="Calibri" panose="020F0502020204030204" pitchFamily="34" charset="0"/>
            </a:endParaRPr>
          </a:p>
          <a:p>
            <a:pPr lvl="2">
              <a:buClr>
                <a:srgbClr val="002060"/>
              </a:buClr>
              <a:buFont typeface="Wingdings" panose="05000000000000000000" pitchFamily="2" charset="2"/>
              <a:buChar char="Ø"/>
            </a:pPr>
            <a:endParaRPr lang="en-GB" sz="1600" i="1" dirty="0">
              <a:solidFill>
                <a:srgbClr val="FF0000"/>
              </a:solidFill>
              <a:latin typeface="Calibri" panose="020F0502020204030204" pitchFamily="34" charset="0"/>
              <a:cs typeface="Calibri" panose="020F0502020204030204" pitchFamily="34" charset="0"/>
            </a:endParaRPr>
          </a:p>
          <a:p>
            <a:pPr lvl="2">
              <a:buClr>
                <a:srgbClr val="002060"/>
              </a:buClr>
              <a:buFont typeface="Wingdings" panose="05000000000000000000" pitchFamily="2" charset="2"/>
              <a:buChar char="Ø"/>
            </a:pPr>
            <a:endParaRPr lang="en-GB" sz="1600" i="1" dirty="0">
              <a:solidFill>
                <a:srgbClr val="FF0000"/>
              </a:solidFill>
              <a:latin typeface="Calibri" panose="020F0502020204030204" pitchFamily="34" charset="0"/>
              <a:cs typeface="Calibri" panose="020F0502020204030204" pitchFamily="34" charset="0"/>
            </a:endParaRPr>
          </a:p>
          <a:p>
            <a:pPr marL="0" indent="0">
              <a:buNone/>
            </a:pPr>
            <a:endParaRPr lang="en-IE" sz="1900" b="1" kern="0" dirty="0">
              <a:solidFill>
                <a:srgbClr val="FF0000"/>
              </a:solidFill>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pPr>
              <a:buClr>
                <a:srgbClr val="7030A0"/>
              </a:buClr>
              <a:buFont typeface="Wingdings" panose="05000000000000000000" pitchFamily="2" charset="2"/>
              <a:buChar char="q"/>
            </a:pPr>
            <a:endParaRPr lang="en-IE" sz="1600" b="1"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i="0" kern="0" dirty="0">
              <a:solidFill>
                <a:schemeClr val="tx1"/>
              </a:solidFill>
              <a:cs typeface="Times New Roman" panose="02020603050405020304" pitchFamily="18" charset="0"/>
            </a:endParaRPr>
          </a:p>
          <a:p>
            <a:endParaRPr lang="en-IE" sz="1600" b="1" i="0" kern="0" dirty="0">
              <a:solidFill>
                <a:schemeClr val="tx1"/>
              </a:solidFill>
              <a:cs typeface="Times New Roman" panose="02020603050405020304" pitchFamily="18" charset="0"/>
            </a:endParaRPr>
          </a:p>
          <a:p>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marL="0" indent="0">
              <a:buNone/>
            </a:pPr>
            <a:endParaRPr lang="en-IE" sz="1600" i="0" kern="0" dirty="0">
              <a:solidFill>
                <a:schemeClr val="tx1"/>
              </a:solidFill>
            </a:endParaRPr>
          </a:p>
          <a:p>
            <a:pPr marL="0" indent="0">
              <a:buNone/>
            </a:pPr>
            <a:endParaRPr lang="en-IE" sz="1600" b="1" i="0" kern="0" dirty="0">
              <a:solidFill>
                <a:schemeClr val="tx1"/>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
        <p:nvSpPr>
          <p:cNvPr id="2" name="TextBox 1">
            <a:extLst>
              <a:ext uri="{FF2B5EF4-FFF2-40B4-BE49-F238E27FC236}">
                <a16:creationId xmlns:a16="http://schemas.microsoft.com/office/drawing/2014/main" id="{B7281005-8994-40C8-B410-83EAD662853A}"/>
              </a:ext>
            </a:extLst>
          </p:cNvPr>
          <p:cNvSpPr txBox="1"/>
          <p:nvPr/>
        </p:nvSpPr>
        <p:spPr>
          <a:xfrm>
            <a:off x="9768408" y="332656"/>
            <a:ext cx="432048" cy="523220"/>
          </a:xfrm>
          <a:prstGeom prst="rect">
            <a:avLst/>
          </a:prstGeom>
          <a:noFill/>
        </p:spPr>
        <p:txBody>
          <a:bodyPr wrap="square" rtlCol="0">
            <a:spAutoFit/>
          </a:bodyPr>
          <a:lstStyle/>
          <a:p>
            <a:r>
              <a:rPr lang="fr-BE" sz="2800" dirty="0">
                <a:solidFill>
                  <a:srgbClr val="0F5494"/>
                </a:solidFill>
              </a:rPr>
              <a:t>*</a:t>
            </a:r>
            <a:endParaRPr lang="en-GB" sz="2800" dirty="0" err="1">
              <a:solidFill>
                <a:srgbClr val="0F5494"/>
              </a:solidFill>
            </a:endParaRPr>
          </a:p>
        </p:txBody>
      </p:sp>
    </p:spTree>
    <p:extLst>
      <p:ext uri="{BB962C8B-B14F-4D97-AF65-F5344CB8AC3E}">
        <p14:creationId xmlns:p14="http://schemas.microsoft.com/office/powerpoint/2010/main" val="26032094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42</a:t>
            </a:fld>
            <a:endParaRPr lang="en-GB"/>
          </a:p>
        </p:txBody>
      </p:sp>
      <p:sp>
        <p:nvSpPr>
          <p:cNvPr id="2" name="Title 1">
            <a:extLst>
              <a:ext uri="{FF2B5EF4-FFF2-40B4-BE49-F238E27FC236}">
                <a16:creationId xmlns:a16="http://schemas.microsoft.com/office/drawing/2014/main" id="{45333DEB-7F91-1B08-D860-2AD217B91BA6}"/>
              </a:ext>
            </a:extLst>
          </p:cNvPr>
          <p:cNvSpPr>
            <a:spLocks noGrp="1"/>
          </p:cNvSpPr>
          <p:nvPr>
            <p:ph type="title"/>
          </p:nvPr>
        </p:nvSpPr>
        <p:spPr>
          <a:xfrm>
            <a:off x="3008402" y="828530"/>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838199" y="1797978"/>
            <a:ext cx="10833243" cy="4511342"/>
          </a:xfrm>
          <a:prstGeom prst="rect">
            <a:avLst/>
          </a:prstGeom>
        </p:spPr>
        <p:txBody>
          <a:bodyPr>
            <a:normAutofit fontScale="850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GB" sz="2800" b="1" i="0" dirty="0">
                <a:solidFill>
                  <a:srgbClr val="00B050"/>
                </a:solidFill>
              </a:rPr>
              <a:t>NGT &amp; GENE EDITING</a:t>
            </a:r>
          </a:p>
          <a:p>
            <a:pPr marL="0" indent="0">
              <a:buNone/>
            </a:pPr>
            <a:endParaRPr lang="en-IE" i="0" kern="0" dirty="0">
              <a:solidFill>
                <a:schemeClr val="tx1"/>
              </a:solidFill>
            </a:endParaRPr>
          </a:p>
          <a:p>
            <a:pPr>
              <a:buClr>
                <a:srgbClr val="002060"/>
              </a:buClr>
              <a:buFont typeface="Wingdings" panose="05000000000000000000" pitchFamily="2" charset="2"/>
              <a:buChar char="q"/>
            </a:pPr>
            <a:r>
              <a:rPr lang="en-GB" i="0" dirty="0">
                <a:solidFill>
                  <a:schemeClr val="tx1"/>
                </a:solidFill>
                <a:latin typeface="Calibri" panose="020F0502020204030204" pitchFamily="34" charset="0"/>
                <a:cs typeface="Calibri" panose="020F0502020204030204" pitchFamily="34" charset="0"/>
              </a:rPr>
              <a:t>Gene editing comes within the scope of NGT</a:t>
            </a:r>
          </a:p>
          <a:p>
            <a:pPr marL="0" indent="0">
              <a:buClr>
                <a:srgbClr val="002060"/>
              </a:buClr>
              <a:buNone/>
            </a:pPr>
            <a:endParaRPr lang="en-GB" i="0" dirty="0">
              <a:solidFill>
                <a:schemeClr val="tx1"/>
              </a:solidFill>
              <a:latin typeface="Calibri" panose="020F0502020204030204" pitchFamily="34" charset="0"/>
              <a:cs typeface="Calibri" panose="020F0502020204030204" pitchFamily="34" charset="0"/>
            </a:endParaRPr>
          </a:p>
          <a:p>
            <a:pPr>
              <a:buClr>
                <a:srgbClr val="002060"/>
              </a:buClr>
              <a:buFont typeface="Wingdings" panose="05000000000000000000" pitchFamily="2" charset="2"/>
              <a:buChar char="q"/>
            </a:pPr>
            <a:r>
              <a:rPr lang="en-GB" i="0" dirty="0">
                <a:solidFill>
                  <a:schemeClr val="tx1"/>
                </a:solidFill>
                <a:latin typeface="Calibri" panose="020F0502020204030204" pitchFamily="34" charset="0"/>
                <a:cs typeface="Calibri" panose="020F0502020204030204" pitchFamily="34" charset="0"/>
              </a:rPr>
              <a:t>Can be regarded as a form of gene editing in which the genes can be :</a:t>
            </a:r>
          </a:p>
          <a:p>
            <a:pPr>
              <a:buClr>
                <a:srgbClr val="002060"/>
              </a:buClr>
              <a:buFont typeface="Wingdings" panose="05000000000000000000" pitchFamily="2" charset="2"/>
              <a:buChar char="q"/>
            </a:pPr>
            <a:endParaRPr lang="en-GB" i="0" dirty="0">
              <a:solidFill>
                <a:schemeClr val="tx1"/>
              </a:solidFill>
              <a:latin typeface="Calibri" panose="020F0502020204030204" pitchFamily="34" charset="0"/>
              <a:cs typeface="Calibri" panose="020F0502020204030204" pitchFamily="34" charset="0"/>
            </a:endParaRPr>
          </a:p>
          <a:p>
            <a:pPr lvl="1">
              <a:buClr>
                <a:srgbClr val="002060"/>
              </a:buClr>
              <a:buFont typeface="Wingdings" panose="05000000000000000000" pitchFamily="2" charset="2"/>
              <a:buChar char="Ø"/>
            </a:pPr>
            <a:r>
              <a:rPr lang="en-GB" sz="2400" i="1" dirty="0">
                <a:solidFill>
                  <a:srgbClr val="FF0000"/>
                </a:solidFill>
                <a:latin typeface="Calibri" panose="020F0502020204030204" pitchFamily="34" charset="0"/>
                <a:cs typeface="Calibri" panose="020F0502020204030204" pitchFamily="34" charset="0"/>
              </a:rPr>
              <a:t>deleted or added from the same or similar species </a:t>
            </a:r>
          </a:p>
          <a:p>
            <a:pPr lvl="1">
              <a:buClr>
                <a:srgbClr val="002060"/>
              </a:buClr>
              <a:buFont typeface="Wingdings" panose="05000000000000000000" pitchFamily="2" charset="2"/>
              <a:buChar char="Ø"/>
            </a:pPr>
            <a:r>
              <a:rPr lang="en-GB" sz="2400" i="1" dirty="0">
                <a:solidFill>
                  <a:srgbClr val="FF0000"/>
                </a:solidFill>
                <a:latin typeface="Calibri" panose="020F0502020204030204" pitchFamily="34" charset="0"/>
                <a:cs typeface="Calibri" panose="020F0502020204030204" pitchFamily="34" charset="0"/>
              </a:rPr>
              <a:t>accelerating a traditional process where plant scientists blend different species of plant</a:t>
            </a:r>
          </a:p>
          <a:p>
            <a:pPr>
              <a:buClr>
                <a:srgbClr val="002060"/>
              </a:buClr>
              <a:buFont typeface="Wingdings" panose="05000000000000000000" pitchFamily="2" charset="2"/>
              <a:buChar char="q"/>
            </a:pPr>
            <a:endParaRPr lang="en-GB" i="0" dirty="0">
              <a:solidFill>
                <a:schemeClr val="tx1"/>
              </a:solidFill>
              <a:latin typeface="Calibri" panose="020F0502020204030204" pitchFamily="34" charset="0"/>
              <a:cs typeface="Calibri" panose="020F0502020204030204" pitchFamily="34" charset="0"/>
            </a:endParaRPr>
          </a:p>
          <a:p>
            <a:pPr>
              <a:buClr>
                <a:srgbClr val="002060"/>
              </a:buClr>
              <a:buFont typeface="Wingdings" panose="05000000000000000000" pitchFamily="2" charset="2"/>
              <a:buChar char="q"/>
            </a:pPr>
            <a:r>
              <a:rPr lang="en-GB" i="0" dirty="0">
                <a:solidFill>
                  <a:schemeClr val="tx1"/>
                </a:solidFill>
                <a:latin typeface="Calibri" panose="020F0502020204030204" pitchFamily="34" charset="0"/>
                <a:cs typeface="Calibri" panose="020F0502020204030204" pitchFamily="34" charset="0"/>
              </a:rPr>
              <a:t>Typical example would be splicing a variety of wheat with a </a:t>
            </a:r>
            <a:r>
              <a:rPr lang="en-GB" dirty="0">
                <a:solidFill>
                  <a:srgbClr val="FF0000"/>
                </a:solidFill>
                <a:latin typeface="Calibri" panose="020F0502020204030204" pitchFamily="34" charset="0"/>
                <a:cs typeface="Calibri" panose="020F0502020204030204" pitchFamily="34" charset="0"/>
              </a:rPr>
              <a:t>large ear producing high yields </a:t>
            </a:r>
            <a:r>
              <a:rPr lang="en-GB" i="0" dirty="0">
                <a:solidFill>
                  <a:schemeClr val="tx1"/>
                </a:solidFill>
                <a:latin typeface="Calibri" panose="020F0502020204030204" pitchFamily="34" charset="0"/>
                <a:cs typeface="Calibri" panose="020F0502020204030204" pitchFamily="34" charset="0"/>
              </a:rPr>
              <a:t>with one with a </a:t>
            </a:r>
            <a:r>
              <a:rPr lang="en-GB" dirty="0">
                <a:solidFill>
                  <a:srgbClr val="FF0000"/>
                </a:solidFill>
                <a:latin typeface="Calibri" panose="020F0502020204030204" pitchFamily="34" charset="0"/>
                <a:cs typeface="Calibri" panose="020F0502020204030204" pitchFamily="34" charset="0"/>
              </a:rPr>
              <a:t>thick stem </a:t>
            </a:r>
            <a:r>
              <a:rPr lang="en-GB" i="0" dirty="0">
                <a:solidFill>
                  <a:schemeClr val="tx1"/>
                </a:solidFill>
                <a:latin typeface="Calibri" panose="020F0502020204030204" pitchFamily="34" charset="0"/>
                <a:cs typeface="Calibri" panose="020F0502020204030204" pitchFamily="34" charset="0"/>
              </a:rPr>
              <a:t>making it more </a:t>
            </a:r>
            <a:r>
              <a:rPr lang="en-GB" dirty="0">
                <a:solidFill>
                  <a:srgbClr val="FF0000"/>
                </a:solidFill>
                <a:latin typeface="Calibri" panose="020F0502020204030204" pitchFamily="34" charset="0"/>
                <a:cs typeface="Calibri" panose="020F0502020204030204" pitchFamily="34" charset="0"/>
              </a:rPr>
              <a:t>wind resistance </a:t>
            </a:r>
          </a:p>
          <a:p>
            <a:pPr>
              <a:buClr>
                <a:srgbClr val="002060"/>
              </a:buClr>
              <a:buFont typeface="Wingdings" panose="05000000000000000000" pitchFamily="2" charset="2"/>
              <a:buChar char="q"/>
            </a:pPr>
            <a:endParaRPr lang="en-GB" i="0" dirty="0">
              <a:solidFill>
                <a:schemeClr val="tx1"/>
              </a:solidFill>
              <a:latin typeface="Calibri" panose="020F0502020204030204" pitchFamily="34" charset="0"/>
              <a:cs typeface="Calibri" panose="020F0502020204030204" pitchFamily="34" charset="0"/>
            </a:endParaRPr>
          </a:p>
          <a:p>
            <a:pPr>
              <a:buClr>
                <a:srgbClr val="002060"/>
              </a:buClr>
              <a:buFont typeface="Wingdings" panose="05000000000000000000" pitchFamily="2" charset="2"/>
              <a:buChar char="q"/>
            </a:pPr>
            <a:r>
              <a:rPr lang="en-GB" i="0" dirty="0">
                <a:solidFill>
                  <a:schemeClr val="tx1"/>
                </a:solidFill>
                <a:latin typeface="Calibri" panose="020F0502020204030204" pitchFamily="34" charset="0"/>
                <a:cs typeface="Calibri" panose="020F0502020204030204" pitchFamily="34" charset="0"/>
              </a:rPr>
              <a:t>Process is distinct from genetic modification which introduces DNA from foreign plant species</a:t>
            </a:r>
          </a:p>
          <a:p>
            <a:pPr marL="0" indent="0">
              <a:buClr>
                <a:srgbClr val="002060"/>
              </a:buClr>
              <a:buNone/>
            </a:pPr>
            <a:endParaRPr lang="en-GB" sz="1600" i="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latin typeface="Calibri" panose="020F0502020204030204" pitchFamily="34" charset="0"/>
              <a:cs typeface="Calibri" panose="020F0502020204030204" pitchFamily="34" charset="0"/>
            </a:endParaRPr>
          </a:p>
          <a:p>
            <a:pPr marL="0" indent="0">
              <a:buNone/>
            </a:pPr>
            <a:endParaRPr lang="en-IE" sz="1600" i="0" kern="0" dirty="0">
              <a:solidFill>
                <a:schemeClr val="tx1"/>
              </a:solidFill>
              <a:latin typeface="Calibri" panose="020F0502020204030204" pitchFamily="34" charset="0"/>
              <a:cs typeface="Calibri" panose="020F0502020204030204" pitchFamily="34" charset="0"/>
            </a:endParaRPr>
          </a:p>
          <a:p>
            <a:pPr algn="ctr"/>
            <a:endParaRPr lang="en-IE" sz="1600" kern="0" dirty="0">
              <a:solidFill>
                <a:schemeClr val="tx1"/>
              </a:solidFill>
              <a:latin typeface="Calibri" panose="020F0502020204030204" pitchFamily="34" charset="0"/>
              <a:cs typeface="Calibri" panose="020F0502020204030204" pitchFamily="34" charset="0"/>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9505002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43</a:t>
            </a:fld>
            <a:endParaRPr lang="en-GB"/>
          </a:p>
        </p:txBody>
      </p:sp>
      <p:sp>
        <p:nvSpPr>
          <p:cNvPr id="2" name="Title 1">
            <a:extLst>
              <a:ext uri="{FF2B5EF4-FFF2-40B4-BE49-F238E27FC236}">
                <a16:creationId xmlns:a16="http://schemas.microsoft.com/office/drawing/2014/main" id="{6A2A6C1E-CB93-4E9B-BFA9-610EBD890434}"/>
              </a:ext>
            </a:extLst>
          </p:cNvPr>
          <p:cNvSpPr>
            <a:spLocks noGrp="1"/>
          </p:cNvSpPr>
          <p:nvPr>
            <p:ph type="title"/>
          </p:nvPr>
        </p:nvSpPr>
        <p:spPr>
          <a:xfrm>
            <a:off x="3028950" y="780811"/>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1017142" y="1265217"/>
            <a:ext cx="10582382" cy="5211904"/>
          </a:xfrm>
          <a:prstGeom prst="rect">
            <a:avLst/>
          </a:prstGeom>
        </p:spPr>
        <p:txBody>
          <a:bodyPr>
            <a:normAutofit fontScale="85000" lnSpcReduction="1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GB" dirty="0">
              <a:solidFill>
                <a:srgbClr val="00B050"/>
              </a:solidFill>
              <a:cs typeface="Calibri" panose="020F0502020204030204" pitchFamily="34" charset="0"/>
            </a:endParaRPr>
          </a:p>
          <a:p>
            <a:pPr marL="0" indent="0">
              <a:buNone/>
            </a:pPr>
            <a:r>
              <a:rPr lang="en-GB" sz="2800" b="1" i="0" dirty="0">
                <a:solidFill>
                  <a:srgbClr val="00B050"/>
                </a:solidFill>
                <a:cs typeface="Calibri" panose="020F0502020204030204" pitchFamily="34" charset="0"/>
              </a:rPr>
              <a:t>AUTHORISATION PROCESS – GENE EDITED PLANTS</a:t>
            </a:r>
          </a:p>
          <a:p>
            <a:pPr marL="0" indent="0">
              <a:buNone/>
            </a:pPr>
            <a:endParaRPr lang="en-IE" i="0" kern="0" dirty="0">
              <a:solidFill>
                <a:schemeClr val="tx1"/>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Plants using gene editing  &amp;  those not arising naturally will need full GMO authorisation</a:t>
            </a:r>
          </a:p>
          <a:p>
            <a:pPr>
              <a:buClr>
                <a:srgbClr val="0070C0"/>
              </a:buClr>
              <a:buFont typeface="Wingdings" panose="05000000000000000000" pitchFamily="2" charset="2"/>
              <a:buChar char="q"/>
            </a:pPr>
            <a:endParaRPr lang="en-IE" i="0" kern="0" dirty="0">
              <a:solidFill>
                <a:schemeClr val="tx1"/>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Measures adopted to incentivise plant / crop products which contribute to a </a:t>
            </a:r>
            <a:r>
              <a:rPr lang="en-IE" kern="0" dirty="0">
                <a:solidFill>
                  <a:srgbClr val="FF0000"/>
                </a:solidFill>
                <a:cs typeface="Calibri" panose="020F0502020204030204" pitchFamily="34" charset="0"/>
              </a:rPr>
              <a:t>sustainable agri-food system </a:t>
            </a:r>
            <a:r>
              <a:rPr lang="en-IE" i="0" kern="0" dirty="0">
                <a:solidFill>
                  <a:schemeClr val="tx1"/>
                </a:solidFill>
                <a:cs typeface="Calibri" panose="020F0502020204030204" pitchFamily="34" charset="0"/>
              </a:rPr>
              <a:t>&amp; not requiring a GMO label</a:t>
            </a:r>
          </a:p>
          <a:p>
            <a:pPr>
              <a:buClr>
                <a:srgbClr val="0070C0"/>
              </a:buClr>
              <a:buFont typeface="Wingdings" panose="05000000000000000000" pitchFamily="2" charset="2"/>
              <a:buChar char="q"/>
            </a:pPr>
            <a:endParaRPr lang="en-IE" i="0" kern="0" dirty="0">
              <a:solidFill>
                <a:schemeClr val="tx1"/>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Only few GMO’s have been authorised by EU mainly for animal feed </a:t>
            </a:r>
          </a:p>
          <a:p>
            <a:pPr>
              <a:buClr>
                <a:srgbClr val="0070C0"/>
              </a:buClr>
              <a:buFont typeface="Wingdings" panose="05000000000000000000" pitchFamily="2" charset="2"/>
              <a:buChar char="q"/>
            </a:pPr>
            <a:endParaRPr lang="en-IE" i="0" kern="0" dirty="0">
              <a:solidFill>
                <a:schemeClr val="tx1"/>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Difficulties with allaying public fears of GMO’s because of </a:t>
            </a:r>
            <a:r>
              <a:rPr lang="en-IE" kern="0" dirty="0">
                <a:solidFill>
                  <a:srgbClr val="FF0000"/>
                </a:solidFill>
                <a:cs typeface="Calibri" panose="020F0502020204030204" pitchFamily="34" charset="0"/>
              </a:rPr>
              <a:t>“mis-information”</a:t>
            </a:r>
          </a:p>
          <a:p>
            <a:pPr>
              <a:buClr>
                <a:srgbClr val="0070C0"/>
              </a:buClr>
              <a:buFont typeface="Wingdings" panose="05000000000000000000" pitchFamily="2" charset="2"/>
              <a:buChar char="q"/>
            </a:pPr>
            <a:endParaRPr lang="en-IE" kern="0" dirty="0">
              <a:solidFill>
                <a:srgbClr val="FF0000"/>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Most EU Member States seek easing of EU GMO rules</a:t>
            </a:r>
          </a:p>
          <a:p>
            <a:pPr marL="0" indent="0">
              <a:buClr>
                <a:srgbClr val="0070C0"/>
              </a:buClr>
              <a:buNone/>
            </a:pPr>
            <a:endParaRPr lang="en-IE" i="0" kern="0" dirty="0">
              <a:solidFill>
                <a:schemeClr val="tx1"/>
              </a:solidFill>
              <a:cs typeface="Calibri" panose="020F0502020204030204" pitchFamily="34" charset="0"/>
            </a:endParaRPr>
          </a:p>
          <a:p>
            <a:pPr>
              <a:buClr>
                <a:srgbClr val="0070C0"/>
              </a:buClr>
              <a:buFont typeface="Wingdings" panose="05000000000000000000" pitchFamily="2" charset="2"/>
              <a:buChar char="q"/>
            </a:pPr>
            <a:r>
              <a:rPr lang="en-IE" i="0" kern="0" dirty="0">
                <a:solidFill>
                  <a:schemeClr val="tx1"/>
                </a:solidFill>
                <a:cs typeface="Calibri" panose="020F0502020204030204" pitchFamily="34" charset="0"/>
              </a:rPr>
              <a:t>Adoption of new </a:t>
            </a:r>
            <a:r>
              <a:rPr lang="en-IE" kern="0" dirty="0">
                <a:solidFill>
                  <a:srgbClr val="FF0000"/>
                </a:solidFill>
                <a:cs typeface="Calibri" panose="020F0502020204030204" pitchFamily="34" charset="0"/>
              </a:rPr>
              <a:t>EU Regulation on NGT’s </a:t>
            </a:r>
            <a:r>
              <a:rPr lang="en-IE" i="0" kern="0" dirty="0">
                <a:solidFill>
                  <a:schemeClr val="tx1"/>
                </a:solidFill>
                <a:cs typeface="Calibri" panose="020F0502020204030204" pitchFamily="34" charset="0"/>
              </a:rPr>
              <a:t>would be a very positive step </a:t>
            </a:r>
          </a:p>
          <a:p>
            <a:pPr>
              <a:buFont typeface="Wingdings" panose="05000000000000000000" pitchFamily="2" charset="2"/>
              <a:buChar char="q"/>
            </a:pPr>
            <a:endParaRPr lang="en-IE" sz="1600" i="0" kern="0" dirty="0">
              <a:solidFill>
                <a:schemeClr val="tx1"/>
              </a:solidFill>
              <a:latin typeface="Calibri" panose="020F0502020204030204" pitchFamily="34" charset="0"/>
              <a:cs typeface="Calibri" panose="020F0502020204030204" pitchFamily="34" charset="0"/>
            </a:endParaRPr>
          </a:p>
          <a:p>
            <a:pPr algn="ctr"/>
            <a:endParaRPr lang="en-IE" sz="1600" kern="0" dirty="0">
              <a:solidFill>
                <a:schemeClr val="tx1"/>
              </a:solidFill>
              <a:latin typeface="Calibri" panose="020F0502020204030204" pitchFamily="34" charset="0"/>
              <a:cs typeface="Calibri" panose="020F0502020204030204" pitchFamily="34" charset="0"/>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15521407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44</a:t>
            </a:fld>
            <a:endParaRPr lang="en-GB"/>
          </a:p>
        </p:txBody>
      </p:sp>
      <p:sp>
        <p:nvSpPr>
          <p:cNvPr id="2" name="Title 1">
            <a:extLst>
              <a:ext uri="{FF2B5EF4-FFF2-40B4-BE49-F238E27FC236}">
                <a16:creationId xmlns:a16="http://schemas.microsoft.com/office/drawing/2014/main" id="{7AE30483-1E35-1CDF-486B-CC005776EC9D}"/>
              </a:ext>
            </a:extLst>
          </p:cNvPr>
          <p:cNvSpPr>
            <a:spLocks noGrp="1"/>
          </p:cNvSpPr>
          <p:nvPr>
            <p:ph type="title"/>
          </p:nvPr>
        </p:nvSpPr>
        <p:spPr>
          <a:xfrm>
            <a:off x="2957030" y="811633"/>
            <a:ext cx="8457372" cy="782357"/>
          </a:xfrm>
        </p:spPr>
        <p:txBody>
          <a:bodyPr/>
          <a:lstStyle/>
          <a:p>
            <a:r>
              <a:rPr lang="en-US" dirty="0"/>
              <a:t>RELAXATION OF GM CROP EU REGULATIONS </a:t>
            </a:r>
          </a:p>
        </p:txBody>
      </p:sp>
      <p:sp>
        <p:nvSpPr>
          <p:cNvPr id="4" name="Subtitle 2">
            <a:extLst>
              <a:ext uri="{FF2B5EF4-FFF2-40B4-BE49-F238E27FC236}">
                <a16:creationId xmlns:a16="http://schemas.microsoft.com/office/drawing/2014/main" id="{8ED76542-DE16-4DD8-889D-2E53B77D5ADE}"/>
              </a:ext>
            </a:extLst>
          </p:cNvPr>
          <p:cNvSpPr txBox="1">
            <a:spLocks/>
          </p:cNvSpPr>
          <p:nvPr/>
        </p:nvSpPr>
        <p:spPr>
          <a:xfrm>
            <a:off x="777598" y="1256686"/>
            <a:ext cx="10904120" cy="5211904"/>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endParaRPr lang="en-GB" sz="2000" dirty="0">
              <a:solidFill>
                <a:srgbClr val="00B050"/>
              </a:solidFill>
              <a:cs typeface="Calibri" panose="020F0502020204030204" pitchFamily="34" charset="0"/>
            </a:endParaRPr>
          </a:p>
          <a:p>
            <a:pPr marL="0" indent="0">
              <a:buNone/>
            </a:pPr>
            <a:r>
              <a:rPr lang="en-GB" b="1" i="0" dirty="0">
                <a:solidFill>
                  <a:srgbClr val="00B050"/>
                </a:solidFill>
                <a:cs typeface="Calibri" panose="020F0502020204030204" pitchFamily="34" charset="0"/>
              </a:rPr>
              <a:t>CONCLUDING COMMENTS</a:t>
            </a:r>
          </a:p>
          <a:p>
            <a:pPr marL="0" indent="0">
              <a:buNone/>
            </a:pPr>
            <a:endParaRPr lang="en-IE" sz="2000" i="0" kern="0" dirty="0">
              <a:solidFill>
                <a:schemeClr val="tx1"/>
              </a:solidFill>
              <a:cs typeface="Calibri" panose="020F0502020204030204" pitchFamily="34" charset="0"/>
            </a:endParaRPr>
          </a:p>
          <a:p>
            <a:pPr>
              <a:buClr>
                <a:schemeClr val="accent2"/>
              </a:buClr>
              <a:buFont typeface="Wingdings" panose="05000000000000000000" pitchFamily="2" charset="2"/>
              <a:buChar char="q"/>
            </a:pPr>
            <a:r>
              <a:rPr lang="en-GB" sz="2000" i="0" dirty="0">
                <a:solidFill>
                  <a:srgbClr val="222222"/>
                </a:solidFill>
                <a:cs typeface="Calibri" panose="020F0502020204030204" pitchFamily="34" charset="0"/>
              </a:rPr>
              <a:t>The new EU law simplifies rules even more for a sub-group of </a:t>
            </a:r>
            <a:r>
              <a:rPr lang="en-GB" sz="2000" dirty="0">
                <a:solidFill>
                  <a:srgbClr val="00B050"/>
                </a:solidFill>
                <a:cs typeface="Calibri" panose="020F0502020204030204" pitchFamily="34" charset="0"/>
              </a:rPr>
              <a:t>NGT crops </a:t>
            </a:r>
            <a:r>
              <a:rPr lang="en-GB" sz="2000" i="0" dirty="0">
                <a:solidFill>
                  <a:srgbClr val="222222"/>
                </a:solidFill>
                <a:cs typeface="Calibri" panose="020F0502020204030204" pitchFamily="34" charset="0"/>
              </a:rPr>
              <a:t>that are deemed equivalent to </a:t>
            </a:r>
            <a:r>
              <a:rPr lang="en-GB" sz="2000" dirty="0">
                <a:solidFill>
                  <a:srgbClr val="00B050"/>
                </a:solidFill>
                <a:cs typeface="Calibri" panose="020F0502020204030204" pitchFamily="34" charset="0"/>
              </a:rPr>
              <a:t>crops obtained by traditional breeding techniques </a:t>
            </a:r>
          </a:p>
          <a:p>
            <a:pPr>
              <a:buClr>
                <a:schemeClr val="accent2"/>
              </a:buClr>
              <a:buFont typeface="Wingdings" panose="05000000000000000000" pitchFamily="2" charset="2"/>
              <a:buChar char="q"/>
            </a:pPr>
            <a:endParaRPr lang="en-GB" sz="2000" i="0" dirty="0">
              <a:solidFill>
                <a:srgbClr val="222222"/>
              </a:solidFill>
              <a:cs typeface="Calibri" panose="020F0502020204030204" pitchFamily="34" charset="0"/>
            </a:endParaRPr>
          </a:p>
          <a:p>
            <a:pPr>
              <a:buClr>
                <a:schemeClr val="accent2"/>
              </a:buClr>
              <a:buFont typeface="Wingdings" panose="05000000000000000000" pitchFamily="2" charset="2"/>
              <a:buChar char="q"/>
            </a:pPr>
            <a:r>
              <a:rPr lang="en-GB" sz="2000" i="0" dirty="0">
                <a:solidFill>
                  <a:srgbClr val="222222"/>
                </a:solidFill>
                <a:cs typeface="Calibri" panose="020F0502020204030204" pitchFamily="34" charset="0"/>
              </a:rPr>
              <a:t>The obligation to label foods as </a:t>
            </a:r>
            <a:r>
              <a:rPr lang="en-GB" sz="2000" dirty="0">
                <a:solidFill>
                  <a:srgbClr val="00B050"/>
                </a:solidFill>
                <a:cs typeface="Calibri" panose="020F0502020204030204" pitchFamily="34" charset="0"/>
              </a:rPr>
              <a:t>“GMO” </a:t>
            </a:r>
            <a:r>
              <a:rPr lang="en-GB" sz="2000" i="0" dirty="0">
                <a:solidFill>
                  <a:srgbClr val="222222"/>
                </a:solidFill>
                <a:cs typeface="Calibri" panose="020F0502020204030204" pitchFamily="34" charset="0"/>
              </a:rPr>
              <a:t>will no longer apply to these </a:t>
            </a:r>
          </a:p>
          <a:p>
            <a:pPr marL="0" indent="0">
              <a:buClr>
                <a:schemeClr val="accent2"/>
              </a:buClr>
              <a:buNone/>
            </a:pPr>
            <a:r>
              <a:rPr lang="en-GB" sz="2000" i="0" dirty="0">
                <a:solidFill>
                  <a:srgbClr val="222222"/>
                </a:solidFill>
                <a:cs typeface="Calibri" panose="020F0502020204030204" pitchFamily="34" charset="0"/>
              </a:rPr>
              <a:t>                      </a:t>
            </a:r>
            <a:r>
              <a:rPr lang="en-GB" sz="2000" dirty="0">
                <a:solidFill>
                  <a:srgbClr val="00B050"/>
                </a:solidFill>
                <a:cs typeface="Calibri" panose="020F0502020204030204" pitchFamily="34" charset="0"/>
              </a:rPr>
              <a:t>“conventional-like” plants|</a:t>
            </a:r>
            <a:endParaRPr lang="en-GB" sz="2000" i="0" dirty="0">
              <a:solidFill>
                <a:srgbClr val="222222"/>
              </a:solidFill>
              <a:cs typeface="Calibri" panose="020F0502020204030204" pitchFamily="34" charset="0"/>
            </a:endParaRPr>
          </a:p>
          <a:p>
            <a:pPr>
              <a:buClr>
                <a:schemeClr val="accent2"/>
              </a:buClr>
              <a:buFont typeface="Wingdings" panose="05000000000000000000" pitchFamily="2" charset="2"/>
              <a:buChar char="q"/>
            </a:pPr>
            <a:r>
              <a:rPr lang="en-GB" sz="2000" i="0" dirty="0">
                <a:solidFill>
                  <a:srgbClr val="222222"/>
                </a:solidFill>
                <a:cs typeface="Calibri" panose="020F0502020204030204" pitchFamily="34" charset="0"/>
              </a:rPr>
              <a:t>Neither will these foods be subject to </a:t>
            </a:r>
            <a:r>
              <a:rPr lang="en-GB" sz="2000" dirty="0">
                <a:solidFill>
                  <a:srgbClr val="00B050"/>
                </a:solidFill>
                <a:cs typeface="Calibri" panose="020F0502020204030204" pitchFamily="34" charset="0"/>
              </a:rPr>
              <a:t>risk assessment </a:t>
            </a:r>
            <a:r>
              <a:rPr lang="en-GB" sz="2000" i="0" dirty="0">
                <a:solidFill>
                  <a:srgbClr val="222222"/>
                </a:solidFill>
                <a:cs typeface="Calibri" panose="020F0502020204030204" pitchFamily="34" charset="0"/>
              </a:rPr>
              <a:t>by food safety regulators</a:t>
            </a:r>
          </a:p>
          <a:p>
            <a:pPr>
              <a:buClr>
                <a:schemeClr val="accent2"/>
              </a:buClr>
              <a:buFont typeface="Wingdings" panose="05000000000000000000" pitchFamily="2" charset="2"/>
              <a:buChar char="q"/>
            </a:pPr>
            <a:endParaRPr lang="en-GB" sz="2000" i="0" dirty="0">
              <a:solidFill>
                <a:srgbClr val="222222"/>
              </a:solidFill>
              <a:cs typeface="Calibri" panose="020F0502020204030204" pitchFamily="34" charset="0"/>
            </a:endParaRPr>
          </a:p>
          <a:p>
            <a:pPr>
              <a:buClr>
                <a:schemeClr val="accent2"/>
              </a:buClr>
              <a:buFont typeface="Wingdings" panose="05000000000000000000" pitchFamily="2" charset="2"/>
              <a:buChar char="q"/>
            </a:pPr>
            <a:r>
              <a:rPr lang="en-GB" sz="2000" dirty="0">
                <a:solidFill>
                  <a:srgbClr val="00B050"/>
                </a:solidFill>
                <a:cs typeface="Calibri" panose="020F0502020204030204" pitchFamily="34" charset="0"/>
              </a:rPr>
              <a:t>Earlier EU draft </a:t>
            </a:r>
            <a:r>
              <a:rPr lang="en-GB" sz="2000" i="0" dirty="0">
                <a:solidFill>
                  <a:srgbClr val="222222"/>
                </a:solidFill>
                <a:cs typeface="Calibri" panose="020F0502020204030204" pitchFamily="34" charset="0"/>
              </a:rPr>
              <a:t>of the law / regulation had a provision for crops engineered to tolerate herbicides —&amp; still have been subject to the stricter GMO rules </a:t>
            </a:r>
            <a:endParaRPr lang="en-GB" sz="2000" dirty="0">
              <a:solidFill>
                <a:srgbClr val="00B050"/>
              </a:solidFill>
              <a:cs typeface="Calibri" panose="020F0502020204030204" pitchFamily="34" charset="0"/>
            </a:endParaRPr>
          </a:p>
          <a:p>
            <a:pPr>
              <a:buClr>
                <a:schemeClr val="accent2"/>
              </a:buClr>
              <a:buFont typeface="Wingdings" panose="05000000000000000000" pitchFamily="2" charset="2"/>
              <a:buChar char="q"/>
            </a:pPr>
            <a:endParaRPr lang="en-GB" sz="2000" i="0" dirty="0">
              <a:solidFill>
                <a:srgbClr val="222222"/>
              </a:solidFill>
              <a:cs typeface="Calibri" panose="020F0502020204030204" pitchFamily="34" charset="0"/>
            </a:endParaRPr>
          </a:p>
          <a:p>
            <a:pPr>
              <a:buClr>
                <a:schemeClr val="accent2"/>
              </a:buClr>
              <a:buFont typeface="Wingdings" panose="05000000000000000000" pitchFamily="2" charset="2"/>
              <a:buChar char="q"/>
            </a:pPr>
            <a:r>
              <a:rPr lang="en-GB" sz="2000" dirty="0">
                <a:solidFill>
                  <a:srgbClr val="00B050"/>
                </a:solidFill>
                <a:cs typeface="Calibri" panose="020F0502020204030204" pitchFamily="34" charset="0"/>
              </a:rPr>
              <a:t>Latest EU draft </a:t>
            </a:r>
            <a:r>
              <a:rPr lang="en-GB" sz="2000" i="0" dirty="0">
                <a:solidFill>
                  <a:srgbClr val="222222"/>
                </a:solidFill>
                <a:cs typeface="Calibri" panose="020F0502020204030204" pitchFamily="34" charset="0"/>
              </a:rPr>
              <a:t>no longer makes such a distinction.</a:t>
            </a:r>
            <a:endParaRPr lang="en-IE" sz="2000" kern="0" dirty="0">
              <a:solidFill>
                <a:schemeClr val="tx1"/>
              </a:solidFill>
              <a:cs typeface="Calibri" panose="020F0502020204030204" pitchFamily="34" charset="0"/>
            </a:endParaRPr>
          </a:p>
          <a:p>
            <a:pPr>
              <a:buClr>
                <a:schemeClr val="accent2"/>
              </a:buClr>
              <a:buFont typeface="Wingdings" panose="05000000000000000000" pitchFamily="2" charset="2"/>
              <a:buChar char="q"/>
            </a:pPr>
            <a:endParaRPr lang="en-IE" sz="2000" kern="0" dirty="0">
              <a:solidFill>
                <a:srgbClr val="00B050"/>
              </a:solidFill>
              <a:latin typeface="Calibri" panose="020F0502020204030204" pitchFamily="34" charset="0"/>
              <a:cs typeface="Calibri" panose="020F0502020204030204" pitchFamily="34" charset="0"/>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a:p>
            <a:pPr algn="ctr"/>
            <a:endParaRPr lang="en-IE" sz="2300" b="1" kern="0" dirty="0">
              <a:solidFill>
                <a:srgbClr val="00B050"/>
              </a:solidFill>
            </a:endParaRPr>
          </a:p>
        </p:txBody>
      </p:sp>
    </p:spTree>
    <p:extLst>
      <p:ext uri="{BB962C8B-B14F-4D97-AF65-F5344CB8AC3E}">
        <p14:creationId xmlns:p14="http://schemas.microsoft.com/office/powerpoint/2010/main" val="37903484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2"/>
          </p:nvPr>
        </p:nvSpPr>
        <p:spPr/>
        <p:txBody>
          <a:bodyPr/>
          <a:lstStyle/>
          <a:p>
            <a:pPr>
              <a:defRPr/>
            </a:pPr>
            <a:fld id="{86133261-F426-4E3C-B2AF-F6E5B7E61F25}" type="slidenum">
              <a:rPr lang="en-GB" smtClean="0"/>
              <a:pPr>
                <a:defRPr/>
              </a:pPr>
              <a:t>45</a:t>
            </a:fld>
            <a:endParaRPr lang="en-GB"/>
          </a:p>
        </p:txBody>
      </p:sp>
      <p:sp>
        <p:nvSpPr>
          <p:cNvPr id="4" name="TextBox 4">
            <a:extLst>
              <a:ext uri="{FF2B5EF4-FFF2-40B4-BE49-F238E27FC236}">
                <a16:creationId xmlns:a16="http://schemas.microsoft.com/office/drawing/2014/main" id="{1DE18CC4-DE36-AF4F-ADFD-C9C801BA7375}"/>
              </a:ext>
            </a:extLst>
          </p:cNvPr>
          <p:cNvSpPr txBox="1"/>
          <p:nvPr/>
        </p:nvSpPr>
        <p:spPr>
          <a:xfrm>
            <a:off x="1583265" y="1700273"/>
            <a:ext cx="8695267" cy="1569660"/>
          </a:xfrm>
          <a:prstGeom prst="rect">
            <a:avLst/>
          </a:prstGeom>
          <a:noFill/>
        </p:spPr>
        <p:txBody>
          <a:bodyPr wrap="square" rtlCol="0">
            <a:spAutoFit/>
          </a:bodyPr>
          <a:lstStyle/>
          <a:p>
            <a:pPr algn="ctr"/>
            <a:r>
              <a:rPr lang="en-IE" sz="4800" dirty="0">
                <a:solidFill>
                  <a:srgbClr val="00B050"/>
                </a:solidFill>
              </a:rPr>
              <a:t>Go </a:t>
            </a:r>
            <a:r>
              <a:rPr lang="en-IE" sz="4800" dirty="0" err="1">
                <a:solidFill>
                  <a:srgbClr val="00B050"/>
                </a:solidFill>
              </a:rPr>
              <a:t>raibh</a:t>
            </a:r>
            <a:r>
              <a:rPr lang="en-IE" sz="4800" dirty="0">
                <a:solidFill>
                  <a:srgbClr val="00B050"/>
                </a:solidFill>
              </a:rPr>
              <a:t> </a:t>
            </a:r>
            <a:r>
              <a:rPr lang="en-IE" sz="4800" dirty="0" err="1">
                <a:solidFill>
                  <a:srgbClr val="00B050"/>
                </a:solidFill>
              </a:rPr>
              <a:t>maith</a:t>
            </a:r>
            <a:r>
              <a:rPr lang="en-IE" sz="4800" dirty="0">
                <a:solidFill>
                  <a:srgbClr val="00B050"/>
                </a:solidFill>
              </a:rPr>
              <a:t> </a:t>
            </a:r>
            <a:r>
              <a:rPr lang="en-IE" sz="4800" dirty="0" err="1">
                <a:solidFill>
                  <a:srgbClr val="00B050"/>
                </a:solidFill>
              </a:rPr>
              <a:t>agaibh</a:t>
            </a:r>
            <a:r>
              <a:rPr lang="en-IE" sz="4800" dirty="0">
                <a:solidFill>
                  <a:srgbClr val="00B050"/>
                </a:solidFill>
              </a:rPr>
              <a:t>!</a:t>
            </a:r>
            <a:endParaRPr lang="en-IE" sz="4800" dirty="0">
              <a:solidFill>
                <a:srgbClr val="034EA2"/>
              </a:solidFill>
              <a:latin typeface="+mj-lt"/>
              <a:ea typeface="+mj-ea"/>
              <a:cs typeface="+mj-cs"/>
            </a:endParaRPr>
          </a:p>
          <a:p>
            <a:pPr algn="ctr"/>
            <a:r>
              <a:rPr lang="en-IE" sz="4800" dirty="0">
                <a:solidFill>
                  <a:srgbClr val="034EA2"/>
                </a:solidFill>
                <a:latin typeface="+mj-lt"/>
                <a:ea typeface="+mj-ea"/>
                <a:cs typeface="+mj-cs"/>
              </a:rPr>
              <a:t>Thank you for your attention </a:t>
            </a:r>
            <a:r>
              <a:rPr lang="en-IE" sz="4800" dirty="0">
                <a:solidFill>
                  <a:srgbClr val="034EA2"/>
                </a:solidFill>
                <a:latin typeface="+mj-lt"/>
                <a:ea typeface="+mj-ea"/>
                <a:cs typeface="+mj-cs"/>
                <a:sym typeface="Wingdings" panose="05000000000000000000" pitchFamily="2" charset="2"/>
              </a:rPr>
              <a:t> </a:t>
            </a:r>
            <a:endParaRPr lang="en-IE" sz="4800" dirty="0">
              <a:solidFill>
                <a:srgbClr val="034EA2"/>
              </a:solidFill>
              <a:latin typeface="+mj-lt"/>
              <a:ea typeface="+mj-ea"/>
              <a:cs typeface="+mj-cs"/>
            </a:endParaRPr>
          </a:p>
        </p:txBody>
      </p:sp>
      <p:sp>
        <p:nvSpPr>
          <p:cNvPr id="5" name="Rectangle 5">
            <a:extLst>
              <a:ext uri="{FF2B5EF4-FFF2-40B4-BE49-F238E27FC236}">
                <a16:creationId xmlns:a16="http://schemas.microsoft.com/office/drawing/2014/main" id="{4AABDC21-2000-D74B-9192-19B1DDCFAEBE}"/>
              </a:ext>
            </a:extLst>
          </p:cNvPr>
          <p:cNvSpPr/>
          <p:nvPr/>
        </p:nvSpPr>
        <p:spPr>
          <a:xfrm>
            <a:off x="3122587" y="3946718"/>
            <a:ext cx="5616624" cy="830997"/>
          </a:xfrm>
          <a:prstGeom prst="rect">
            <a:avLst/>
          </a:prstGeom>
        </p:spPr>
        <p:txBody>
          <a:bodyPr wrap="square">
            <a:spAutoFit/>
          </a:bodyPr>
          <a:lstStyle/>
          <a:p>
            <a:pPr algn="ctr"/>
            <a:r>
              <a:rPr lang="en-IE" sz="4800" i="1" dirty="0">
                <a:solidFill>
                  <a:srgbClr val="FF0000"/>
                </a:solidFill>
                <a:latin typeface="+mj-lt"/>
                <a:ea typeface="+mj-ea"/>
                <a:cs typeface="+mj-cs"/>
              </a:rPr>
              <a:t>Any questions?</a:t>
            </a:r>
          </a:p>
        </p:txBody>
      </p:sp>
    </p:spTree>
    <p:extLst>
      <p:ext uri="{BB962C8B-B14F-4D97-AF65-F5344CB8AC3E}">
        <p14:creationId xmlns:p14="http://schemas.microsoft.com/office/powerpoint/2010/main" val="20096125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30C8E1C-24FF-9044-BB09-DC601078C0E0}"/>
              </a:ext>
            </a:extLst>
          </p:cNvPr>
          <p:cNvSpPr/>
          <p:nvPr/>
        </p:nvSpPr>
        <p:spPr>
          <a:xfrm>
            <a:off x="7837250" y="713188"/>
            <a:ext cx="1787657" cy="1787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1"/>
          </p:nvPr>
        </p:nvSpPr>
        <p:spPr>
          <a:xfrm>
            <a:off x="759575" y="5256108"/>
            <a:ext cx="8941016" cy="1243846"/>
          </a:xfrm>
        </p:spPr>
        <p:txBody>
          <a:bodyPr wrap="square" anchor="b" anchorCtr="0"/>
          <a:lstStyle/>
          <a:p>
            <a:r>
              <a:rPr lang="en-GB" sz="1050" b="1" dirty="0"/>
              <a:t>© European Union 2020</a:t>
            </a:r>
          </a:p>
          <a:p>
            <a:r>
              <a:rPr lang="en-GB" sz="1050" dirty="0"/>
              <a:t>Unless otherwise noted the reuse of this presentation is not authorised. For any use or reproduction of elements that are owned by the EU, permission may need to be sought directly from the respective right holders. All statements and references in this presentation come from the Training coordinator and tutors and do not represent the official position of the European Commission.</a:t>
            </a:r>
          </a:p>
        </p:txBody>
      </p:sp>
      <p:sp>
        <p:nvSpPr>
          <p:cNvPr id="6" name="Text Placeholder 7"/>
          <p:cNvSpPr txBox="1">
            <a:spLocks/>
          </p:cNvSpPr>
          <p:nvPr/>
        </p:nvSpPr>
        <p:spPr>
          <a:xfrm>
            <a:off x="830524" y="3535087"/>
            <a:ext cx="4669944" cy="111134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spcAft>
                <a:spcPts val="0"/>
              </a:spcAft>
              <a:buNone/>
            </a:pPr>
            <a:r>
              <a:rPr lang="fr-FR" sz="1600" b="0" i="0" u="none" strike="noStrike" baseline="0" dirty="0" err="1">
                <a:solidFill>
                  <a:srgbClr val="4D4D4D"/>
                </a:solidFill>
                <a:latin typeface="Arial" panose="020B0604020202020204" pitchFamily="34" charset="0"/>
              </a:rPr>
              <a:t>European</a:t>
            </a:r>
            <a:r>
              <a:rPr lang="fr-FR" sz="1600" b="0" i="0" u="none" strike="noStrike" baseline="0" dirty="0">
                <a:solidFill>
                  <a:srgbClr val="4D4D4D"/>
                </a:solidFill>
                <a:latin typeface="Arial" panose="020B0604020202020204" pitchFamily="34" charset="0"/>
              </a:rPr>
              <a:t> Commission</a:t>
            </a:r>
          </a:p>
          <a:p>
            <a:pPr marL="0" indent="0" algn="l">
              <a:spcAft>
                <a:spcPts val="0"/>
              </a:spcAft>
              <a:buNone/>
            </a:pPr>
            <a:r>
              <a:rPr lang="en-US" sz="1600" b="0" i="0" u="none" strike="noStrike" baseline="0" dirty="0">
                <a:solidFill>
                  <a:srgbClr val="4D4D4D"/>
                </a:solidFill>
                <a:latin typeface="Arial" panose="020B0604020202020204" pitchFamily="34" charset="0"/>
              </a:rPr>
              <a:t>European Health and Digital Executive Agency</a:t>
            </a:r>
          </a:p>
          <a:p>
            <a:pPr marL="0" indent="0" algn="l">
              <a:spcAft>
                <a:spcPts val="0"/>
              </a:spcAft>
              <a:buNone/>
            </a:pPr>
            <a:r>
              <a:rPr lang="fr-FR" sz="1600" b="0" i="0" u="none" strike="noStrike" baseline="0" dirty="0" err="1">
                <a:solidFill>
                  <a:srgbClr val="4D4D4D"/>
                </a:solidFill>
                <a:latin typeface="Arial" panose="020B0604020202020204" pitchFamily="34" charset="0"/>
              </a:rPr>
              <a:t>Covent</a:t>
            </a:r>
            <a:r>
              <a:rPr lang="fr-FR" sz="1600" b="0" i="0" u="none" strike="noStrike" baseline="0" dirty="0">
                <a:solidFill>
                  <a:srgbClr val="4D4D4D"/>
                </a:solidFill>
                <a:latin typeface="Arial" panose="020B0604020202020204" pitchFamily="34" charset="0"/>
              </a:rPr>
              <a:t> Garden Building</a:t>
            </a:r>
          </a:p>
          <a:p>
            <a:pPr marL="0" indent="0" algn="l">
              <a:spcAft>
                <a:spcPts val="0"/>
              </a:spcAft>
              <a:buNone/>
            </a:pPr>
            <a:r>
              <a:rPr lang="fr-FR" sz="1600" b="0" i="0" u="none" strike="noStrike" baseline="0" dirty="0">
                <a:solidFill>
                  <a:srgbClr val="4D4D4D"/>
                </a:solidFill>
                <a:latin typeface="Arial" panose="020B0604020202020204" pitchFamily="34" charset="0"/>
              </a:rPr>
              <a:t>Place Charles Rogier, 16</a:t>
            </a:r>
          </a:p>
          <a:p>
            <a:pPr marL="0" indent="0" algn="l">
              <a:spcAft>
                <a:spcPts val="0"/>
              </a:spcAft>
              <a:buNone/>
            </a:pPr>
            <a:r>
              <a:rPr lang="fr-FR" sz="1600" b="0" i="0" u="none" strike="noStrike" baseline="0" dirty="0">
                <a:solidFill>
                  <a:srgbClr val="4D4D4D"/>
                </a:solidFill>
                <a:latin typeface="Arial" panose="020B0604020202020204" pitchFamily="34" charset="0"/>
              </a:rPr>
              <a:t>B-1210 Brussels - </a:t>
            </a:r>
            <a:r>
              <a:rPr lang="fr-FR" sz="1600" b="0" i="0" u="none" strike="noStrike" baseline="0" dirty="0" err="1">
                <a:solidFill>
                  <a:srgbClr val="4D4D4D"/>
                </a:solidFill>
                <a:latin typeface="Arial" panose="020B0604020202020204" pitchFamily="34" charset="0"/>
              </a:rPr>
              <a:t>Belgium</a:t>
            </a:r>
            <a:endParaRPr lang="en-GB" sz="1400" dirty="0"/>
          </a:p>
        </p:txBody>
      </p:sp>
      <p:sp>
        <p:nvSpPr>
          <p:cNvPr id="7" name="Text Placeholder 7"/>
          <p:cNvSpPr txBox="1">
            <a:spLocks/>
          </p:cNvSpPr>
          <p:nvPr/>
        </p:nvSpPr>
        <p:spPr>
          <a:xfrm flipH="1">
            <a:off x="6485205" y="3546499"/>
            <a:ext cx="5176910" cy="983298"/>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endParaRPr lang="en-GB" sz="1600" dirty="0"/>
          </a:p>
        </p:txBody>
      </p:sp>
      <p:sp>
        <p:nvSpPr>
          <p:cNvPr id="8" name="Text Placeholder 7"/>
          <p:cNvSpPr txBox="1">
            <a:spLocks/>
          </p:cNvSpPr>
          <p:nvPr/>
        </p:nvSpPr>
        <p:spPr>
          <a:xfrm flipH="1">
            <a:off x="6485205" y="3535087"/>
            <a:ext cx="5581104" cy="2198169"/>
          </a:xfrm>
          <a:prstGeom prst="rect">
            <a:avLst/>
          </a:prstGeom>
        </p:spPr>
        <p:txBody>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200"/>
              </a:spcAft>
              <a:buNone/>
            </a:pPr>
            <a:r>
              <a:rPr lang="en-US" sz="1400" dirty="0"/>
              <a:t>Contractor contact details: </a:t>
            </a:r>
          </a:p>
          <a:p>
            <a:pPr marL="0" indent="0">
              <a:spcAft>
                <a:spcPts val="1200"/>
              </a:spcAft>
              <a:buNone/>
            </a:pPr>
            <a:r>
              <a:rPr lang="en-US" sz="1400" dirty="0"/>
              <a:t>Name:</a:t>
            </a:r>
            <a:r>
              <a:rPr lang="en-US" sz="1400" b="1" dirty="0"/>
              <a:t> OPERA (in consortium with NSF </a:t>
            </a:r>
            <a:r>
              <a:rPr lang="en-US" sz="1400" b="1" dirty="0" err="1"/>
              <a:t>Euroconsultants</a:t>
            </a:r>
            <a:r>
              <a:rPr lang="en-US" sz="1400" b="1" dirty="0"/>
              <a:t>)</a:t>
            </a:r>
          </a:p>
          <a:p>
            <a:pPr marL="0" indent="0">
              <a:spcAft>
                <a:spcPts val="1200"/>
              </a:spcAft>
              <a:buNone/>
            </a:pPr>
            <a:r>
              <a:rPr lang="en-US" sz="1400" dirty="0"/>
              <a:t>Address : </a:t>
            </a:r>
            <a:r>
              <a:rPr lang="it-IT" sz="1400" b="1" dirty="0"/>
              <a:t>Viale Parioli 96 - 00197 Roma - </a:t>
            </a:r>
            <a:r>
              <a:rPr lang="it-IT" sz="1400" b="1" dirty="0" err="1"/>
              <a:t>Italy</a:t>
            </a:r>
            <a:endParaRPr lang="it-IT" sz="1400" b="1" dirty="0"/>
          </a:p>
          <a:p>
            <a:pPr marL="0" indent="0">
              <a:spcAft>
                <a:spcPts val="1200"/>
              </a:spcAft>
              <a:buNone/>
            </a:pPr>
            <a:r>
              <a:rPr lang="en-US" sz="1400" dirty="0"/>
              <a:t>Phone: </a:t>
            </a:r>
            <a:r>
              <a:rPr lang="it-IT" sz="1400" b="1" dirty="0"/>
              <a:t>Tel/Fax +39.06.8080111 </a:t>
            </a:r>
          </a:p>
          <a:p>
            <a:pPr marL="0" indent="0">
              <a:spcAft>
                <a:spcPts val="1200"/>
              </a:spcAft>
              <a:buNone/>
            </a:pPr>
            <a:r>
              <a:rPr lang="en-US" sz="1400" dirty="0"/>
              <a:t>Email: </a:t>
            </a:r>
            <a:r>
              <a:rPr lang="it-IT" sz="1400" b="1" dirty="0">
                <a:hlinkClick r:id="rId3"/>
              </a:rPr>
              <a:t>20189605riskassessment@btsftraining.com</a:t>
            </a:r>
            <a:r>
              <a:rPr lang="it-IT" sz="1400" b="1" dirty="0"/>
              <a:t>   </a:t>
            </a:r>
          </a:p>
          <a:p>
            <a:pPr marL="0" indent="0">
              <a:spcAft>
                <a:spcPts val="1200"/>
              </a:spcAft>
              <a:buNone/>
            </a:pPr>
            <a:r>
              <a:rPr lang="en-US" sz="1400" dirty="0"/>
              <a:t>Website: </a:t>
            </a:r>
            <a:r>
              <a:rPr lang="it-IT" sz="1400" b="1" dirty="0">
                <a:hlinkClick r:id="rId4"/>
              </a:rPr>
              <a:t>www.opera-italy.eu</a:t>
            </a:r>
            <a:endParaRPr lang="it-IT" sz="1400" b="1" dirty="0"/>
          </a:p>
          <a:p>
            <a:pPr marL="0" indent="0">
              <a:spcAft>
                <a:spcPts val="0"/>
              </a:spcAft>
              <a:buNone/>
              <a:defRPr/>
            </a:pPr>
            <a:endParaRPr lang="it-IT" sz="1400" dirty="0">
              <a:sym typeface="Helvetica" charset="0"/>
            </a:endParaRPr>
          </a:p>
        </p:txBody>
      </p:sp>
      <p:pic>
        <p:nvPicPr>
          <p:cNvPr id="3074" name="Picture 2">
            <a:extLst>
              <a:ext uri="{FF2B5EF4-FFF2-40B4-BE49-F238E27FC236}">
                <a16:creationId xmlns:a16="http://schemas.microsoft.com/office/drawing/2014/main" id="{F8A33FF2-4334-F1FD-8FA6-A5F450BCE25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1234" y="1301265"/>
            <a:ext cx="1537887" cy="61556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5929E389-7B91-3F46-65B8-18EA3382CD21}"/>
              </a:ext>
            </a:extLst>
          </p:cNvPr>
          <p:cNvSpPr>
            <a:spLocks noGrp="1"/>
          </p:cNvSpPr>
          <p:nvPr>
            <p:ph type="sldNum" sz="quarter" idx="12"/>
          </p:nvPr>
        </p:nvSpPr>
        <p:spPr/>
        <p:txBody>
          <a:bodyPr/>
          <a:lstStyle/>
          <a:p>
            <a:fld id="{F46C79FD-C571-418B-AB0F-5EE936C85276}" type="slidenum">
              <a:rPr lang="en-GB" smtClean="0"/>
              <a:t>46</a:t>
            </a:fld>
            <a:endParaRPr lang="en-GB"/>
          </a:p>
        </p:txBody>
      </p:sp>
    </p:spTree>
    <p:extLst>
      <p:ext uri="{BB962C8B-B14F-4D97-AF65-F5344CB8AC3E}">
        <p14:creationId xmlns:p14="http://schemas.microsoft.com/office/powerpoint/2010/main" val="5034437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6485206" y="2939702"/>
            <a:ext cx="5706794" cy="2687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
        <p:nvSpPr>
          <p:cNvPr id="21" name="Title 20"/>
          <p:cNvSpPr>
            <a:spLocks noGrp="1"/>
          </p:cNvSpPr>
          <p:nvPr>
            <p:ph type="title"/>
          </p:nvPr>
        </p:nvSpPr>
        <p:spPr/>
        <p:txBody>
          <a:bodyPr/>
          <a:lstStyle/>
          <a:p>
            <a:r>
              <a:rPr lang="en-US" dirty="0"/>
              <a:t>Keep in touch</a:t>
            </a:r>
          </a:p>
        </p:txBody>
      </p:sp>
      <p:sp>
        <p:nvSpPr>
          <p:cNvPr id="3" name="Slide Number Placeholder 2">
            <a:extLst>
              <a:ext uri="{FF2B5EF4-FFF2-40B4-BE49-F238E27FC236}">
                <a16:creationId xmlns:a16="http://schemas.microsoft.com/office/drawing/2014/main" id="{28965F8F-367E-E4E0-A6C1-4986076CDED1}"/>
              </a:ext>
            </a:extLst>
          </p:cNvPr>
          <p:cNvSpPr>
            <a:spLocks noGrp="1"/>
          </p:cNvSpPr>
          <p:nvPr>
            <p:ph type="sldNum" sz="quarter" idx="12"/>
          </p:nvPr>
        </p:nvSpPr>
        <p:spPr/>
        <p:txBody>
          <a:bodyPr/>
          <a:lstStyle/>
          <a:p>
            <a:fld id="{F46C79FD-C571-418B-AB0F-5EE936C85276}" type="slidenum">
              <a:rPr lang="en-GB" smtClean="0"/>
              <a:t>47</a:t>
            </a:fld>
            <a:endParaRPr lang="en-GB"/>
          </a:p>
        </p:txBody>
      </p:sp>
    </p:spTree>
    <p:extLst>
      <p:ext uri="{BB962C8B-B14F-4D97-AF65-F5344CB8AC3E}">
        <p14:creationId xmlns:p14="http://schemas.microsoft.com/office/powerpoint/2010/main" val="1244639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5</a:t>
            </a:fld>
            <a:endParaRPr lang="en-GB"/>
          </a:p>
        </p:txBody>
      </p:sp>
      <p:sp>
        <p:nvSpPr>
          <p:cNvPr id="2" name="Title 1">
            <a:extLst>
              <a:ext uri="{FF2B5EF4-FFF2-40B4-BE49-F238E27FC236}">
                <a16:creationId xmlns:a16="http://schemas.microsoft.com/office/drawing/2014/main" id="{C8FC2F67-2A13-E739-2864-DD74DFAF50CF}"/>
              </a:ext>
            </a:extLst>
          </p:cNvPr>
          <p:cNvSpPr>
            <a:spLocks noGrp="1"/>
          </p:cNvSpPr>
          <p:nvPr>
            <p:ph type="title"/>
          </p:nvPr>
        </p:nvSpPr>
        <p:spPr>
          <a:xfrm>
            <a:off x="3028950" y="844822"/>
            <a:ext cx="8457372" cy="782357"/>
          </a:xfrm>
        </p:spPr>
        <p:txBody>
          <a:bodyPr/>
          <a:lstStyle/>
          <a:p>
            <a:r>
              <a:rPr lang="en-IE" kern="0" dirty="0">
                <a:solidFill>
                  <a:srgbClr val="0070C0"/>
                </a:solidFill>
              </a:rPr>
              <a:t>LEGAL FRAMEWORK: </a:t>
            </a:r>
            <a:br>
              <a:rPr lang="en-IE" kern="0" dirty="0">
                <a:solidFill>
                  <a:srgbClr val="0070C0"/>
                </a:solidFill>
              </a:rPr>
            </a:br>
            <a:r>
              <a:rPr lang="en-IE" sz="4000" kern="0" dirty="0">
                <a:solidFill>
                  <a:srgbClr val="0070C0"/>
                </a:solidFill>
              </a:rPr>
              <a:t>A. GENERAL COMMENT</a:t>
            </a:r>
            <a:endParaRPr lang="en-US" dirty="0">
              <a:solidFill>
                <a:srgbClr val="0070C0"/>
              </a:solidFill>
            </a:endParaRPr>
          </a:p>
        </p:txBody>
      </p:sp>
      <p:sp>
        <p:nvSpPr>
          <p:cNvPr id="4" name="Subtitle 2">
            <a:extLst>
              <a:ext uri="{FF2B5EF4-FFF2-40B4-BE49-F238E27FC236}">
                <a16:creationId xmlns:a16="http://schemas.microsoft.com/office/drawing/2014/main" id="{7D54FBE3-7AE7-417F-84BB-CB91C46E99A8}"/>
              </a:ext>
            </a:extLst>
          </p:cNvPr>
          <p:cNvSpPr txBox="1">
            <a:spLocks/>
          </p:cNvSpPr>
          <p:nvPr/>
        </p:nvSpPr>
        <p:spPr>
          <a:xfrm>
            <a:off x="653079" y="1337322"/>
            <a:ext cx="10833243" cy="5088504"/>
          </a:xfrm>
          <a:prstGeom prst="rect">
            <a:avLst/>
          </a:prstGeom>
        </p:spPr>
        <p:txBody>
          <a:bodyPr>
            <a:normAutofit fontScale="25000" lnSpcReduction="20000"/>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gn="ctr"/>
            <a:endParaRPr lang="en-IE" sz="1800" b="1" kern="0" dirty="0">
              <a:solidFill>
                <a:srgbClr val="7030A0"/>
              </a:solidFill>
            </a:endParaRPr>
          </a:p>
          <a:p>
            <a:endParaRPr lang="en-IE" sz="5500" b="1" kern="0" dirty="0">
              <a:solidFill>
                <a:srgbClr val="7030A0"/>
              </a:solidFill>
            </a:endParaRPr>
          </a:p>
          <a:p>
            <a:pPr marL="0" indent="0">
              <a:buClr>
                <a:srgbClr val="00B050"/>
              </a:buClr>
              <a:buNone/>
            </a:pPr>
            <a:r>
              <a:rPr lang="en-IE" sz="5500" b="1" kern="0" dirty="0">
                <a:solidFill>
                  <a:srgbClr val="00B050"/>
                </a:solidFill>
              </a:rPr>
              <a:t>  	</a:t>
            </a:r>
            <a:endParaRPr lang="en-IE" sz="5500" kern="0" dirty="0">
              <a:solidFill>
                <a:srgbClr val="00B050"/>
              </a:solidFill>
            </a:endParaRPr>
          </a:p>
          <a:p>
            <a:pPr marL="0" indent="0">
              <a:lnSpc>
                <a:spcPct val="120000"/>
              </a:lnSpc>
              <a:buClr>
                <a:srgbClr val="00B050"/>
              </a:buClr>
              <a:buNone/>
            </a:pPr>
            <a:r>
              <a:rPr lang="en-IE" sz="8000" b="1" i="0" kern="0" dirty="0">
                <a:solidFill>
                  <a:schemeClr val="tx1"/>
                </a:solidFill>
              </a:rPr>
              <a:t>BREXIT </a:t>
            </a:r>
            <a:endParaRPr lang="en-IE" sz="8000" i="0" kern="0" dirty="0">
              <a:solidFill>
                <a:schemeClr val="tx1"/>
              </a:solidFill>
            </a:endParaRPr>
          </a:p>
          <a:p>
            <a:pPr lvl="1">
              <a:lnSpc>
                <a:spcPct val="120000"/>
              </a:lnSpc>
              <a:buFont typeface="Wingdings" panose="05000000000000000000" pitchFamily="2" charset="2"/>
              <a:buChar char="Ø"/>
            </a:pPr>
            <a:r>
              <a:rPr lang="en-IE" sz="8000" dirty="0">
                <a:solidFill>
                  <a:schemeClr val="tx1"/>
                </a:solidFill>
              </a:rPr>
              <a:t>Notice to UK Stakeholders</a:t>
            </a:r>
          </a:p>
          <a:p>
            <a:pPr lvl="1">
              <a:lnSpc>
                <a:spcPct val="120000"/>
              </a:lnSpc>
              <a:buFont typeface="Wingdings" panose="05000000000000000000" pitchFamily="2" charset="2"/>
              <a:buChar char="Ø"/>
            </a:pPr>
            <a:endParaRPr lang="en-IE" sz="8000" dirty="0">
              <a:solidFill>
                <a:schemeClr val="tx1"/>
              </a:solidFill>
            </a:endParaRPr>
          </a:p>
          <a:p>
            <a:pPr marL="1600200" lvl="2" indent="-685800">
              <a:lnSpc>
                <a:spcPct val="120000"/>
              </a:lnSpc>
              <a:spcAft>
                <a:spcPts val="0"/>
              </a:spcAft>
              <a:buClr>
                <a:srgbClr val="00B0F0"/>
              </a:buClr>
              <a:buFont typeface="Wingdings" panose="05000000000000000000" pitchFamily="2" charset="2"/>
              <a:buChar char="q"/>
            </a:pPr>
            <a:r>
              <a:rPr lang="en-GB" sz="8000" dirty="0">
                <a:solidFill>
                  <a:srgbClr val="141414"/>
                </a:solidFill>
              </a:rPr>
              <a:t>Following BREXIT, UK government to relax EU regulations regarding gene-edited crops (food &amp; feed)  to enable commercial growing in England</a:t>
            </a:r>
          </a:p>
          <a:p>
            <a:pPr marL="1600200" lvl="2" indent="-685800">
              <a:lnSpc>
                <a:spcPct val="120000"/>
              </a:lnSpc>
              <a:spcAft>
                <a:spcPts val="0"/>
              </a:spcAft>
              <a:buClr>
                <a:srgbClr val="00B0F0"/>
              </a:buClr>
              <a:buFont typeface="Wingdings" panose="05000000000000000000" pitchFamily="2" charset="2"/>
              <a:buChar char="q"/>
            </a:pPr>
            <a:r>
              <a:rPr lang="en-GB" sz="8000" dirty="0">
                <a:solidFill>
                  <a:srgbClr val="141414"/>
                </a:solidFill>
              </a:rPr>
              <a:t>Plants  to be tested &amp; assessed in the same way as conventional new varieties</a:t>
            </a:r>
          </a:p>
          <a:p>
            <a:pPr marL="1600200" lvl="2" indent="-685800">
              <a:lnSpc>
                <a:spcPct val="120000"/>
              </a:lnSpc>
              <a:spcAft>
                <a:spcPts val="0"/>
              </a:spcAft>
              <a:buClr>
                <a:srgbClr val="00B0F0"/>
              </a:buClr>
              <a:buFont typeface="Wingdings" panose="05000000000000000000" pitchFamily="2" charset="2"/>
              <a:buChar char="q"/>
            </a:pPr>
            <a:r>
              <a:rPr lang="en-GB" sz="8000" dirty="0">
                <a:solidFill>
                  <a:srgbClr val="141414"/>
                </a:solidFill>
              </a:rPr>
              <a:t>The changes are possible as UK no longer has to follow EU regulations</a:t>
            </a:r>
          </a:p>
          <a:p>
            <a:pPr marL="1600200" lvl="2" indent="-685800">
              <a:lnSpc>
                <a:spcPct val="120000"/>
              </a:lnSpc>
              <a:spcAft>
                <a:spcPts val="0"/>
              </a:spcAft>
              <a:buClr>
                <a:srgbClr val="00B0F0"/>
              </a:buClr>
              <a:buFont typeface="Wingdings" panose="05000000000000000000" pitchFamily="2" charset="2"/>
              <a:buChar char="q"/>
            </a:pPr>
            <a:r>
              <a:rPr lang="en-IE" sz="8000" dirty="0">
                <a:solidFill>
                  <a:schemeClr val="tx1"/>
                </a:solidFill>
              </a:rPr>
              <a:t>Withdrawal of the UK from EU has implications for:  </a:t>
            </a:r>
          </a:p>
          <a:p>
            <a:pPr marL="2057400" lvl="3" indent="-685800">
              <a:lnSpc>
                <a:spcPct val="120000"/>
              </a:lnSpc>
              <a:spcAft>
                <a:spcPts val="0"/>
              </a:spcAft>
              <a:buClr>
                <a:srgbClr val="00B0F0"/>
              </a:buClr>
              <a:buFont typeface="Wingdings" panose="05000000000000000000" pitchFamily="2" charset="2"/>
              <a:buChar char="v"/>
            </a:pPr>
            <a:r>
              <a:rPr lang="en-IE" sz="8000" i="1" dirty="0">
                <a:solidFill>
                  <a:srgbClr val="FF0000"/>
                </a:solidFill>
                <a:latin typeface="+mn-lt"/>
              </a:rPr>
              <a:t>EU rules on GM food &amp; feed &amp; deliberate release of GMO's into the environment </a:t>
            </a:r>
          </a:p>
          <a:p>
            <a:pPr marL="2057400" lvl="3" indent="-685800">
              <a:lnSpc>
                <a:spcPct val="120000"/>
              </a:lnSpc>
              <a:spcAft>
                <a:spcPts val="0"/>
              </a:spcAft>
              <a:buClr>
                <a:srgbClr val="00B0F0"/>
              </a:buClr>
              <a:buFont typeface="Wingdings" panose="05000000000000000000" pitchFamily="2" charset="2"/>
              <a:buChar char="v"/>
            </a:pPr>
            <a:r>
              <a:rPr lang="en-IE" sz="8000" i="1" dirty="0">
                <a:solidFill>
                  <a:srgbClr val="FF0000"/>
                </a:solidFill>
                <a:latin typeface="+mn-lt"/>
              </a:rPr>
              <a:t>EU rules on import / export licences for GM food / feed goods</a:t>
            </a:r>
          </a:p>
          <a:p>
            <a:pPr marL="1600200" lvl="2" indent="-685800">
              <a:buClr>
                <a:srgbClr val="00B0F0"/>
              </a:buClr>
              <a:buFont typeface="Wingdings" panose="05000000000000000000" pitchFamily="2" charset="2"/>
              <a:buChar char="q"/>
            </a:pPr>
            <a:endParaRPr lang="en-GB" sz="7200" dirty="0">
              <a:solidFill>
                <a:srgbClr val="141414"/>
              </a:solidFill>
            </a:endParaRPr>
          </a:p>
          <a:p>
            <a:pPr lvl="3">
              <a:buFont typeface="Wingdings" panose="05000000000000000000" pitchFamily="2" charset="2"/>
              <a:buChar char="q"/>
            </a:pPr>
            <a:endParaRPr lang="en-IE" sz="5500" dirty="0">
              <a:latin typeface="+mn-lt"/>
            </a:endParaRPr>
          </a:p>
          <a:p>
            <a:pPr lvl="1">
              <a:buFont typeface="Wingdings" panose="05000000000000000000" pitchFamily="2" charset="2"/>
              <a:buChar char="Ø"/>
            </a:pPr>
            <a:endParaRPr lang="en-IE" sz="5500" dirty="0">
              <a:solidFill>
                <a:schemeClr val="tx1"/>
              </a:solidFill>
            </a:endParaRPr>
          </a:p>
          <a:p>
            <a:pPr lvl="1">
              <a:buFont typeface="Wingdings" panose="05000000000000000000" pitchFamily="2" charset="2"/>
              <a:buChar char="Ø"/>
            </a:pPr>
            <a:endParaRPr lang="en-IE" sz="5500" dirty="0">
              <a:solidFill>
                <a:schemeClr val="tx1"/>
              </a:solidFill>
            </a:endParaRPr>
          </a:p>
          <a:p>
            <a:pPr lvl="1">
              <a:buFont typeface="Wingdings" panose="05000000000000000000" pitchFamily="2" charset="2"/>
              <a:buChar char="Ø"/>
            </a:pPr>
            <a:endParaRPr lang="en-IE" sz="1700" dirty="0">
              <a:solidFill>
                <a:schemeClr val="tx1"/>
              </a:solidFill>
            </a:endParaRPr>
          </a:p>
          <a:p>
            <a:endParaRPr lang="en-IE" sz="1200" i="0" dirty="0">
              <a:solidFill>
                <a:schemeClr val="tx1"/>
              </a:solidFill>
            </a:endParaRPr>
          </a:p>
          <a:p>
            <a:pPr algn="ctr"/>
            <a:endParaRPr lang="en-IE" sz="1200" b="1" kern="0" dirty="0">
              <a:solidFill>
                <a:srgbClr val="00B050"/>
              </a:solidFill>
            </a:endParaRPr>
          </a:p>
          <a:p>
            <a:pPr lvl="2" algn="ctr"/>
            <a:endParaRPr lang="en-IE" sz="200" b="1" kern="0" dirty="0">
              <a:solidFill>
                <a:srgbClr val="00B050"/>
              </a:solidFill>
            </a:endParaRPr>
          </a:p>
          <a:p>
            <a:pPr lvl="2" algn="ctr"/>
            <a:endParaRPr lang="en-IE" sz="200" b="1" kern="0" dirty="0">
              <a:solidFill>
                <a:srgbClr val="00B050"/>
              </a:solidFill>
            </a:endParaRPr>
          </a:p>
          <a:p>
            <a:pPr lvl="2" algn="ctr"/>
            <a:endParaRPr lang="en-IE" sz="200" b="1" kern="0" dirty="0">
              <a:solidFill>
                <a:srgbClr val="00B050"/>
              </a:solidFill>
            </a:endParaRPr>
          </a:p>
        </p:txBody>
      </p:sp>
    </p:spTree>
    <p:extLst>
      <p:ext uri="{BB962C8B-B14F-4D97-AF65-F5344CB8AC3E}">
        <p14:creationId xmlns:p14="http://schemas.microsoft.com/office/powerpoint/2010/main" val="2099477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6</a:t>
            </a:fld>
            <a:endParaRPr lang="en-GB"/>
          </a:p>
        </p:txBody>
      </p:sp>
      <p:sp>
        <p:nvSpPr>
          <p:cNvPr id="5" name="Title 4">
            <a:extLst>
              <a:ext uri="{FF2B5EF4-FFF2-40B4-BE49-F238E27FC236}">
                <a16:creationId xmlns:a16="http://schemas.microsoft.com/office/drawing/2014/main" id="{73578556-2076-BF63-27CA-98434B103582}"/>
              </a:ext>
            </a:extLst>
          </p:cNvPr>
          <p:cNvSpPr>
            <a:spLocks noGrp="1"/>
          </p:cNvSpPr>
          <p:nvPr>
            <p:ph type="title"/>
          </p:nvPr>
        </p:nvSpPr>
        <p:spPr>
          <a:xfrm>
            <a:off x="3080321" y="855876"/>
            <a:ext cx="8457372" cy="782357"/>
          </a:xfrm>
        </p:spPr>
        <p:txBody>
          <a:bodyPr/>
          <a:lstStyle/>
          <a:p>
            <a:r>
              <a:rPr lang="en-IE" kern="0" dirty="0">
                <a:solidFill>
                  <a:srgbClr val="0070C0"/>
                </a:solidFill>
              </a:rPr>
              <a:t>LEGAL FRAMEWORK: </a:t>
            </a:r>
            <a:r>
              <a:rPr lang="en-IE" sz="4400" b="1" kern="0" dirty="0">
                <a:solidFill>
                  <a:srgbClr val="00B050"/>
                </a:solidFill>
              </a:rPr>
              <a:t>	</a:t>
            </a:r>
            <a:br>
              <a:rPr lang="en-IE" sz="4400" b="1" kern="0" dirty="0">
                <a:solidFill>
                  <a:srgbClr val="00B050"/>
                </a:solidFill>
              </a:rPr>
            </a:br>
            <a:r>
              <a:rPr lang="en-IE" sz="4000" kern="0" dirty="0">
                <a:solidFill>
                  <a:srgbClr val="0070C0"/>
                </a:solidFill>
              </a:rPr>
              <a:t>A. GENERAL COMMENT </a:t>
            </a:r>
            <a:endParaRPr lang="en-US" dirty="0"/>
          </a:p>
        </p:txBody>
      </p:sp>
      <p:sp>
        <p:nvSpPr>
          <p:cNvPr id="4" name="Subtitle 2">
            <a:extLst>
              <a:ext uri="{FF2B5EF4-FFF2-40B4-BE49-F238E27FC236}">
                <a16:creationId xmlns:a16="http://schemas.microsoft.com/office/drawing/2014/main" id="{7D54FBE3-7AE7-417F-84BB-CB91C46E99A8}"/>
              </a:ext>
            </a:extLst>
          </p:cNvPr>
          <p:cNvSpPr txBox="1">
            <a:spLocks/>
          </p:cNvSpPr>
          <p:nvPr/>
        </p:nvSpPr>
        <p:spPr>
          <a:xfrm>
            <a:off x="39170" y="1741769"/>
            <a:ext cx="11714466" cy="4927057"/>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b="1" kern="0" dirty="0">
              <a:solidFill>
                <a:srgbClr val="00B050"/>
              </a:solidFill>
            </a:endParaRPr>
          </a:p>
          <a:p>
            <a:pPr marL="1543050" lvl="3" indent="-342900">
              <a:buClr>
                <a:srgbClr val="00B0F0"/>
              </a:buClr>
              <a:buFont typeface="Wingdings" panose="05000000000000000000" pitchFamily="2" charset="2"/>
              <a:buChar char="q"/>
            </a:pPr>
            <a:r>
              <a:rPr lang="en-GB" sz="2400" kern="0" dirty="0">
                <a:latin typeface="+mn-lt"/>
              </a:rPr>
              <a:t>EU has the most severe </a:t>
            </a:r>
            <a:r>
              <a:rPr lang="en-GB" sz="2400" u="sng" kern="0" dirty="0">
                <a:latin typeface="+mn-lt"/>
              </a:rPr>
              <a:t>GMO's regulations in the world</a:t>
            </a:r>
          </a:p>
          <a:p>
            <a:pPr marL="1543050" lvl="3" indent="-342900">
              <a:buClr>
                <a:srgbClr val="00B0F0"/>
              </a:buClr>
              <a:buFont typeface="Wingdings" panose="05000000000000000000" pitchFamily="2" charset="2"/>
              <a:buChar char="q"/>
            </a:pPr>
            <a:endParaRPr lang="en-GB" sz="2400" u="sng" kern="0" dirty="0">
              <a:latin typeface="+mn-lt"/>
            </a:endParaRPr>
          </a:p>
          <a:p>
            <a:pPr marL="1543050" lvl="3" indent="-342900">
              <a:buClr>
                <a:srgbClr val="00B0F0"/>
              </a:buClr>
              <a:buFont typeface="Wingdings" panose="05000000000000000000" pitchFamily="2" charset="2"/>
              <a:buChar char="q"/>
            </a:pPr>
            <a:r>
              <a:rPr lang="en-GB" sz="2400" kern="0" dirty="0">
                <a:latin typeface="+mn-lt"/>
              </a:rPr>
              <a:t>EU has an unfavourable legal / political climate, no significant quantities of GM crops are cultivated in Europe</a:t>
            </a:r>
          </a:p>
          <a:p>
            <a:pPr marL="1543050" lvl="3" indent="-342900">
              <a:buClr>
                <a:srgbClr val="00B0F0"/>
              </a:buClr>
              <a:buFont typeface="Wingdings" panose="05000000000000000000" pitchFamily="2" charset="2"/>
              <a:buChar char="q"/>
            </a:pPr>
            <a:endParaRPr lang="en-GB" sz="2400" kern="0" dirty="0">
              <a:latin typeface="+mn-lt"/>
            </a:endParaRPr>
          </a:p>
          <a:p>
            <a:pPr marL="1543050" lvl="3" indent="-342900">
              <a:buClr>
                <a:srgbClr val="00B0F0"/>
              </a:buClr>
              <a:buFont typeface="Wingdings" panose="05000000000000000000" pitchFamily="2" charset="2"/>
              <a:buChar char="q"/>
            </a:pPr>
            <a:r>
              <a:rPr lang="en-GB" sz="2400" i="1" u="sng" kern="0" dirty="0">
                <a:solidFill>
                  <a:srgbClr val="0070C0"/>
                </a:solidFill>
                <a:latin typeface="+mn-lt"/>
              </a:rPr>
              <a:t>Spain</a:t>
            </a:r>
            <a:r>
              <a:rPr lang="en-GB" sz="2400" kern="0" dirty="0">
                <a:latin typeface="+mn-lt"/>
              </a:rPr>
              <a:t> - exception - cultivates MON810 (the only GM-corn crop authorised for EU cultivation) </a:t>
            </a:r>
          </a:p>
          <a:p>
            <a:pPr marL="1543050" lvl="3" indent="-342900">
              <a:buClr>
                <a:srgbClr val="00B0F0"/>
              </a:buClr>
              <a:buFont typeface="Wingdings" panose="05000000000000000000" pitchFamily="2" charset="2"/>
              <a:buChar char="q"/>
            </a:pPr>
            <a:endParaRPr lang="en-GB" sz="2400" kern="0" dirty="0">
              <a:latin typeface="+mn-lt"/>
            </a:endParaRPr>
          </a:p>
          <a:p>
            <a:pPr marL="1543050" lvl="3" indent="-342900">
              <a:buClr>
                <a:srgbClr val="00B0F0"/>
              </a:buClr>
              <a:buFont typeface="Wingdings" panose="05000000000000000000" pitchFamily="2" charset="2"/>
              <a:buChar char="q"/>
            </a:pPr>
            <a:r>
              <a:rPr lang="en-GB" sz="2400" kern="0" dirty="0">
                <a:latin typeface="+mn-lt"/>
              </a:rPr>
              <a:t>Small amounts GM corn cultivated in: </a:t>
            </a:r>
            <a:r>
              <a:rPr lang="en-GB" sz="2400" i="1" u="sng" kern="0" dirty="0">
                <a:solidFill>
                  <a:srgbClr val="0070C0"/>
                </a:solidFill>
                <a:latin typeface="+mn-lt"/>
              </a:rPr>
              <a:t>Portugal, Czech Republic, Romania, Slovakia</a:t>
            </a:r>
            <a:endParaRPr lang="en-IE" sz="2400" i="1" u="sng" kern="0" dirty="0">
              <a:solidFill>
                <a:srgbClr val="0070C0"/>
              </a:solidFill>
              <a:latin typeface="+mn-lt"/>
            </a:endParaRPr>
          </a:p>
          <a:p>
            <a:pPr>
              <a:buClr>
                <a:srgbClr val="00B050"/>
              </a:buClr>
            </a:pPr>
            <a:endParaRPr lang="en-IE" sz="1800" b="1" kern="0" dirty="0">
              <a:solidFill>
                <a:srgbClr val="FF0000"/>
              </a:solidFill>
            </a:endParaRPr>
          </a:p>
          <a:p>
            <a:pPr algn="ctr"/>
            <a:endParaRPr lang="en-IE" b="1" kern="0" dirty="0">
              <a:solidFill>
                <a:srgbClr val="7030A0"/>
              </a:solidFill>
            </a:endParaRPr>
          </a:p>
          <a:p>
            <a:endParaRPr lang="en-IE" kern="0" dirty="0"/>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37890579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7</a:t>
            </a:fld>
            <a:endParaRPr lang="en-GB"/>
          </a:p>
        </p:txBody>
      </p:sp>
      <p:pic>
        <p:nvPicPr>
          <p:cNvPr id="5" name="Picture 4" descr="Image result for global area of biotech crops 2019">
            <a:extLst>
              <a:ext uri="{FF2B5EF4-FFF2-40B4-BE49-F238E27FC236}">
                <a16:creationId xmlns:a16="http://schemas.microsoft.com/office/drawing/2014/main" id="{3A94793D-B02F-46EB-87E6-3D18C31AED1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30850" y="1270711"/>
            <a:ext cx="8762518" cy="4860575"/>
          </a:xfrm>
          <a:prstGeom prst="rect">
            <a:avLst/>
          </a:prstGeom>
          <a:noFill/>
          <a:ln>
            <a:noFill/>
          </a:ln>
        </p:spPr>
      </p:pic>
    </p:spTree>
    <p:extLst>
      <p:ext uri="{BB962C8B-B14F-4D97-AF65-F5344CB8AC3E}">
        <p14:creationId xmlns:p14="http://schemas.microsoft.com/office/powerpoint/2010/main" val="2157765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8</a:t>
            </a:fld>
            <a:endParaRPr lang="en-GB"/>
          </a:p>
        </p:txBody>
      </p:sp>
      <p:pic>
        <p:nvPicPr>
          <p:cNvPr id="5" name="Picture 4" descr="Image result for global area of biotech crops 2019">
            <a:extLst>
              <a:ext uri="{FF2B5EF4-FFF2-40B4-BE49-F238E27FC236}">
                <a16:creationId xmlns:a16="http://schemas.microsoft.com/office/drawing/2014/main" id="{D876A1E0-9A3F-4359-841C-BC8299CA0AC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335639" y="1278346"/>
            <a:ext cx="8300004" cy="5035502"/>
          </a:xfrm>
          <a:prstGeom prst="rect">
            <a:avLst/>
          </a:prstGeom>
          <a:noFill/>
          <a:ln>
            <a:noFill/>
          </a:ln>
        </p:spPr>
      </p:pic>
    </p:spTree>
    <p:extLst>
      <p:ext uri="{BB962C8B-B14F-4D97-AF65-F5344CB8AC3E}">
        <p14:creationId xmlns:p14="http://schemas.microsoft.com/office/powerpoint/2010/main" val="1368420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D76C0A-BA6A-4221-926B-A2F195224A45}"/>
              </a:ext>
            </a:extLst>
          </p:cNvPr>
          <p:cNvSpPr>
            <a:spLocks noGrp="1"/>
          </p:cNvSpPr>
          <p:nvPr>
            <p:ph type="sldNum" sz="quarter" idx="12"/>
          </p:nvPr>
        </p:nvSpPr>
        <p:spPr/>
        <p:txBody>
          <a:bodyPr/>
          <a:lstStyle/>
          <a:p>
            <a:pPr>
              <a:defRPr/>
            </a:pPr>
            <a:fld id="{86133261-F426-4E3C-B2AF-F6E5B7E61F25}" type="slidenum">
              <a:rPr lang="en-GB" smtClean="0"/>
              <a:pPr>
                <a:defRPr/>
              </a:pPr>
              <a:t>9</a:t>
            </a:fld>
            <a:endParaRPr lang="en-GB"/>
          </a:p>
        </p:txBody>
      </p:sp>
      <p:sp>
        <p:nvSpPr>
          <p:cNvPr id="2" name="Title 1">
            <a:extLst>
              <a:ext uri="{FF2B5EF4-FFF2-40B4-BE49-F238E27FC236}">
                <a16:creationId xmlns:a16="http://schemas.microsoft.com/office/drawing/2014/main" id="{67DAE38F-FB70-40FF-D67E-34569937ACF7}"/>
              </a:ext>
            </a:extLst>
          </p:cNvPr>
          <p:cNvSpPr>
            <a:spLocks noGrp="1"/>
          </p:cNvSpPr>
          <p:nvPr>
            <p:ph type="title"/>
          </p:nvPr>
        </p:nvSpPr>
        <p:spPr>
          <a:xfrm>
            <a:off x="3008401" y="873277"/>
            <a:ext cx="8457372" cy="782357"/>
          </a:xfrm>
        </p:spPr>
        <p:txBody>
          <a:bodyPr/>
          <a:lstStyle/>
          <a:p>
            <a:r>
              <a:rPr lang="en-IE" kern="0" dirty="0">
                <a:solidFill>
                  <a:srgbClr val="0070C0"/>
                </a:solidFill>
              </a:rPr>
              <a:t>LEGAL FRAMEWORK: </a:t>
            </a:r>
            <a:br>
              <a:rPr lang="en-IE" kern="0" dirty="0">
                <a:solidFill>
                  <a:srgbClr val="0070C0"/>
                </a:solidFill>
              </a:rPr>
            </a:br>
            <a:r>
              <a:rPr lang="en-IE" sz="4000" kern="0" dirty="0">
                <a:solidFill>
                  <a:srgbClr val="0070C0"/>
                </a:solidFill>
              </a:rPr>
              <a:t>B. Definitions of GMO's / GMP’s</a:t>
            </a:r>
            <a:endParaRPr lang="en-US" dirty="0">
              <a:solidFill>
                <a:srgbClr val="0070C0"/>
              </a:solidFill>
            </a:endParaRPr>
          </a:p>
        </p:txBody>
      </p:sp>
      <p:sp>
        <p:nvSpPr>
          <p:cNvPr id="4" name="Subtitle 2">
            <a:extLst>
              <a:ext uri="{FF2B5EF4-FFF2-40B4-BE49-F238E27FC236}">
                <a16:creationId xmlns:a16="http://schemas.microsoft.com/office/drawing/2014/main" id="{9D75C64A-2572-404F-A4DA-4C205C63D3AB}"/>
              </a:ext>
            </a:extLst>
          </p:cNvPr>
          <p:cNvSpPr txBox="1">
            <a:spLocks/>
          </p:cNvSpPr>
          <p:nvPr/>
        </p:nvSpPr>
        <p:spPr>
          <a:xfrm>
            <a:off x="0" y="1366541"/>
            <a:ext cx="11353800" cy="4917980"/>
          </a:xfrm>
          <a:prstGeom prst="rect">
            <a:avLst/>
          </a:prstGeom>
        </p:spPr>
        <p:txBody>
          <a:bodyPr>
            <a:normAutofit/>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Clr>
                <a:srgbClr val="00B050"/>
              </a:buClr>
              <a:buNone/>
            </a:pPr>
            <a:endParaRPr lang="en-IE" sz="1800" kern="0" dirty="0">
              <a:solidFill>
                <a:srgbClr val="00B050"/>
              </a:solidFill>
            </a:endParaRPr>
          </a:p>
          <a:p>
            <a:pPr marL="0" indent="0">
              <a:buClr>
                <a:srgbClr val="00B050"/>
              </a:buClr>
              <a:buNone/>
            </a:pPr>
            <a:endParaRPr lang="en-IE" sz="1800" b="1" kern="0" dirty="0">
              <a:solidFill>
                <a:srgbClr val="00B050"/>
              </a:solidFill>
            </a:endParaRPr>
          </a:p>
          <a:p>
            <a:pPr marL="0" indent="0">
              <a:buClr>
                <a:srgbClr val="00B050"/>
              </a:buClr>
              <a:buNone/>
            </a:pPr>
            <a:r>
              <a:rPr lang="en-IE" sz="1800" kern="0" dirty="0">
                <a:solidFill>
                  <a:srgbClr val="002060"/>
                </a:solidFill>
              </a:rPr>
              <a:t>	</a:t>
            </a:r>
            <a:endParaRPr lang="en-IE" sz="1800" b="1" kern="0" dirty="0">
              <a:solidFill>
                <a:srgbClr val="00B050"/>
              </a:solidFill>
            </a:endParaRPr>
          </a:p>
          <a:p>
            <a:pPr marL="942975" lvl="2" indent="-257175" algn="just">
              <a:buClr>
                <a:srgbClr val="0070C0"/>
              </a:buClr>
              <a:buFont typeface="Wingdings" panose="05000000000000000000" pitchFamily="2" charset="2"/>
              <a:buChar char="Ø"/>
            </a:pPr>
            <a:r>
              <a:rPr lang="en-GB" sz="2400" b="1" i="1" kern="0" dirty="0">
                <a:solidFill>
                  <a:schemeClr val="tx1"/>
                </a:solidFill>
              </a:rPr>
              <a:t>Genetically modified organisms (GMO's) </a:t>
            </a:r>
            <a:r>
              <a:rPr lang="en-GB" sz="2400" b="1" kern="0" dirty="0">
                <a:solidFill>
                  <a:schemeClr val="tx1"/>
                </a:solidFill>
              </a:rPr>
              <a:t>- organisms whose genetic material altered using genetic engineering techniques.</a:t>
            </a:r>
          </a:p>
          <a:p>
            <a:pPr marL="942975" lvl="2" indent="-257175" algn="just">
              <a:buClr>
                <a:srgbClr val="0070C0"/>
              </a:buClr>
              <a:buFont typeface="Wingdings" panose="05000000000000000000" pitchFamily="2" charset="2"/>
              <a:buChar char="Ø"/>
            </a:pPr>
            <a:endParaRPr lang="en-GB" sz="2400" b="1" kern="0" dirty="0">
              <a:solidFill>
                <a:schemeClr val="tx1"/>
              </a:solidFill>
            </a:endParaRPr>
          </a:p>
          <a:p>
            <a:pPr marL="942975" lvl="2" indent="-257175" algn="just">
              <a:buClr>
                <a:srgbClr val="0070C0"/>
              </a:buClr>
              <a:buFont typeface="Wingdings" panose="05000000000000000000" pitchFamily="2" charset="2"/>
              <a:buChar char="Ø"/>
            </a:pPr>
            <a:r>
              <a:rPr lang="en-GB" sz="2400" b="1" i="1" kern="0" dirty="0">
                <a:solidFill>
                  <a:schemeClr val="tx1"/>
                </a:solidFill>
              </a:rPr>
              <a:t>GMO's - </a:t>
            </a:r>
            <a:r>
              <a:rPr lang="en-GB" sz="2400" b="1" kern="0" dirty="0">
                <a:solidFill>
                  <a:schemeClr val="tx1"/>
                </a:solidFill>
              </a:rPr>
              <a:t>organisms e.g. plants, animals, micro-organisms (bacteria, viruses, etc.), genetic characteristics of which have been modified artificially to give them a new property such as:</a:t>
            </a:r>
          </a:p>
          <a:p>
            <a:pPr marL="942975" lvl="2" indent="-257175" algn="just">
              <a:buClr>
                <a:srgbClr val="0070C0"/>
              </a:buClr>
              <a:buFont typeface="Wingdings" panose="05000000000000000000" pitchFamily="2" charset="2"/>
              <a:buChar char="Ø"/>
            </a:pPr>
            <a:endParaRPr lang="en-GB" sz="2400" b="1" kern="0" dirty="0">
              <a:solidFill>
                <a:schemeClr val="tx1"/>
              </a:solidFill>
            </a:endParaRPr>
          </a:p>
          <a:p>
            <a:pPr marL="1285875" lvl="3" indent="-257175" algn="just">
              <a:buClr>
                <a:srgbClr val="FF0000"/>
              </a:buClr>
              <a:buFont typeface="Wingdings" panose="05000000000000000000" pitchFamily="2" charset="2"/>
              <a:buChar char="v"/>
            </a:pPr>
            <a:r>
              <a:rPr lang="en-GB" sz="2400" b="1" i="1" kern="0" dirty="0">
                <a:latin typeface="+mn-lt"/>
              </a:rPr>
              <a:t>plant's resistance to disease or insects, increased crop productivity, plant's tolerance of a herbicide, etc</a:t>
            </a:r>
            <a:r>
              <a:rPr lang="en-GB" sz="2400" b="1" kern="0" dirty="0">
                <a:latin typeface="+mn-lt"/>
              </a:rPr>
              <a:t>.</a:t>
            </a:r>
          </a:p>
          <a:p>
            <a:pPr lvl="2" algn="just">
              <a:buClr>
                <a:srgbClr val="00B050"/>
              </a:buClr>
            </a:pPr>
            <a:endParaRPr lang="en-IE" sz="1800" b="1" kern="0" dirty="0">
              <a:solidFill>
                <a:srgbClr val="002060"/>
              </a:solidFill>
            </a:endParaRPr>
          </a:p>
          <a:p>
            <a:pPr algn="just"/>
            <a:endParaRPr lang="en-IE" b="1" kern="0" dirty="0">
              <a:solidFill>
                <a:srgbClr val="7030A0"/>
              </a:solidFill>
            </a:endParaRPr>
          </a:p>
          <a:p>
            <a:pPr algn="just"/>
            <a:endParaRPr lang="en-IE" kern="0" dirty="0"/>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a:p>
            <a:pPr algn="ctr"/>
            <a:endParaRPr lang="en-IE" sz="1200" b="1" kern="0" dirty="0">
              <a:solidFill>
                <a:srgbClr val="00B050"/>
              </a:solidFill>
            </a:endParaRPr>
          </a:p>
        </p:txBody>
      </p:sp>
    </p:spTree>
    <p:extLst>
      <p:ext uri="{BB962C8B-B14F-4D97-AF65-F5344CB8AC3E}">
        <p14:creationId xmlns:p14="http://schemas.microsoft.com/office/powerpoint/2010/main" val="868481647"/>
      </p:ext>
    </p:extLst>
  </p:cSld>
  <p:clrMapOvr>
    <a:masterClrMapping/>
  </p:clrMapOvr>
</p:sld>
</file>

<file path=ppt/theme/theme1.xml><?xml version="1.0" encoding="utf-8"?>
<a:theme xmlns:a="http://schemas.openxmlformats.org/drawingml/2006/main" name="Office Theme">
  <a:themeElements>
    <a:clrScheme name="EU_BTSF">
      <a:dk1>
        <a:srgbClr val="4D4D4D"/>
      </a:dk1>
      <a:lt1>
        <a:srgbClr val="FFFFFF"/>
      </a:lt1>
      <a:dk2>
        <a:srgbClr val="034EA2"/>
      </a:dk2>
      <a:lt2>
        <a:srgbClr val="D3E8F9"/>
      </a:lt2>
      <a:accent1>
        <a:srgbClr val="1E858B"/>
      </a:accent1>
      <a:accent2>
        <a:srgbClr val="4BC5DE"/>
      </a:accent2>
      <a:accent3>
        <a:srgbClr val="6FA528"/>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098AE41A192E4C85C747A9850AEF9A" ma:contentTypeVersion="1" ma:contentTypeDescription="Create a new document." ma:contentTypeScope="" ma:versionID="5a8770b97c883eee6e80458dbe9e6cc2">
  <xsd:schema xmlns:xsd="http://www.w3.org/2001/XMLSchema" xmlns:xs="http://www.w3.org/2001/XMLSchema" xmlns:p="http://schemas.microsoft.com/office/2006/metadata/properties" xmlns:ns1="http://schemas.microsoft.com/sharepoint/v3" targetNamespace="http://schemas.microsoft.com/office/2006/metadata/properties" ma:root="true" ma:fieldsID="ef2aa9ed40e72a78c3822fc753b43e87"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72EEACE0-6474-4130-B64E-D9F9E5478D4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1CAF70-02D1-4551-A536-63581F6A8097}">
  <ds:schemaRefs>
    <ds:schemaRef ds:uri="http://schemas.microsoft.com/sharepoint/v3/contenttype/forms"/>
  </ds:schemaRefs>
</ds:datastoreItem>
</file>

<file path=customXml/itemProps3.xml><?xml version="1.0" encoding="utf-8"?>
<ds:datastoreItem xmlns:ds="http://schemas.openxmlformats.org/officeDocument/2006/customXml" ds:itemID="{1FF87431-2774-4E17-BE38-8A579357848D}">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http://schemas.microsoft.com/sharepoint/v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1955</TotalTime>
  <Words>3825</Words>
  <Application>Microsoft Office PowerPoint</Application>
  <PresentationFormat>Widescreen</PresentationFormat>
  <Paragraphs>961</Paragraphs>
  <Slides>47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Arial Narrow</vt:lpstr>
      <vt:lpstr>Calibri</vt:lpstr>
      <vt:lpstr>Verdana</vt:lpstr>
      <vt:lpstr>Wingdings</vt:lpstr>
      <vt:lpstr>Office Theme</vt:lpstr>
      <vt:lpstr>Better Training for Safer Food Initiative</vt:lpstr>
      <vt:lpstr>LEGAL FRAMEWORK:  A. GENERAL COMMENT</vt:lpstr>
      <vt:lpstr>PowerPoint Presentation</vt:lpstr>
      <vt:lpstr>LEGAL FRAMEWORK:  A. GENERAL COMMENT</vt:lpstr>
      <vt:lpstr>LEGAL FRAMEWORK:  A. GENERAL COMMENT</vt:lpstr>
      <vt:lpstr>LEGAL FRAMEWORK:   A. GENERAL COMMENT </vt:lpstr>
      <vt:lpstr>PowerPoint Presentation</vt:lpstr>
      <vt:lpstr>PowerPoint Presentation</vt:lpstr>
      <vt:lpstr>LEGAL FRAMEWORK:  B. Definitions of GMO's / GMP’s</vt:lpstr>
      <vt:lpstr> B. Definitions of GMO's / GMP’s</vt:lpstr>
      <vt:lpstr> B. Definitions of GMO's / GMP’s</vt:lpstr>
      <vt:lpstr>C. EU LEGAL FRAMEWORK – SPECIFICS</vt:lpstr>
      <vt:lpstr>C. EU LEGAL FRAMEWORK – SPECIFICS </vt:lpstr>
      <vt:lpstr>D. BUILDING BLOCKS OF GMO LEGISLATION</vt:lpstr>
      <vt:lpstr>D. BUILDING BLOCKS OF GMO LEGISLATION </vt:lpstr>
      <vt:lpstr>D. BUILDING BLOCKS OF GMO LEGISLATION </vt:lpstr>
      <vt:lpstr>D. BUILDING BLOCKS OF GMO LEGISLATION</vt:lpstr>
      <vt:lpstr>PowerPoint Presentation</vt:lpstr>
      <vt:lpstr>E. CURRENT EU GMO / GMP  LEGISLATION</vt:lpstr>
      <vt:lpstr>E. CURRENT EU GMO / GMP LEGISLATION</vt:lpstr>
      <vt:lpstr>F. GMO  / GMP COMPETENCIES - RISK ASSESSMENT &amp; RISK  MANAGEMENT </vt:lpstr>
      <vt:lpstr>F. GMO / GMP COMPETENCIES - RISK ASSESSMENT - RISK MANAGEMENT </vt:lpstr>
      <vt:lpstr>F. GMO / GMP COMPETENCIES - RISK ASSESSMENT &amp; RISK MANAGEMENT </vt:lpstr>
      <vt:lpstr>F. GMO's / GMP COMPETENCIES - RISK ASSESSMENT - RISK MANAGEMENT </vt:lpstr>
      <vt:lpstr>F. GMO's / GMP COMPETENCIES -  RISK ASSESSMENT &amp; RISK MANAGEMENT </vt:lpstr>
      <vt:lpstr>G. FUTURE OF GMO's’s / GMP’s  AT EU LEVEL</vt:lpstr>
      <vt:lpstr>G. FUTURE OF GMO's’s / GMP’s  AT EU LEVEL</vt:lpstr>
      <vt:lpstr>H. BIOTECHNOLOGY REGULATION GLOBAL CONTEXT </vt:lpstr>
      <vt:lpstr>H. BIOTECHNOLOGY REGULATION GLOBAL CONTEXT </vt:lpstr>
      <vt:lpstr>H. BIOTECHNOLOGY REGULATION GLOBAL CONTEXT </vt:lpstr>
      <vt:lpstr>ALTERNATIVE MODELS OF BIOTECHNOLOGY REGULATION  </vt:lpstr>
      <vt:lpstr>H. BIOTECHNOLOGY REGULATION GLOBAL CONTEXT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RELAXATION OF GM CROP EU REGULATIONS </vt:lpstr>
      <vt:lpstr>PowerPoint Presentation</vt:lpstr>
      <vt:lpstr>PowerPoint Presentation</vt:lpstr>
      <vt:lpstr>Keep in touch</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Kristina Hristova</cp:lastModifiedBy>
  <cp:revision>142</cp:revision>
  <dcterms:created xsi:type="dcterms:W3CDTF">2019-08-09T12:06:42Z</dcterms:created>
  <dcterms:modified xsi:type="dcterms:W3CDTF">2023-11-06T14:53:10Z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0x010100AF098AE41A192E4C85C747A9850AEF9A</vt:lpwstr>
  </property>
  <property fmtid="{D5CDD505-2E9C-101B-9397-08002B2CF9AE}" pid="3" name="ClassificationContentMarkingFooterLocations">
    <vt:lpwstr>Office Theme:4</vt:lpwstr>
  </property>
  <property fmtid="{D5CDD505-2E9C-101B-9397-08002B2CF9AE}" pid="4" name="ClassificationContentMarkingFooterText">
    <vt:lpwstr>NSF Confidential</vt:lpwstr>
  </property>
  <property fmtid="{D5CDD505-2E9C-101B-9397-08002B2CF9AE}" pid="5" name="MSIP_Label_f2c848f1-078c-4e4f-8789-8a1259c542b8_Enabled">
    <vt:lpwstr>true</vt:lpwstr>
  </property>
  <property fmtid="{D5CDD505-2E9C-101B-9397-08002B2CF9AE}" pid="6" name="MSIP_Label_f2c848f1-078c-4e4f-8789-8a1259c542b8_SetDate">
    <vt:lpwstr>2023-11-06T14:51:49Z</vt:lpwstr>
  </property>
  <property fmtid="{D5CDD505-2E9C-101B-9397-08002B2CF9AE}" pid="7" name="MSIP_Label_f2c848f1-078c-4e4f-8789-8a1259c542b8_Method">
    <vt:lpwstr>Privileged</vt:lpwstr>
  </property>
  <property fmtid="{D5CDD505-2E9C-101B-9397-08002B2CF9AE}" pid="8" name="MSIP_Label_f2c848f1-078c-4e4f-8789-8a1259c542b8_Name">
    <vt:lpwstr>Public</vt:lpwstr>
  </property>
  <property fmtid="{D5CDD505-2E9C-101B-9397-08002B2CF9AE}" pid="9" name="MSIP_Label_f2c848f1-078c-4e4f-8789-8a1259c542b8_SiteId">
    <vt:lpwstr>400696bb-3ef5-44ed-b838-ceb5afd17d90</vt:lpwstr>
  </property>
  <property fmtid="{D5CDD505-2E9C-101B-9397-08002B2CF9AE}" pid="10" name="MSIP_Label_f2c848f1-078c-4e4f-8789-8a1259c542b8_ActionId">
    <vt:lpwstr>123d489e-19f7-49a9-97c5-e9877a90fc47</vt:lpwstr>
  </property>
  <property fmtid="{D5CDD505-2E9C-101B-9397-08002B2CF9AE}" pid="11" name="MSIP_Label_f2c848f1-078c-4e4f-8789-8a1259c542b8_ContentBits">
    <vt:lpwstr>0</vt:lpwstr>
  </property>
</Properties>
</file>