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545" r:id="rId5"/>
    <p:sldId id="296" r:id="rId6"/>
    <p:sldId id="311" r:id="rId7"/>
    <p:sldId id="313" r:id="rId8"/>
    <p:sldId id="473" r:id="rId9"/>
    <p:sldId id="544" r:id="rId10"/>
    <p:sldId id="27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024EA2"/>
    <a:srgbClr val="FFC000"/>
    <a:srgbClr val="6FA528"/>
    <a:srgbClr val="AFC551"/>
    <a:srgbClr val="034EA2"/>
    <a:srgbClr val="0356B1"/>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3792" autoAdjust="0"/>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cstate="print"/>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4242053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hyperlink" Target="http://www.opera-italy.eu/"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2.png"/><Relationship Id="rId18" Type="http://schemas.openxmlformats.org/officeDocument/2006/relationships/image" Target="../media/image2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9.png"/><Relationship Id="rId12" Type="http://schemas.openxmlformats.org/officeDocument/2006/relationships/image" Target="../media/image21.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3.png"/><Relationship Id="rId10" Type="http://schemas.openxmlformats.org/officeDocument/2006/relationships/image" Target="../media/image20.png"/><Relationship Id="rId19" Type="http://schemas.openxmlformats.org/officeDocument/2006/relationships/image" Target="../media/image25.png"/><Relationship Id="rId4" Type="http://schemas.openxmlformats.org/officeDocument/2006/relationships/image" Target="../media/image1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fr-BE" sz="1800" dirty="0">
                <a:solidFill>
                  <a:srgbClr val="FFC000"/>
                </a:solidFill>
              </a:rPr>
              <a:t>1.4 Case </a:t>
            </a:r>
            <a:r>
              <a:rPr lang="fr-BE" sz="1800" dirty="0" err="1">
                <a:solidFill>
                  <a:srgbClr val="FFC000"/>
                </a:solidFill>
              </a:rPr>
              <a:t>study</a:t>
            </a:r>
            <a:r>
              <a:rPr lang="fr-BE" sz="1800" dirty="0">
                <a:solidFill>
                  <a:srgbClr val="FFC000"/>
                </a:solidFill>
              </a:rPr>
              <a:t> on ERA and </a:t>
            </a:r>
            <a:r>
              <a:rPr lang="fr-BE" sz="1800" dirty="0" err="1">
                <a:solidFill>
                  <a:srgbClr val="FFC000"/>
                </a:solidFill>
              </a:rPr>
              <a:t>food</a:t>
            </a:r>
            <a:r>
              <a:rPr lang="fr-BE" sz="1800" dirty="0">
                <a:solidFill>
                  <a:srgbClr val="FFC000"/>
                </a:solidFill>
              </a:rPr>
              <a:t> </a:t>
            </a:r>
            <a:r>
              <a:rPr lang="fr-BE" sz="1800" dirty="0" err="1">
                <a:solidFill>
                  <a:srgbClr val="FFC000"/>
                </a:solidFill>
              </a:rPr>
              <a:t>chain</a:t>
            </a:r>
            <a:r>
              <a:rPr lang="fr-BE" sz="1800" dirty="0">
                <a:solidFill>
                  <a:srgbClr val="FFC000"/>
                </a:solidFill>
              </a:rPr>
              <a:t> </a:t>
            </a:r>
            <a:r>
              <a:rPr lang="fr-BE" sz="1800" dirty="0" err="1">
                <a:solidFill>
                  <a:srgbClr val="FFC000"/>
                </a:solidFill>
              </a:rPr>
              <a:t>safety</a:t>
            </a:r>
            <a:r>
              <a:rPr lang="fr-BE" sz="1800" dirty="0">
                <a:solidFill>
                  <a:srgbClr val="FFC000"/>
                </a:solidFill>
              </a:rPr>
              <a:t> </a:t>
            </a:r>
            <a:r>
              <a:rPr lang="fr-BE" sz="1800" dirty="0" err="1">
                <a:solidFill>
                  <a:srgbClr val="FFC000"/>
                </a:solidFill>
              </a:rPr>
              <a:t>controls</a:t>
            </a:r>
            <a:endParaRPr lang="en-IE" sz="1800" dirty="0">
              <a:solidFill>
                <a:srgbClr val="FFC000"/>
              </a:solidFill>
            </a:endParaRPr>
          </a:p>
        </p:txBody>
      </p:sp>
    </p:spTree>
    <p:extLst>
      <p:ext uri="{BB962C8B-B14F-4D97-AF65-F5344CB8AC3E}">
        <p14:creationId xmlns:p14="http://schemas.microsoft.com/office/powerpoint/2010/main" val="131003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452062" y="1888526"/>
            <a:ext cx="11332395" cy="4111582"/>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1600" kern="0" dirty="0">
              <a:solidFill>
                <a:srgbClr val="7030A0"/>
              </a:solidFill>
            </a:endParaRPr>
          </a:p>
          <a:p>
            <a:pPr marL="0" indent="0">
              <a:buNone/>
            </a:pPr>
            <a:r>
              <a:rPr lang="en-IE" sz="2600" b="1" kern="0" dirty="0">
                <a:solidFill>
                  <a:srgbClr val="004494"/>
                </a:solidFill>
              </a:rPr>
              <a:t> </a:t>
            </a:r>
            <a:endParaRPr lang="en-IE" sz="2600" b="1" i="0" kern="0" dirty="0">
              <a:solidFill>
                <a:srgbClr val="004494"/>
              </a:solidFill>
            </a:endParaRPr>
          </a:p>
          <a:p>
            <a:pPr lvl="1">
              <a:buFont typeface="Wingdings" panose="05000000000000000000" pitchFamily="2" charset="2"/>
              <a:buChar char="Ø"/>
            </a:pPr>
            <a:r>
              <a:rPr lang="en-IE" sz="2600" dirty="0">
                <a:solidFill>
                  <a:srgbClr val="004494"/>
                </a:solidFill>
              </a:rPr>
              <a:t>This practical exercise will involve 4 groups of participants, dealing with 2 different case studies</a:t>
            </a:r>
          </a:p>
          <a:p>
            <a:pPr lvl="1">
              <a:buFont typeface="Wingdings" panose="05000000000000000000" pitchFamily="2" charset="2"/>
              <a:buChar char="Ø"/>
            </a:pPr>
            <a:endParaRPr lang="en-IE" sz="2600" dirty="0">
              <a:solidFill>
                <a:srgbClr val="004494"/>
              </a:solidFill>
            </a:endParaRPr>
          </a:p>
          <a:p>
            <a:pPr lvl="3">
              <a:buClr>
                <a:schemeClr val="accent2"/>
              </a:buClr>
              <a:buFont typeface="Wingdings" panose="05000000000000000000" pitchFamily="2" charset="2"/>
              <a:buChar char="q"/>
            </a:pPr>
            <a:r>
              <a:rPr lang="en-IE" sz="2600" dirty="0">
                <a:solidFill>
                  <a:srgbClr val="004494"/>
                </a:solidFill>
                <a:latin typeface="+mn-lt"/>
              </a:rPr>
              <a:t> Group 1 &amp; Group 2 - </a:t>
            </a:r>
            <a:r>
              <a:rPr lang="en-IE" sz="2600" u="sng" dirty="0">
                <a:solidFill>
                  <a:srgbClr val="004494"/>
                </a:solidFill>
                <a:latin typeface="+mn-lt"/>
              </a:rPr>
              <a:t>Case Study 1</a:t>
            </a:r>
          </a:p>
          <a:p>
            <a:pPr marL="1371600" lvl="3" indent="0">
              <a:buClr>
                <a:schemeClr val="accent2"/>
              </a:buClr>
              <a:buNone/>
            </a:pPr>
            <a:r>
              <a:rPr lang="en-IE" sz="2600" dirty="0">
                <a:solidFill>
                  <a:srgbClr val="004494"/>
                </a:solidFill>
                <a:latin typeface="+mn-lt"/>
              </a:rPr>
              <a:t>  </a:t>
            </a:r>
          </a:p>
          <a:p>
            <a:pPr lvl="3">
              <a:buClr>
                <a:schemeClr val="accent2"/>
              </a:buClr>
              <a:buFont typeface="Wingdings" panose="05000000000000000000" pitchFamily="2" charset="2"/>
              <a:buChar char="q"/>
            </a:pPr>
            <a:r>
              <a:rPr lang="en-IE" sz="2600" dirty="0">
                <a:solidFill>
                  <a:srgbClr val="004494"/>
                </a:solidFill>
                <a:latin typeface="+mn-lt"/>
              </a:rPr>
              <a:t> Group 3 &amp; Group 4 - </a:t>
            </a:r>
            <a:r>
              <a:rPr lang="en-IE" sz="2600" u="sng" dirty="0">
                <a:solidFill>
                  <a:srgbClr val="004494"/>
                </a:solidFill>
                <a:latin typeface="+mn-lt"/>
              </a:rPr>
              <a:t>Case Study 2</a:t>
            </a:r>
          </a:p>
          <a:p>
            <a:pPr lvl="1">
              <a:buFont typeface="Wingdings" panose="05000000000000000000" pitchFamily="2" charset="2"/>
              <a:buChar char="Ø"/>
            </a:pPr>
            <a:endParaRPr lang="en-IE" sz="2600" dirty="0">
              <a:solidFill>
                <a:srgbClr val="004494"/>
              </a:solidFill>
            </a:endParaRPr>
          </a:p>
          <a:p>
            <a:pPr lvl="1">
              <a:buFont typeface="Wingdings" panose="05000000000000000000" pitchFamily="2" charset="2"/>
              <a:buChar char="Ø"/>
            </a:pPr>
            <a:r>
              <a:rPr lang="en-IE" sz="2600" dirty="0">
                <a:solidFill>
                  <a:srgbClr val="004494"/>
                </a:solidFill>
              </a:rPr>
              <a:t>Prepare your responses based on your experience / background and pertinent information available to you, in particular from the EFSA Guidance Document </a:t>
            </a:r>
          </a:p>
          <a:p>
            <a:pPr lvl="1">
              <a:buFont typeface="Wingdings" panose="05000000000000000000" pitchFamily="2" charset="2"/>
              <a:buChar char="Ø"/>
            </a:pPr>
            <a:endParaRPr lang="en-IE" sz="1800" dirty="0">
              <a:solidFill>
                <a:schemeClr val="tx1"/>
              </a:solidFill>
            </a:endParaRPr>
          </a:p>
          <a:p>
            <a:endParaRPr lang="en-IE" sz="1900" i="0" dirty="0">
              <a:solidFill>
                <a:schemeClr val="tx1"/>
              </a:solidFill>
            </a:endParaRPr>
          </a:p>
          <a:p>
            <a:pPr lvl="1">
              <a:buFont typeface="Wingdings" panose="05000000000000000000" pitchFamily="2" charset="2"/>
              <a:buChar char="Ø"/>
            </a:pPr>
            <a:endParaRPr lang="en-IE" sz="19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5" name="TextBox 4">
            <a:extLst>
              <a:ext uri="{FF2B5EF4-FFF2-40B4-BE49-F238E27FC236}">
                <a16:creationId xmlns:a16="http://schemas.microsoft.com/office/drawing/2014/main" id="{D8529742-51EB-6B1F-8A5C-0F0C6FAB03B8}"/>
              </a:ext>
            </a:extLst>
          </p:cNvPr>
          <p:cNvSpPr txBox="1"/>
          <p:nvPr/>
        </p:nvSpPr>
        <p:spPr>
          <a:xfrm>
            <a:off x="3367354" y="576621"/>
            <a:ext cx="8335944" cy="707886"/>
          </a:xfrm>
          <a:prstGeom prst="rect">
            <a:avLst/>
          </a:prstGeom>
          <a:noFill/>
        </p:spPr>
        <p:txBody>
          <a:bodyPr wrap="square">
            <a:spAutoFit/>
          </a:bodyPr>
          <a:lstStyle/>
          <a:p>
            <a:r>
              <a:rPr lang="en-US" sz="4000" u="sng" dirty="0">
                <a:solidFill>
                  <a:srgbClr val="004494"/>
                </a:solidFill>
                <a:cs typeface="Calibri" panose="020F0502020204030204" pitchFamily="34" charset="0"/>
              </a:rPr>
              <a:t>Case Study - </a:t>
            </a:r>
            <a:r>
              <a:rPr lang="en-IE" sz="4000" i="0" u="sng" dirty="0">
                <a:solidFill>
                  <a:srgbClr val="004494"/>
                </a:solidFill>
                <a:cs typeface="Calibri" panose="020F0502020204030204" pitchFamily="34" charset="0"/>
              </a:rPr>
              <a:t>Group 1 &amp; Group 2 </a:t>
            </a:r>
            <a:endParaRPr lang="en-US" sz="4000" dirty="0"/>
          </a:p>
        </p:txBody>
      </p:sp>
    </p:spTree>
    <p:extLst>
      <p:ext uri="{BB962C8B-B14F-4D97-AF65-F5344CB8AC3E}">
        <p14:creationId xmlns:p14="http://schemas.microsoft.com/office/powerpoint/2010/main" val="1552140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410965" y="1353642"/>
            <a:ext cx="11311847" cy="5211904"/>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1371600" lvl="0" indent="-1371600">
              <a:spcBef>
                <a:spcPts val="0"/>
              </a:spcBef>
              <a:spcAft>
                <a:spcPts val="600"/>
              </a:spcAft>
              <a:buFont typeface="+mj-lt"/>
              <a:buAutoNum type="arabicPeriod"/>
            </a:pPr>
            <a:endParaRPr lang="en-IE" sz="8000" i="0" dirty="0">
              <a:solidFill>
                <a:srgbClr val="004494"/>
              </a:solidFill>
              <a:cs typeface="Calibri" panose="020F0502020204030204" pitchFamily="34" charset="0"/>
            </a:endParaRPr>
          </a:p>
          <a:p>
            <a:pPr marL="457200" lvl="1" indent="0">
              <a:spcBef>
                <a:spcPts val="0"/>
              </a:spcBef>
              <a:spcAft>
                <a:spcPts val="600"/>
              </a:spcAft>
              <a:buNone/>
            </a:pPr>
            <a:r>
              <a:rPr lang="en-IE" sz="8000" dirty="0">
                <a:solidFill>
                  <a:srgbClr val="004494"/>
                </a:solidFill>
                <a:cs typeface="Calibri" panose="020F0502020204030204" pitchFamily="34" charset="0"/>
              </a:rPr>
              <a:t>1. Explain what direct effects could genetically modified crops have on the environment? </a:t>
            </a:r>
          </a:p>
          <a:p>
            <a:pPr lvl="4">
              <a:spcBef>
                <a:spcPts val="0"/>
              </a:spcBef>
              <a:spcAft>
                <a:spcPts val="600"/>
              </a:spcAft>
              <a:buFont typeface="Wingdings" panose="05000000000000000000" pitchFamily="2" charset="2"/>
              <a:buChar char="ü"/>
            </a:pPr>
            <a:r>
              <a:rPr lang="en-IE" sz="8000" dirty="0">
                <a:solidFill>
                  <a:srgbClr val="004494"/>
                </a:solidFill>
                <a:latin typeface="+mn-lt"/>
                <a:cs typeface="Calibri" panose="020F0502020204030204" pitchFamily="34" charset="0"/>
              </a:rPr>
              <a:t>Gene flow</a:t>
            </a:r>
          </a:p>
          <a:p>
            <a:pPr lvl="4">
              <a:spcBef>
                <a:spcPts val="0"/>
              </a:spcBef>
              <a:spcAft>
                <a:spcPts val="600"/>
              </a:spcAft>
              <a:buFont typeface="Wingdings" panose="05000000000000000000" pitchFamily="2" charset="2"/>
              <a:buChar char="ü"/>
            </a:pPr>
            <a:r>
              <a:rPr lang="en-IE" sz="8000" dirty="0">
                <a:solidFill>
                  <a:srgbClr val="004494"/>
                </a:solidFill>
                <a:latin typeface="+mn-lt"/>
                <a:cs typeface="Calibri" panose="020F0502020204030204" pitchFamily="34" charset="0"/>
              </a:rPr>
              <a:t>Non – target species </a:t>
            </a:r>
            <a:endParaRPr lang="en-IE" sz="8000" dirty="0">
              <a:solidFill>
                <a:srgbClr val="004494"/>
              </a:solidFill>
              <a:cs typeface="Calibri" panose="020F0502020204030204" pitchFamily="34" charset="0"/>
            </a:endParaRPr>
          </a:p>
          <a:p>
            <a:pPr marL="457200" lvl="1" indent="0">
              <a:spcBef>
                <a:spcPts val="0"/>
              </a:spcBef>
              <a:spcAft>
                <a:spcPts val="600"/>
              </a:spcAft>
              <a:buNone/>
            </a:pPr>
            <a:r>
              <a:rPr lang="en-IE" sz="8000" dirty="0">
                <a:solidFill>
                  <a:srgbClr val="004494"/>
                </a:solidFill>
                <a:cs typeface="Calibri" panose="020F0502020204030204" pitchFamily="34" charset="0"/>
              </a:rPr>
              <a:t>2. Explain what indirect effects could genetically modified plants have on the environment?</a:t>
            </a:r>
          </a:p>
          <a:p>
            <a:pPr lvl="4">
              <a:spcBef>
                <a:spcPts val="0"/>
              </a:spcBef>
              <a:spcAft>
                <a:spcPts val="600"/>
              </a:spcAft>
              <a:buFont typeface="Wingdings" panose="05000000000000000000" pitchFamily="2" charset="2"/>
              <a:buChar char="ü"/>
            </a:pPr>
            <a:r>
              <a:rPr lang="en-IE" sz="8000" dirty="0">
                <a:solidFill>
                  <a:srgbClr val="004494"/>
                </a:solidFill>
                <a:latin typeface="+mn-lt"/>
                <a:cs typeface="Calibri" panose="020F0502020204030204" pitchFamily="34" charset="0"/>
              </a:rPr>
              <a:t>Agricultural practices</a:t>
            </a:r>
          </a:p>
          <a:p>
            <a:pPr lvl="4">
              <a:spcBef>
                <a:spcPts val="0"/>
              </a:spcBef>
              <a:spcAft>
                <a:spcPts val="600"/>
              </a:spcAft>
              <a:buFont typeface="Wingdings" panose="05000000000000000000" pitchFamily="2" charset="2"/>
              <a:buChar char="ü"/>
            </a:pPr>
            <a:r>
              <a:rPr lang="en-IE" sz="8000" dirty="0">
                <a:solidFill>
                  <a:srgbClr val="004494"/>
                </a:solidFill>
                <a:latin typeface="+mn-lt"/>
                <a:cs typeface="Calibri" panose="020F0502020204030204" pitchFamily="34" charset="0"/>
              </a:rPr>
              <a:t>Pesticide use</a:t>
            </a:r>
          </a:p>
          <a:p>
            <a:pPr lvl="4">
              <a:spcBef>
                <a:spcPts val="0"/>
              </a:spcBef>
              <a:spcAft>
                <a:spcPts val="600"/>
              </a:spcAft>
              <a:buFont typeface="Wingdings" panose="05000000000000000000" pitchFamily="2" charset="2"/>
              <a:buChar char="ü"/>
            </a:pPr>
            <a:r>
              <a:rPr lang="en-IE" sz="8000" dirty="0">
                <a:solidFill>
                  <a:srgbClr val="004494"/>
                </a:solidFill>
                <a:latin typeface="+mn-lt"/>
                <a:cs typeface="Calibri" panose="020F0502020204030204" pitchFamily="34" charset="0"/>
              </a:rPr>
              <a:t>Herbicide use</a:t>
            </a:r>
          </a:p>
          <a:p>
            <a:pPr lvl="4">
              <a:spcBef>
                <a:spcPts val="0"/>
              </a:spcBef>
              <a:spcAft>
                <a:spcPts val="600"/>
              </a:spcAft>
              <a:buFont typeface="Wingdings" panose="05000000000000000000" pitchFamily="2" charset="2"/>
              <a:buChar char="ü"/>
            </a:pPr>
            <a:r>
              <a:rPr lang="en-IE" sz="8000" dirty="0">
                <a:solidFill>
                  <a:srgbClr val="004494"/>
                </a:solidFill>
                <a:latin typeface="+mn-lt"/>
                <a:cs typeface="Calibri" panose="020F0502020204030204" pitchFamily="34" charset="0"/>
              </a:rPr>
              <a:t>Pest and weed resistance</a:t>
            </a:r>
          </a:p>
          <a:p>
            <a:pPr lvl="4">
              <a:spcBef>
                <a:spcPts val="0"/>
              </a:spcBef>
              <a:spcAft>
                <a:spcPts val="600"/>
              </a:spcAft>
              <a:buFont typeface="Wingdings" panose="05000000000000000000" pitchFamily="2" charset="2"/>
              <a:buChar char="ü"/>
            </a:pPr>
            <a:r>
              <a:rPr lang="en-IE" sz="8000" dirty="0">
                <a:solidFill>
                  <a:srgbClr val="004494"/>
                </a:solidFill>
                <a:latin typeface="+mn-lt"/>
                <a:cs typeface="Calibri" panose="020F0502020204030204" pitchFamily="34" charset="0"/>
              </a:rPr>
              <a:t>Difficult agricultural conditions</a:t>
            </a:r>
            <a:endParaRPr lang="en-IE" sz="8000" dirty="0">
              <a:solidFill>
                <a:srgbClr val="004494"/>
              </a:solidFill>
              <a:cs typeface="Calibri" panose="020F0502020204030204" pitchFamily="34" charset="0"/>
            </a:endParaRPr>
          </a:p>
          <a:p>
            <a:pPr marL="457200" lvl="1" indent="0">
              <a:spcBef>
                <a:spcPts val="0"/>
              </a:spcBef>
              <a:spcAft>
                <a:spcPts val="600"/>
              </a:spcAft>
              <a:buNone/>
            </a:pPr>
            <a:r>
              <a:rPr lang="en-IE" sz="8000" dirty="0">
                <a:solidFill>
                  <a:srgbClr val="004494"/>
                </a:solidFill>
                <a:cs typeface="Calibri" panose="020F0502020204030204" pitchFamily="34" charset="0"/>
              </a:rPr>
              <a:t>3. How should these environmental effects (a-e above)  be assessed?</a:t>
            </a:r>
            <a:endParaRPr lang="bg-BG" sz="8000" dirty="0">
              <a:solidFill>
                <a:srgbClr val="004494"/>
              </a:solidFill>
              <a:cs typeface="Calibri" panose="020F0502020204030204" pitchFamily="34" charset="0"/>
            </a:endParaRPr>
          </a:p>
          <a:p>
            <a:pPr marL="1828800" lvl="1" indent="-1371600">
              <a:spcBef>
                <a:spcPts val="0"/>
              </a:spcBef>
              <a:spcAft>
                <a:spcPts val="600"/>
              </a:spcAft>
              <a:buFont typeface="+mj-lt"/>
              <a:buAutoNum type="arabicPeriod"/>
            </a:pPr>
            <a:endParaRPr lang="en-IE" sz="8000" dirty="0">
              <a:solidFill>
                <a:srgbClr val="004494"/>
              </a:solidFill>
              <a:cs typeface="Calibri" panose="020F0502020204030204" pitchFamily="34" charset="0"/>
            </a:endParaRPr>
          </a:p>
          <a:p>
            <a:pPr marL="457200" lvl="1" indent="0">
              <a:spcBef>
                <a:spcPts val="0"/>
              </a:spcBef>
              <a:spcAft>
                <a:spcPts val="600"/>
              </a:spcAft>
              <a:buNone/>
            </a:pPr>
            <a:r>
              <a:rPr lang="en-IE" sz="8000" dirty="0">
                <a:solidFill>
                  <a:srgbClr val="004494"/>
                </a:solidFill>
                <a:cs typeface="Calibri" panose="020F0502020204030204" pitchFamily="34" charset="0"/>
              </a:rPr>
              <a:t>4. Explain what is the role of the “EFSA Guidance Document on the Environmental Risk Assessment (ERA) of GM Plants ?</a:t>
            </a:r>
          </a:p>
          <a:p>
            <a:pPr marL="914400" indent="-914400">
              <a:spcBef>
                <a:spcPts val="0"/>
              </a:spcBef>
              <a:spcAft>
                <a:spcPts val="600"/>
              </a:spcAft>
              <a:buFont typeface="+mj-lt"/>
              <a:buAutoNum type="arabicPeriod"/>
            </a:pPr>
            <a:r>
              <a:rPr lang="en-IE" sz="7200" i="0" dirty="0">
                <a:solidFill>
                  <a:schemeClr val="tx1"/>
                </a:solidFill>
                <a:cs typeface="Calibri" panose="020F0502020204030204" pitchFamily="34" charset="0"/>
              </a:rPr>
              <a:t> </a:t>
            </a:r>
          </a:p>
          <a:p>
            <a:pPr>
              <a:spcBef>
                <a:spcPts val="0"/>
              </a:spcBef>
              <a:spcAft>
                <a:spcPts val="600"/>
              </a:spcAft>
            </a:pPr>
            <a:r>
              <a:rPr lang="en-IE" sz="7200" dirty="0">
                <a:cs typeface="Calibri" panose="020F0502020204030204" pitchFamily="34" charset="0"/>
              </a:rPr>
              <a:t> </a:t>
            </a:r>
          </a:p>
          <a:p>
            <a:pPr marL="0" indent="0">
              <a:spcBef>
                <a:spcPts val="0"/>
              </a:spcBef>
              <a:spcAft>
                <a:spcPts val="600"/>
              </a:spcAft>
              <a:buNone/>
            </a:pPr>
            <a:endParaRPr lang="en-IE" sz="6400" b="1" i="0" kern="0" dirty="0">
              <a:solidFill>
                <a:srgbClr val="00B050"/>
              </a:solidFill>
              <a:latin typeface="Calibri" panose="020F0502020204030204" pitchFamily="34" charset="0"/>
              <a:cs typeface="Calibri" panose="020F0502020204030204" pitchFamily="34" charset="0"/>
            </a:endParaRPr>
          </a:p>
          <a:p>
            <a:pPr marL="457200" lvl="1" indent="0">
              <a:spcBef>
                <a:spcPts val="0"/>
              </a:spcBef>
              <a:spcAft>
                <a:spcPts val="600"/>
              </a:spcAft>
              <a:buNone/>
            </a:pPr>
            <a:endParaRPr lang="en-IE" sz="6400" kern="0" dirty="0">
              <a:solidFill>
                <a:schemeClr val="tx1"/>
              </a:solidFill>
              <a:latin typeface="Calibri" panose="020F0502020204030204" pitchFamily="34" charset="0"/>
              <a:cs typeface="Calibri" panose="020F0502020204030204" pitchFamily="34" charset="0"/>
            </a:endParaRPr>
          </a:p>
          <a:p>
            <a:pPr marL="457200" lvl="1" indent="0">
              <a:spcBef>
                <a:spcPts val="0"/>
              </a:spcBef>
              <a:spcAft>
                <a:spcPts val="600"/>
              </a:spcAft>
              <a:buNone/>
            </a:pPr>
            <a:endParaRPr lang="en-IE" sz="6400" kern="0" dirty="0">
              <a:solidFill>
                <a:schemeClr val="tx1"/>
              </a:solidFill>
              <a:latin typeface="Calibri" panose="020F0502020204030204" pitchFamily="34" charset="0"/>
              <a:cs typeface="Calibri" panose="020F0502020204030204" pitchFamily="34" charset="0"/>
            </a:endParaRPr>
          </a:p>
          <a:p>
            <a:pPr marL="0" indent="0">
              <a:spcBef>
                <a:spcPts val="0"/>
              </a:spcBef>
              <a:spcAft>
                <a:spcPts val="600"/>
              </a:spcAft>
              <a:buNone/>
            </a:pPr>
            <a:endParaRPr lang="en-IE" sz="1600" i="0" kern="0" dirty="0">
              <a:solidFill>
                <a:schemeClr val="tx1"/>
              </a:solidFill>
            </a:endParaRPr>
          </a:p>
          <a:p>
            <a:pPr marL="0" indent="0">
              <a:spcBef>
                <a:spcPts val="0"/>
              </a:spcBef>
              <a:spcAft>
                <a:spcPts val="600"/>
              </a:spcAft>
              <a:buNone/>
            </a:pPr>
            <a:endParaRPr lang="en-IE" sz="1600" b="1" i="0" kern="0" dirty="0">
              <a:solidFill>
                <a:schemeClr val="tx1"/>
              </a:solidFill>
            </a:endParaRPr>
          </a:p>
          <a:p>
            <a:pPr marL="0" indent="0">
              <a:spcBef>
                <a:spcPts val="0"/>
              </a:spcBef>
              <a:spcAft>
                <a:spcPts val="600"/>
              </a:spcAft>
              <a:buNone/>
            </a:pPr>
            <a:endParaRPr lang="en-IE" sz="1600" i="0" kern="0" dirty="0">
              <a:solidFill>
                <a:schemeClr val="tx1"/>
              </a:solidFill>
            </a:endParaRPr>
          </a:p>
          <a:p>
            <a:pPr marL="0" indent="0">
              <a:spcBef>
                <a:spcPts val="0"/>
              </a:spcBef>
              <a:spcAft>
                <a:spcPts val="600"/>
              </a:spcAft>
              <a:buNone/>
            </a:pPr>
            <a:endParaRPr lang="en-IE" sz="1600" b="1" i="0" kern="0" dirty="0">
              <a:solidFill>
                <a:schemeClr val="tx1"/>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a:p>
            <a:pPr algn="ctr">
              <a:spcBef>
                <a:spcPts val="0"/>
              </a:spcBef>
              <a:spcAft>
                <a:spcPts val="600"/>
              </a:spcAft>
            </a:pPr>
            <a:endParaRPr lang="en-IE" sz="2300" b="1" kern="0" dirty="0">
              <a:solidFill>
                <a:srgbClr val="00B050"/>
              </a:solidFill>
            </a:endParaRPr>
          </a:p>
        </p:txBody>
      </p:sp>
      <p:sp>
        <p:nvSpPr>
          <p:cNvPr id="5" name="TextBox 4">
            <a:extLst>
              <a:ext uri="{FF2B5EF4-FFF2-40B4-BE49-F238E27FC236}">
                <a16:creationId xmlns:a16="http://schemas.microsoft.com/office/drawing/2014/main" id="{ACB13642-0751-4D83-8850-9D3AC870E651}"/>
              </a:ext>
            </a:extLst>
          </p:cNvPr>
          <p:cNvSpPr txBox="1"/>
          <p:nvPr/>
        </p:nvSpPr>
        <p:spPr>
          <a:xfrm>
            <a:off x="2833099" y="361589"/>
            <a:ext cx="8640960" cy="1323439"/>
          </a:xfrm>
          <a:prstGeom prst="rect">
            <a:avLst/>
          </a:prstGeom>
          <a:noFill/>
        </p:spPr>
        <p:txBody>
          <a:bodyPr wrap="square">
            <a:spAutoFit/>
          </a:bodyPr>
          <a:lstStyle/>
          <a:p>
            <a:pPr lvl="0" algn="ctr"/>
            <a:r>
              <a:rPr lang="en-IE" sz="4000" i="0" u="sng" dirty="0">
                <a:solidFill>
                  <a:srgbClr val="004494"/>
                </a:solidFill>
                <a:cs typeface="Calibri" panose="020F0502020204030204" pitchFamily="34" charset="0"/>
              </a:rPr>
              <a:t>Group 1 &amp; Group 2 - Case Study 1 Questions </a:t>
            </a:r>
          </a:p>
        </p:txBody>
      </p:sp>
    </p:spTree>
    <p:extLst>
      <p:ext uri="{BB962C8B-B14F-4D97-AF65-F5344CB8AC3E}">
        <p14:creationId xmlns:p14="http://schemas.microsoft.com/office/powerpoint/2010/main" val="1632369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561654" y="1196752"/>
            <a:ext cx="9915950" cy="5211904"/>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9600" b="1" kern="0" dirty="0">
              <a:solidFill>
                <a:srgbClr val="7030A0"/>
              </a:solidFill>
            </a:endParaRPr>
          </a:p>
          <a:p>
            <a:pPr lvl="0"/>
            <a:endParaRPr lang="en-IE" sz="9600" i="0" dirty="0">
              <a:solidFill>
                <a:schemeClr val="tx1"/>
              </a:solidFill>
            </a:endParaRPr>
          </a:p>
          <a:p>
            <a:pPr marL="1828800" lvl="1" indent="-1371600">
              <a:spcBef>
                <a:spcPts val="0"/>
              </a:spcBef>
              <a:spcAft>
                <a:spcPts val="600"/>
              </a:spcAft>
              <a:buFont typeface="+mj-lt"/>
              <a:buAutoNum type="arabicPeriod"/>
            </a:pPr>
            <a:r>
              <a:rPr lang="en-IE" sz="9600" dirty="0">
                <a:solidFill>
                  <a:srgbClr val="024EA2"/>
                </a:solidFill>
                <a:latin typeface="Calibri" panose="020F0502020204030204" pitchFamily="34" charset="0"/>
                <a:cs typeface="Calibri" panose="020F0502020204030204" pitchFamily="34" charset="0"/>
              </a:rPr>
              <a:t>Briefly explain the use of the online tool </a:t>
            </a:r>
            <a:r>
              <a:rPr lang="en-IE" sz="9600" dirty="0" err="1">
                <a:solidFill>
                  <a:srgbClr val="024EA2"/>
                </a:solidFill>
                <a:latin typeface="Calibri" panose="020F0502020204030204" pitchFamily="34" charset="0"/>
                <a:cs typeface="Calibri" panose="020F0502020204030204" pitchFamily="34" charset="0"/>
              </a:rPr>
              <a:t>PRIMo</a:t>
            </a:r>
            <a:r>
              <a:rPr lang="en-IE" sz="9600" dirty="0">
                <a:solidFill>
                  <a:srgbClr val="024EA2"/>
                </a:solidFill>
                <a:latin typeface="Calibri" panose="020F0502020204030204" pitchFamily="34" charset="0"/>
                <a:cs typeface="Calibri" panose="020F0502020204030204" pitchFamily="34" charset="0"/>
              </a:rPr>
              <a:t> as used in environmental risk assessment ?</a:t>
            </a:r>
            <a:endParaRPr lang="bg-BG" sz="9600" dirty="0">
              <a:solidFill>
                <a:srgbClr val="024EA2"/>
              </a:solidFill>
              <a:latin typeface="Calibri" panose="020F0502020204030204" pitchFamily="34" charset="0"/>
              <a:cs typeface="Calibri" panose="020F0502020204030204" pitchFamily="34" charset="0"/>
            </a:endParaRPr>
          </a:p>
          <a:p>
            <a:pPr marL="1828800" lvl="1" indent="-1371600">
              <a:spcBef>
                <a:spcPts val="0"/>
              </a:spcBef>
              <a:spcAft>
                <a:spcPts val="600"/>
              </a:spcAft>
              <a:buFont typeface="+mj-lt"/>
              <a:buAutoNum type="arabicPeriod"/>
            </a:pPr>
            <a:endParaRPr lang="en-IE" sz="9600" dirty="0">
              <a:solidFill>
                <a:srgbClr val="024EA2"/>
              </a:solidFill>
              <a:latin typeface="Calibri" panose="020F0502020204030204" pitchFamily="34" charset="0"/>
              <a:cs typeface="Calibri" panose="020F0502020204030204" pitchFamily="34" charset="0"/>
            </a:endParaRPr>
          </a:p>
          <a:p>
            <a:pPr marL="1828800" lvl="1" indent="-1371600">
              <a:spcBef>
                <a:spcPts val="0"/>
              </a:spcBef>
              <a:spcAft>
                <a:spcPts val="600"/>
              </a:spcAft>
              <a:buFont typeface="+mj-lt"/>
              <a:buAutoNum type="arabicPeriod"/>
            </a:pPr>
            <a:r>
              <a:rPr lang="en-IE" sz="9600" dirty="0">
                <a:solidFill>
                  <a:srgbClr val="024EA2"/>
                </a:solidFill>
                <a:latin typeface="Calibri" panose="020F0502020204030204" pitchFamily="34" charset="0"/>
                <a:cs typeface="Calibri" panose="020F0502020204030204" pitchFamily="34" charset="0"/>
              </a:rPr>
              <a:t>Are genetically modified plant foods safe to eat?</a:t>
            </a:r>
          </a:p>
          <a:p>
            <a:pPr marL="1828800" lvl="1" indent="-1371600">
              <a:spcBef>
                <a:spcPts val="0"/>
              </a:spcBef>
              <a:spcAft>
                <a:spcPts val="600"/>
              </a:spcAft>
              <a:buFont typeface="+mj-lt"/>
              <a:buAutoNum type="arabicPeriod"/>
            </a:pPr>
            <a:endParaRPr lang="bg-BG" sz="9600" dirty="0">
              <a:solidFill>
                <a:srgbClr val="024EA2"/>
              </a:solidFill>
              <a:latin typeface="Calibri" panose="020F0502020204030204" pitchFamily="34" charset="0"/>
              <a:cs typeface="Calibri" panose="020F0502020204030204" pitchFamily="34" charset="0"/>
            </a:endParaRPr>
          </a:p>
          <a:p>
            <a:pPr marL="1828800" lvl="1" indent="-1371600">
              <a:spcBef>
                <a:spcPts val="0"/>
              </a:spcBef>
              <a:spcAft>
                <a:spcPts val="600"/>
              </a:spcAft>
              <a:buFont typeface="+mj-lt"/>
              <a:buAutoNum type="arabicPeriod"/>
            </a:pPr>
            <a:r>
              <a:rPr lang="en-IE" sz="9600" dirty="0">
                <a:solidFill>
                  <a:srgbClr val="024EA2"/>
                </a:solidFill>
                <a:latin typeface="Calibri" panose="020F0502020204030204" pitchFamily="34" charset="0"/>
                <a:cs typeface="Calibri" panose="020F0502020204030204" pitchFamily="34" charset="0"/>
              </a:rPr>
              <a:t>Could genetically modified plant foods have health effects such as ?</a:t>
            </a:r>
          </a:p>
          <a:p>
            <a:pPr marL="1828800" lvl="1" indent="-1371600">
              <a:spcBef>
                <a:spcPts val="0"/>
              </a:spcBef>
              <a:spcAft>
                <a:spcPts val="600"/>
              </a:spcAft>
              <a:buFont typeface="+mj-lt"/>
              <a:buAutoNum type="arabicPeriod"/>
            </a:pPr>
            <a:endParaRPr lang="en-IE" sz="9600" dirty="0">
              <a:solidFill>
                <a:srgbClr val="024EA2"/>
              </a:solidFill>
              <a:latin typeface="Calibri" panose="020F0502020204030204" pitchFamily="34" charset="0"/>
              <a:cs typeface="Calibri" panose="020F0502020204030204" pitchFamily="34" charset="0"/>
            </a:endParaRPr>
          </a:p>
          <a:p>
            <a:pPr marL="914400" lvl="2" indent="0">
              <a:spcBef>
                <a:spcPts val="0"/>
              </a:spcBef>
              <a:spcAft>
                <a:spcPts val="600"/>
              </a:spcAft>
              <a:buClr>
                <a:schemeClr val="accent2"/>
              </a:buClr>
            </a:pPr>
            <a:r>
              <a:rPr lang="en-IE" sz="9600" dirty="0">
                <a:solidFill>
                  <a:srgbClr val="024EA2"/>
                </a:solidFill>
                <a:latin typeface="Calibri" panose="020F0502020204030204" pitchFamily="34" charset="0"/>
                <a:cs typeface="Calibri" panose="020F0502020204030204" pitchFamily="34" charset="0"/>
              </a:rPr>
              <a:t>Allergies and toxicity – yes / no</a:t>
            </a:r>
          </a:p>
          <a:p>
            <a:pPr marL="914400" lvl="2" indent="0">
              <a:spcBef>
                <a:spcPts val="0"/>
              </a:spcBef>
              <a:spcAft>
                <a:spcPts val="600"/>
              </a:spcAft>
              <a:buClr>
                <a:schemeClr val="accent2"/>
              </a:buClr>
            </a:pPr>
            <a:r>
              <a:rPr lang="en-IE" sz="9600" dirty="0">
                <a:solidFill>
                  <a:srgbClr val="024EA2"/>
                </a:solidFill>
                <a:latin typeface="Calibri" panose="020F0502020204030204" pitchFamily="34" charset="0"/>
                <a:cs typeface="Calibri" panose="020F0502020204030204" pitchFamily="34" charset="0"/>
              </a:rPr>
              <a:t>Antibiotic and herbicide-resistance – yes / no</a:t>
            </a:r>
          </a:p>
          <a:p>
            <a:pPr marL="914400" lvl="2" indent="0">
              <a:spcBef>
                <a:spcPts val="0"/>
              </a:spcBef>
              <a:spcAft>
                <a:spcPts val="600"/>
              </a:spcAft>
              <a:buClr>
                <a:schemeClr val="accent2"/>
              </a:buClr>
            </a:pPr>
            <a:r>
              <a:rPr lang="en-IE" sz="9600" dirty="0">
                <a:solidFill>
                  <a:srgbClr val="024EA2"/>
                </a:solidFill>
                <a:latin typeface="Calibri" panose="020F0502020204030204" pitchFamily="34" charset="0"/>
                <a:cs typeface="Calibri" panose="020F0502020204030204" pitchFamily="34" charset="0"/>
              </a:rPr>
              <a:t>Health benefits – yes / no</a:t>
            </a:r>
            <a:endParaRPr lang="bg-BG" sz="9600" dirty="0">
              <a:solidFill>
                <a:srgbClr val="024EA2"/>
              </a:solidFill>
              <a:latin typeface="Calibri" panose="020F0502020204030204" pitchFamily="34" charset="0"/>
              <a:cs typeface="Calibri" panose="020F0502020204030204" pitchFamily="34" charset="0"/>
            </a:endParaRPr>
          </a:p>
          <a:p>
            <a:pPr marL="914400" lvl="2" indent="0">
              <a:spcBef>
                <a:spcPts val="0"/>
              </a:spcBef>
              <a:spcAft>
                <a:spcPts val="600"/>
              </a:spcAft>
              <a:buClr>
                <a:schemeClr val="accent2"/>
              </a:buClr>
            </a:pPr>
            <a:endParaRPr lang="en-IE" sz="9600" dirty="0">
              <a:solidFill>
                <a:srgbClr val="024EA2"/>
              </a:solidFill>
              <a:latin typeface="Calibri" panose="020F0502020204030204" pitchFamily="34" charset="0"/>
              <a:cs typeface="Calibri" panose="020F0502020204030204" pitchFamily="34" charset="0"/>
            </a:endParaRPr>
          </a:p>
          <a:p>
            <a:pPr marL="1828800" lvl="1" indent="-1371600">
              <a:spcBef>
                <a:spcPts val="0"/>
              </a:spcBef>
              <a:spcAft>
                <a:spcPts val="600"/>
              </a:spcAft>
              <a:buFont typeface="+mj-lt"/>
              <a:buAutoNum type="arabicPeriod"/>
            </a:pPr>
            <a:r>
              <a:rPr lang="en-IE" sz="9600" dirty="0">
                <a:solidFill>
                  <a:srgbClr val="024EA2"/>
                </a:solidFill>
                <a:latin typeface="Calibri" panose="020F0502020204030204" pitchFamily="34" charset="0"/>
                <a:cs typeface="Calibri" panose="020F0502020204030204" pitchFamily="34" charset="0"/>
              </a:rPr>
              <a:t>How should genetically modified food safety be assessed?</a:t>
            </a:r>
          </a:p>
          <a:p>
            <a:r>
              <a:rPr lang="en-IE" sz="5500" i="0" dirty="0">
                <a:solidFill>
                  <a:schemeClr val="tx1"/>
                </a:solidFill>
              </a:rPr>
              <a:t> </a:t>
            </a:r>
          </a:p>
          <a:p>
            <a:pPr marL="1371600" lvl="1" indent="-914400">
              <a:buFont typeface="+mj-lt"/>
              <a:buAutoNum type="arabicPeriod"/>
            </a:pPr>
            <a:endParaRPr lang="en-IE" sz="5200" dirty="0">
              <a:solidFill>
                <a:schemeClr val="tx1"/>
              </a:solidFill>
            </a:endParaRPr>
          </a:p>
          <a:p>
            <a:pPr marL="1371600" lvl="1" indent="-914400">
              <a:buFont typeface="+mj-lt"/>
              <a:buAutoNum type="arabicPeriod"/>
            </a:pPr>
            <a:endParaRPr lang="en-IE" sz="5200" dirty="0">
              <a:solidFill>
                <a:schemeClr val="tx1"/>
              </a:solidFill>
            </a:endParaRPr>
          </a:p>
          <a:p>
            <a:pPr marL="914400" indent="-914400">
              <a:buFont typeface="+mj-lt"/>
              <a:buAutoNum type="arabicPeriod"/>
            </a:pPr>
            <a:r>
              <a:rPr lang="en-IE" sz="5600" i="0" dirty="0">
                <a:solidFill>
                  <a:schemeClr val="tx1"/>
                </a:solidFill>
              </a:rPr>
              <a:t> </a:t>
            </a:r>
          </a:p>
          <a:p>
            <a:r>
              <a:rPr lang="en-IE" dirty="0"/>
              <a:t> </a:t>
            </a:r>
            <a:endParaRPr lang="en-IE" sz="1800" dirty="0"/>
          </a:p>
          <a:p>
            <a:pPr marL="0" indent="0">
              <a:buNone/>
            </a:pPr>
            <a:endParaRPr lang="en-IE" sz="1800" b="1" i="0" kern="0" dirty="0">
              <a:solidFill>
                <a:srgbClr val="00B050"/>
              </a:solidFill>
            </a:endParaRPr>
          </a:p>
          <a:p>
            <a:pPr marL="457200" lvl="1" indent="0">
              <a:buNone/>
            </a:pPr>
            <a:endParaRPr lang="en-IE" sz="1900" kern="0" dirty="0">
              <a:solidFill>
                <a:schemeClr val="tx1"/>
              </a:solidFill>
            </a:endParaRPr>
          </a:p>
          <a:p>
            <a:pPr marL="457200" lvl="1" indent="0">
              <a:buNone/>
            </a:pPr>
            <a:endParaRPr lang="en-IE" sz="160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5" name="TextBox 4">
            <a:extLst>
              <a:ext uri="{FF2B5EF4-FFF2-40B4-BE49-F238E27FC236}">
                <a16:creationId xmlns:a16="http://schemas.microsoft.com/office/drawing/2014/main" id="{84483A67-CE8C-1E39-7494-8520AE7E8CE3}"/>
              </a:ext>
            </a:extLst>
          </p:cNvPr>
          <p:cNvSpPr txBox="1"/>
          <p:nvPr/>
        </p:nvSpPr>
        <p:spPr>
          <a:xfrm>
            <a:off x="2411859" y="361589"/>
            <a:ext cx="9136294" cy="1323439"/>
          </a:xfrm>
          <a:prstGeom prst="rect">
            <a:avLst/>
          </a:prstGeom>
          <a:noFill/>
        </p:spPr>
        <p:txBody>
          <a:bodyPr wrap="square">
            <a:spAutoFit/>
          </a:bodyPr>
          <a:lstStyle/>
          <a:p>
            <a:pPr marL="0" lvl="0" indent="0" algn="ctr">
              <a:buNone/>
            </a:pPr>
            <a:r>
              <a:rPr lang="en-IE" sz="4000" i="0" u="sng" dirty="0">
                <a:solidFill>
                  <a:srgbClr val="024EA2"/>
                </a:solidFill>
                <a:latin typeface="+mj-lt"/>
                <a:cs typeface="Calibri" panose="020F0502020204030204" pitchFamily="34" charset="0"/>
              </a:rPr>
              <a:t>Group 3 &amp; Group 4 - Case Study 2 Questions </a:t>
            </a:r>
          </a:p>
        </p:txBody>
      </p:sp>
    </p:spTree>
    <p:extLst>
      <p:ext uri="{BB962C8B-B14F-4D97-AF65-F5344CB8AC3E}">
        <p14:creationId xmlns:p14="http://schemas.microsoft.com/office/powerpoint/2010/main" val="2402085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3.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1911</TotalTime>
  <Words>577</Words>
  <Application>Microsoft Office PowerPoint</Application>
  <PresentationFormat>Widescreen</PresentationFormat>
  <Paragraphs>136</Paragraphs>
  <Slides>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Verdana</vt:lpstr>
      <vt:lpstr>Wingdings</vt:lpstr>
      <vt:lpstr>Office Theme</vt:lpstr>
      <vt:lpstr>Better Training for Safer Food Initiative</vt:lpstr>
      <vt:lpstr>PowerPoint Presentation</vt:lpstr>
      <vt:lpstr>PowerPoint Presentation</vt:lpstr>
      <vt:lpstr>PowerPoint Presentation</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142</cp:revision>
  <dcterms:created xsi:type="dcterms:W3CDTF">2019-08-09T12:06:42Z</dcterms:created>
  <dcterms:modified xsi:type="dcterms:W3CDTF">2023-11-06T10:38:22Z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2023-11-06T10:20:36Z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7efa981e-8d2d-4485-9dac-55f1fc2d69a2</vt:lpwstr>
  </property>
  <property fmtid="{D5CDD505-2E9C-101B-9397-08002B2CF9AE}" pid="11" name="MSIP_Label_f2c848f1-078c-4e4f-8789-8a1259c542b8_ContentBits">
    <vt:lpwstr>0</vt:lpwstr>
  </property>
</Properties>
</file>