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handoutMasterIdLst>
    <p:handoutMasterId r:id="rId12"/>
  </p:handoutMasterIdLst>
  <p:sldIdLst>
    <p:sldId id="545" r:id="rId5"/>
    <p:sldId id="314" r:id="rId6"/>
    <p:sldId id="315" r:id="rId7"/>
    <p:sldId id="473" r:id="rId8"/>
    <p:sldId id="544" r:id="rId9"/>
    <p:sldId id="27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EA2"/>
    <a:srgbClr val="FFC000"/>
    <a:srgbClr val="6FA528"/>
    <a:srgbClr val="AFC551"/>
    <a:srgbClr val="034EA2"/>
    <a:srgbClr val="004494"/>
    <a:srgbClr val="0356B1"/>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94674"/>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C9BB9BB3-9BD0-4755-A138-DD2C1FC7CB35}"/>
    <pc:docChg chg="custSel mod modSld modMainMaster">
      <pc:chgData name="Kristina Hristova" userId="146acd6f-9f96-42f3-a178-472d8ef3f70d" providerId="ADAL" clId="{C9BB9BB3-9BD0-4755-A138-DD2C1FC7CB35}" dt="2023-11-06T13:35:39.155" v="22" actId="27636"/>
      <pc:docMkLst>
        <pc:docMk/>
      </pc:docMkLst>
      <pc:sldChg chg="modSp mod">
        <pc:chgData name="Kristina Hristova" userId="146acd6f-9f96-42f3-a178-472d8ef3f70d" providerId="ADAL" clId="{C9BB9BB3-9BD0-4755-A138-DD2C1FC7CB35}" dt="2023-11-06T13:35:09.004" v="9" actId="27636"/>
        <pc:sldMkLst>
          <pc:docMk/>
          <pc:sldMk cId="3554981341" sldId="314"/>
        </pc:sldMkLst>
        <pc:spChg chg="mod">
          <ac:chgData name="Kristina Hristova" userId="146acd6f-9f96-42f3-a178-472d8ef3f70d" providerId="ADAL" clId="{C9BB9BB3-9BD0-4755-A138-DD2C1FC7CB35}" dt="2023-11-06T13:35:09.004" v="9" actId="27636"/>
          <ac:spMkLst>
            <pc:docMk/>
            <pc:sldMk cId="3554981341" sldId="314"/>
            <ac:spMk id="4" creationId="{8AC5062C-5589-4CF9-A3F9-814CF0C9E613}"/>
          </ac:spMkLst>
        </pc:spChg>
      </pc:sldChg>
      <pc:sldChg chg="modSp mod">
        <pc:chgData name="Kristina Hristova" userId="146acd6f-9f96-42f3-a178-472d8ef3f70d" providerId="ADAL" clId="{C9BB9BB3-9BD0-4755-A138-DD2C1FC7CB35}" dt="2023-11-06T13:35:39.155" v="22" actId="27636"/>
        <pc:sldMkLst>
          <pc:docMk/>
          <pc:sldMk cId="4052373392" sldId="315"/>
        </pc:sldMkLst>
        <pc:spChg chg="mod">
          <ac:chgData name="Kristina Hristova" userId="146acd6f-9f96-42f3-a178-472d8ef3f70d" providerId="ADAL" clId="{C9BB9BB3-9BD0-4755-A138-DD2C1FC7CB35}" dt="2023-11-06T13:35:18.124" v="12" actId="207"/>
          <ac:spMkLst>
            <pc:docMk/>
            <pc:sldMk cId="4052373392" sldId="315"/>
            <ac:spMk id="2" creationId="{0A340C0B-6568-3098-E80F-4CFBA9FDF152}"/>
          </ac:spMkLst>
        </pc:spChg>
        <pc:spChg chg="mod">
          <ac:chgData name="Kristina Hristova" userId="146acd6f-9f96-42f3-a178-472d8ef3f70d" providerId="ADAL" clId="{C9BB9BB3-9BD0-4755-A138-DD2C1FC7CB35}" dt="2023-11-06T13:35:39.155" v="22" actId="27636"/>
          <ac:spMkLst>
            <pc:docMk/>
            <pc:sldMk cId="4052373392" sldId="315"/>
            <ac:spMk id="4" creationId="{F6DAC7B7-C5E2-4937-B8AC-1206E4F05FF6}"/>
          </ac:spMkLst>
        </pc:spChg>
      </pc:sldChg>
      <pc:sldMasterChg chg="delSp mod">
        <pc:chgData name="Kristina Hristova" userId="146acd6f-9f96-42f3-a178-472d8ef3f70d" providerId="ADAL" clId="{C9BB9BB3-9BD0-4755-A138-DD2C1FC7CB35}" dt="2023-11-06T13:35:33.976" v="18" actId="33475"/>
        <pc:sldMasterMkLst>
          <pc:docMk/>
          <pc:sldMasterMk cId="459720850" sldId="2147483648"/>
        </pc:sldMasterMkLst>
        <pc:spChg chg="del">
          <ac:chgData name="Kristina Hristova" userId="146acd6f-9f96-42f3-a178-472d8ef3f70d" providerId="ADAL" clId="{C9BB9BB3-9BD0-4755-A138-DD2C1FC7CB35}" dt="2023-11-06T13:35:33.976" v="18" actId="33475"/>
          <ac:spMkLst>
            <pc:docMk/>
            <pc:sldMasterMk cId="459720850" sldId="2147483648"/>
            <ac:spMk id="4" creationId="{DE478938-350F-9095-65BF-D032EE6DDB93}"/>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5</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7">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hyperlink" Target="http://www.opera-italy.eu/"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1.png"/><Relationship Id="rId18" Type="http://schemas.openxmlformats.org/officeDocument/2006/relationships/image" Target="../media/image23.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8.png"/><Relationship Id="rId12" Type="http://schemas.openxmlformats.org/officeDocument/2006/relationships/image" Target="../media/image20.png"/><Relationship Id="rId17" Type="http://schemas.openxmlformats.org/officeDocument/2006/relationships/hyperlink" Target="https://www.youtube.com/user/eutube" TargetMode="External"/><Relationship Id="rId2" Type="http://schemas.openxmlformats.org/officeDocument/2006/relationships/notesSlide" Target="../notesSlides/notesSlide3.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2.png"/><Relationship Id="rId10" Type="http://schemas.openxmlformats.org/officeDocument/2006/relationships/image" Target="../media/image19.png"/><Relationship Id="rId19" Type="http://schemas.openxmlformats.org/officeDocument/2006/relationships/image" Target="../media/image24.png"/><Relationship Id="rId4" Type="http://schemas.openxmlformats.org/officeDocument/2006/relationships/image" Target="../media/image17.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2.6 Learning from diversity: group exercise </a:t>
            </a:r>
          </a:p>
        </p:txBody>
      </p:sp>
    </p:spTree>
    <p:extLst>
      <p:ext uri="{BB962C8B-B14F-4D97-AF65-F5344CB8AC3E}">
        <p14:creationId xmlns:p14="http://schemas.microsoft.com/office/powerpoint/2010/main" val="131003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4" name="Subtitle 2">
            <a:extLst>
              <a:ext uri="{FF2B5EF4-FFF2-40B4-BE49-F238E27FC236}">
                <a16:creationId xmlns:a16="http://schemas.microsoft.com/office/drawing/2014/main" id="{8AC5062C-5589-4CF9-A3F9-814CF0C9E613}"/>
              </a:ext>
            </a:extLst>
          </p:cNvPr>
          <p:cNvSpPr txBox="1">
            <a:spLocks/>
          </p:cNvSpPr>
          <p:nvPr/>
        </p:nvSpPr>
        <p:spPr>
          <a:xfrm>
            <a:off x="554803" y="1202076"/>
            <a:ext cx="10890607" cy="5063064"/>
          </a:xfrm>
          <a:prstGeom prst="rect">
            <a:avLst/>
          </a:prstGeom>
        </p:spPr>
        <p:txBody>
          <a:bodyPr>
            <a:normAutofit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1600" kern="0" dirty="0">
              <a:solidFill>
                <a:srgbClr val="7030A0"/>
              </a:solidFill>
            </a:endParaRPr>
          </a:p>
          <a:p>
            <a:pPr marL="0" indent="0">
              <a:buNone/>
            </a:pPr>
            <a:r>
              <a:rPr lang="en-IE" sz="1600" b="1" kern="0" dirty="0">
                <a:solidFill>
                  <a:srgbClr val="7030A0"/>
                </a:solidFill>
              </a:rPr>
              <a:t> </a:t>
            </a:r>
            <a:endParaRPr lang="en-IE" sz="1800" b="1" i="0" kern="0" dirty="0">
              <a:solidFill>
                <a:srgbClr val="00B050"/>
              </a:solidFill>
            </a:endParaRPr>
          </a:p>
          <a:p>
            <a:pPr lvl="1">
              <a:buFont typeface="Wingdings" panose="05000000000000000000" pitchFamily="2" charset="2"/>
              <a:buChar char="Ø"/>
            </a:pPr>
            <a:r>
              <a:rPr lang="en-IE" sz="2400" dirty="0">
                <a:solidFill>
                  <a:srgbClr val="024EA2"/>
                </a:solidFill>
              </a:rPr>
              <a:t>This practical exercise will involve 4 groups of participants, dealing with the authorization of maize NK603 x MON810 for cultivation: </a:t>
            </a:r>
          </a:p>
          <a:p>
            <a:pPr lvl="1">
              <a:buFont typeface="Wingdings" panose="05000000000000000000" pitchFamily="2" charset="2"/>
              <a:buChar char="Ø"/>
            </a:pPr>
            <a:endParaRPr lang="en-IE" sz="2400" dirty="0">
              <a:solidFill>
                <a:srgbClr val="024EA2"/>
              </a:solidFill>
            </a:endParaRPr>
          </a:p>
          <a:p>
            <a:pPr lvl="3">
              <a:buClr>
                <a:schemeClr val="accent2"/>
              </a:buClr>
              <a:buFont typeface="Wingdings" panose="05000000000000000000" pitchFamily="2" charset="2"/>
              <a:buChar char="q"/>
            </a:pPr>
            <a:r>
              <a:rPr lang="en-IE" sz="2400" dirty="0">
                <a:solidFill>
                  <a:srgbClr val="024EA2"/>
                </a:solidFill>
                <a:latin typeface="+mn-lt"/>
              </a:rPr>
              <a:t> Group 1 &amp; 2 - </a:t>
            </a:r>
            <a:r>
              <a:rPr lang="en-IE" sz="2400" u="sng" dirty="0">
                <a:solidFill>
                  <a:srgbClr val="024EA2"/>
                </a:solidFill>
                <a:latin typeface="+mn-lt"/>
              </a:rPr>
              <a:t>Case Study 1: Species selection and ERA in Mediterranean Europe</a:t>
            </a:r>
            <a:endParaRPr lang="en-IE" sz="2400" dirty="0">
              <a:solidFill>
                <a:srgbClr val="024EA2"/>
              </a:solidFill>
              <a:latin typeface="+mn-lt"/>
            </a:endParaRPr>
          </a:p>
          <a:p>
            <a:pPr lvl="3">
              <a:buClr>
                <a:schemeClr val="accent2"/>
              </a:buClr>
              <a:buFont typeface="Wingdings" panose="05000000000000000000" pitchFamily="2" charset="2"/>
              <a:buChar char="q"/>
            </a:pPr>
            <a:r>
              <a:rPr lang="en-IE" sz="2400" dirty="0">
                <a:solidFill>
                  <a:srgbClr val="024EA2"/>
                </a:solidFill>
                <a:latin typeface="+mn-lt"/>
              </a:rPr>
              <a:t> Group 3 &amp; 4 - </a:t>
            </a:r>
            <a:r>
              <a:rPr lang="en-IE" sz="2400" u="sng" dirty="0">
                <a:solidFill>
                  <a:srgbClr val="024EA2"/>
                </a:solidFill>
                <a:latin typeface="+mn-lt"/>
              </a:rPr>
              <a:t>Case Study 2: Species selection and ERA in Central/Eastern Europe</a:t>
            </a:r>
          </a:p>
          <a:p>
            <a:pPr lvl="3">
              <a:buClr>
                <a:schemeClr val="accent2"/>
              </a:buClr>
              <a:buFont typeface="Wingdings" panose="05000000000000000000" pitchFamily="2" charset="2"/>
              <a:buChar char="q"/>
            </a:pPr>
            <a:endParaRPr lang="en-IE" sz="2400" dirty="0">
              <a:solidFill>
                <a:srgbClr val="024EA2"/>
              </a:solidFill>
              <a:latin typeface="+mn-lt"/>
            </a:endParaRPr>
          </a:p>
          <a:p>
            <a:pPr lvl="1">
              <a:buFont typeface="Wingdings" panose="05000000000000000000" pitchFamily="2" charset="2"/>
              <a:buChar char="Ø"/>
            </a:pPr>
            <a:r>
              <a:rPr lang="en-IE" sz="2400" dirty="0">
                <a:solidFill>
                  <a:srgbClr val="024EA2"/>
                </a:solidFill>
              </a:rPr>
              <a:t>Prepare your responses based on your experience / background and pertinent information available to you, in particular from the EFSA Guidance Document </a:t>
            </a:r>
          </a:p>
          <a:p>
            <a:pPr lvl="1">
              <a:buFont typeface="Wingdings" panose="05000000000000000000" pitchFamily="2" charset="2"/>
              <a:buChar char="Ø"/>
            </a:pPr>
            <a:endParaRPr lang="en-IE" sz="2400" dirty="0">
              <a:solidFill>
                <a:schemeClr val="tx1"/>
              </a:solidFill>
            </a:endParaRPr>
          </a:p>
          <a:p>
            <a:pPr marL="457200" lvl="1" indent="0">
              <a:buNone/>
            </a:pPr>
            <a:endParaRPr lang="en-IE" dirty="0">
              <a:solidFill>
                <a:schemeClr val="tx1"/>
              </a:solidFill>
            </a:endParaRPr>
          </a:p>
          <a:p>
            <a:pPr lvl="1">
              <a:buFont typeface="Wingdings" panose="05000000000000000000" pitchFamily="2" charset="2"/>
              <a:buChar char="Ø"/>
            </a:pPr>
            <a:endParaRPr lang="en-IE" sz="1800" dirty="0">
              <a:solidFill>
                <a:schemeClr val="tx1"/>
              </a:solidFill>
            </a:endParaRPr>
          </a:p>
          <a:p>
            <a:endParaRPr lang="en-IE" sz="1900" i="0" dirty="0">
              <a:solidFill>
                <a:schemeClr val="tx1"/>
              </a:solidFill>
            </a:endParaRPr>
          </a:p>
          <a:p>
            <a:pPr lvl="1">
              <a:buFont typeface="Wingdings" panose="05000000000000000000" pitchFamily="2" charset="2"/>
              <a:buChar char="Ø"/>
            </a:pPr>
            <a:endParaRPr lang="en-IE" sz="19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3554981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2" name="Title 1">
            <a:extLst>
              <a:ext uri="{FF2B5EF4-FFF2-40B4-BE49-F238E27FC236}">
                <a16:creationId xmlns:a16="http://schemas.microsoft.com/office/drawing/2014/main" id="{0A340C0B-6568-3098-E80F-4CFBA9FDF152}"/>
              </a:ext>
            </a:extLst>
          </p:cNvPr>
          <p:cNvSpPr>
            <a:spLocks noGrp="1"/>
          </p:cNvSpPr>
          <p:nvPr>
            <p:ph type="title"/>
          </p:nvPr>
        </p:nvSpPr>
        <p:spPr>
          <a:xfrm>
            <a:off x="3183062" y="502150"/>
            <a:ext cx="8457372" cy="782357"/>
          </a:xfrm>
        </p:spPr>
        <p:txBody>
          <a:bodyPr/>
          <a:lstStyle/>
          <a:p>
            <a:r>
              <a:rPr lang="en-IE" u="sng" dirty="0">
                <a:solidFill>
                  <a:srgbClr val="024EA2"/>
                </a:solidFill>
                <a:latin typeface="+mn-lt"/>
                <a:cs typeface="Calibri" panose="020F0502020204030204" pitchFamily="34" charset="0"/>
              </a:rPr>
              <a:t>Case Study Questions </a:t>
            </a:r>
            <a:endParaRPr lang="en-US" dirty="0">
              <a:solidFill>
                <a:srgbClr val="024EA2"/>
              </a:solidFill>
              <a:latin typeface="+mn-lt"/>
            </a:endParaRPr>
          </a:p>
        </p:txBody>
      </p:sp>
      <p:sp>
        <p:nvSpPr>
          <p:cNvPr id="4" name="Subtitle 2">
            <a:extLst>
              <a:ext uri="{FF2B5EF4-FFF2-40B4-BE49-F238E27FC236}">
                <a16:creationId xmlns:a16="http://schemas.microsoft.com/office/drawing/2014/main" id="{F6DAC7B7-C5E2-4937-B8AC-1206E4F05FF6}"/>
              </a:ext>
            </a:extLst>
          </p:cNvPr>
          <p:cNvSpPr txBox="1">
            <a:spLocks/>
          </p:cNvSpPr>
          <p:nvPr/>
        </p:nvSpPr>
        <p:spPr>
          <a:xfrm>
            <a:off x="503434" y="1556792"/>
            <a:ext cx="11137000" cy="4237833"/>
          </a:xfrm>
          <a:prstGeom prst="rect">
            <a:avLst/>
          </a:prstGeom>
        </p:spPr>
        <p:txBody>
          <a:bodyPr>
            <a:normAutofit fontScale="92500"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lvl="0"/>
            <a:endParaRPr lang="en-IE" sz="5600" i="0" dirty="0">
              <a:solidFill>
                <a:schemeClr val="tx1"/>
              </a:solidFill>
              <a:latin typeface="Calibri" panose="020F0502020204030204" pitchFamily="34" charset="0"/>
              <a:cs typeface="Calibri" panose="020F0502020204030204" pitchFamily="34" charset="0"/>
            </a:endParaRPr>
          </a:p>
          <a:p>
            <a:pPr marL="514350" indent="-457200">
              <a:buFont typeface="+mj-lt"/>
              <a:buAutoNum type="arabicPeriod"/>
            </a:pPr>
            <a:r>
              <a:rPr lang="en-IE" sz="2600" dirty="0">
                <a:solidFill>
                  <a:srgbClr val="024EA2"/>
                </a:solidFill>
                <a:cs typeface="Calibri" panose="020F0502020204030204" pitchFamily="34" charset="0"/>
              </a:rPr>
              <a:t>1. </a:t>
            </a:r>
            <a:r>
              <a:rPr lang="en-IE" sz="2600" i="0" dirty="0">
                <a:solidFill>
                  <a:srgbClr val="024EA2"/>
                </a:solidFill>
                <a:cs typeface="Calibri" panose="020F0502020204030204" pitchFamily="34" charset="0"/>
              </a:rPr>
              <a:t>Prioritize non-target organisms for ERA</a:t>
            </a:r>
          </a:p>
          <a:p>
            <a:pPr marL="514350" indent="-457200">
              <a:buFont typeface="+mj-lt"/>
              <a:buAutoNum type="arabicPeriod"/>
            </a:pPr>
            <a:endParaRPr lang="en-IE" sz="2600" i="0" dirty="0">
              <a:solidFill>
                <a:srgbClr val="024EA2"/>
              </a:solidFill>
              <a:cs typeface="Calibri" panose="020F0502020204030204" pitchFamily="34" charset="0"/>
            </a:endParaRPr>
          </a:p>
          <a:p>
            <a:pPr marL="514350" indent="-457200">
              <a:buFont typeface="+mj-lt"/>
              <a:buAutoNum type="arabicPeriod"/>
            </a:pPr>
            <a:r>
              <a:rPr lang="en-IE" sz="2600" i="0" dirty="0">
                <a:solidFill>
                  <a:srgbClr val="024EA2"/>
                </a:solidFill>
                <a:cs typeface="Calibri" panose="020F0502020204030204" pitchFamily="34" charset="0"/>
              </a:rPr>
              <a:t>2. Explain what is the likelihood of direct or indirect effects of genetically modified stacked maize on non-target organisms </a:t>
            </a:r>
          </a:p>
          <a:p>
            <a:pPr marL="514350" indent="-457200">
              <a:buFont typeface="+mj-lt"/>
              <a:buAutoNum type="arabicPeriod"/>
            </a:pPr>
            <a:endParaRPr lang="en-IE" sz="2600" i="0" dirty="0">
              <a:solidFill>
                <a:srgbClr val="024EA2"/>
              </a:solidFill>
              <a:cs typeface="Calibri" panose="020F0502020204030204" pitchFamily="34" charset="0"/>
            </a:endParaRPr>
          </a:p>
          <a:p>
            <a:pPr marL="514350" indent="-457200">
              <a:buFont typeface="+mj-lt"/>
              <a:buAutoNum type="arabicPeriod"/>
            </a:pPr>
            <a:r>
              <a:rPr lang="en-IE" sz="2600" i="0" dirty="0">
                <a:solidFill>
                  <a:srgbClr val="024EA2"/>
                </a:solidFill>
                <a:cs typeface="Calibri" panose="020F0502020204030204" pitchFamily="34" charset="0"/>
              </a:rPr>
              <a:t>3. Propose what kind of ecological data should be required for authorization in the EU</a:t>
            </a:r>
          </a:p>
          <a:p>
            <a:pPr marL="914400" indent="-914400">
              <a:buFont typeface="+mj-lt"/>
              <a:buAutoNum type="arabicPeriod"/>
            </a:pPr>
            <a:r>
              <a:rPr lang="en-IE" sz="2600" i="0" dirty="0">
                <a:solidFill>
                  <a:srgbClr val="024EA2"/>
                </a:solidFill>
                <a:latin typeface="Calibri" panose="020F0502020204030204" pitchFamily="34" charset="0"/>
                <a:cs typeface="Calibri" panose="020F0502020204030204" pitchFamily="34" charset="0"/>
              </a:rPr>
              <a:t> </a:t>
            </a:r>
          </a:p>
          <a:p>
            <a:endParaRPr lang="en-IE" sz="5600" dirty="0">
              <a:latin typeface="Calibri" panose="020F0502020204030204" pitchFamily="34" charset="0"/>
              <a:cs typeface="Calibri" panose="020F0502020204030204" pitchFamily="34" charset="0"/>
            </a:endParaRPr>
          </a:p>
          <a:p>
            <a:pPr marL="0" indent="0">
              <a:buNone/>
            </a:pPr>
            <a:endParaRPr lang="en-IE" sz="6400" b="1" i="0" kern="0" dirty="0">
              <a:solidFill>
                <a:srgbClr val="00B050"/>
              </a:solidFill>
              <a:latin typeface="Calibri" panose="020F0502020204030204" pitchFamily="34" charset="0"/>
              <a:cs typeface="Calibri" panose="020F0502020204030204" pitchFamily="34" charset="0"/>
            </a:endParaRPr>
          </a:p>
          <a:p>
            <a:pPr marL="457200" lvl="1" indent="0">
              <a:buNone/>
            </a:pPr>
            <a:endParaRPr lang="en-IE" sz="6400" kern="0" dirty="0">
              <a:solidFill>
                <a:schemeClr val="tx1"/>
              </a:solidFill>
              <a:latin typeface="Calibri" panose="020F0502020204030204" pitchFamily="34" charset="0"/>
              <a:cs typeface="Calibri" panose="020F0502020204030204" pitchFamily="34" charset="0"/>
            </a:endParaRPr>
          </a:p>
          <a:p>
            <a:pPr marL="457200" lvl="1" indent="0">
              <a:buNone/>
            </a:pPr>
            <a:endParaRPr lang="en-IE" sz="6400" kern="0" dirty="0">
              <a:solidFill>
                <a:schemeClr val="tx1"/>
              </a:solidFill>
              <a:latin typeface="Calibri" panose="020F0502020204030204" pitchFamily="34" charset="0"/>
              <a:cs typeface="Calibri" panose="020F0502020204030204" pitchFamily="34" charset="0"/>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4052373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FF87431-2774-4E17-BE38-8A579357848D}">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1886</TotalTime>
  <Words>455</Words>
  <Application>Microsoft Office PowerPoint</Application>
  <PresentationFormat>Widescreen</PresentationFormat>
  <Paragraphs>93</Paragraphs>
  <Slides>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Verdana</vt:lpstr>
      <vt:lpstr>Wingdings</vt:lpstr>
      <vt:lpstr>Office Theme</vt:lpstr>
      <vt:lpstr>Better Training for Safer Food Initiative</vt:lpstr>
      <vt:lpstr>PowerPoint Presentation</vt:lpstr>
      <vt:lpstr>Case Study Questions </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139</cp:revision>
  <dcterms:created xsi:type="dcterms:W3CDTF">2019-08-09T12:06:42Z</dcterms:created>
  <dcterms:modified xsi:type="dcterms:W3CDTF">2023-11-06T13:35:43Z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2023-11-06T13:35:33Z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1a16542d-8c19-47a7-8325-74b150cebaab</vt:lpwstr>
  </property>
  <property fmtid="{D5CDD505-2E9C-101B-9397-08002B2CF9AE}" pid="11" name="MSIP_Label_f2c848f1-078c-4e4f-8789-8a1259c542b8_ContentBits">
    <vt:lpwstr>0</vt:lpwstr>
  </property>
</Properties>
</file>