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545" r:id="rId5"/>
    <p:sldId id="314" r:id="rId6"/>
    <p:sldId id="315" r:id="rId7"/>
    <p:sldId id="316" r:id="rId8"/>
    <p:sldId id="325" r:id="rId9"/>
    <p:sldId id="326" r:id="rId10"/>
    <p:sldId id="327" r:id="rId11"/>
    <p:sldId id="473" r:id="rId12"/>
    <p:sldId id="544"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024EA2"/>
    <a:srgbClr val="FFC000"/>
    <a:srgbClr val="6FA528"/>
    <a:srgbClr val="AFC551"/>
    <a:srgbClr val="034EA2"/>
    <a:srgbClr val="0356B1"/>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725DFB1B-0F8A-4B6B-8A7A-FC2FA8A1D670}"/>
    <pc:docChg chg="undo custSel mod modSld modMainMaster">
      <pc:chgData name="Kristina Hristova" userId="146acd6f-9f96-42f3-a178-472d8ef3f70d" providerId="ADAL" clId="{725DFB1B-0F8A-4B6B-8A7A-FC2FA8A1D670}" dt="2023-11-06T14:59:00.173" v="57" actId="1076"/>
      <pc:docMkLst>
        <pc:docMk/>
      </pc:docMkLst>
      <pc:sldChg chg="modSp mod">
        <pc:chgData name="Kristina Hristova" userId="146acd6f-9f96-42f3-a178-472d8ef3f70d" providerId="ADAL" clId="{725DFB1B-0F8A-4B6B-8A7A-FC2FA8A1D670}" dt="2023-11-06T13:34:17.193" v="54" actId="1076"/>
        <pc:sldMkLst>
          <pc:docMk/>
          <pc:sldMk cId="3554981341" sldId="314"/>
        </pc:sldMkLst>
        <pc:spChg chg="mod">
          <ac:chgData name="Kristina Hristova" userId="146acd6f-9f96-42f3-a178-472d8ef3f70d" providerId="ADAL" clId="{725DFB1B-0F8A-4B6B-8A7A-FC2FA8A1D670}" dt="2023-11-06T13:34:17.193" v="54" actId="1076"/>
          <ac:spMkLst>
            <pc:docMk/>
            <pc:sldMk cId="3554981341" sldId="314"/>
            <ac:spMk id="54" creationId="{AA080B42-EA99-44FE-A3BA-FDFE51A5D314}"/>
          </ac:spMkLst>
        </pc:spChg>
      </pc:sldChg>
      <pc:sldChg chg="modSp mod">
        <pc:chgData name="Kristina Hristova" userId="146acd6f-9f96-42f3-a178-472d8ef3f70d" providerId="ADAL" clId="{725DFB1B-0F8A-4B6B-8A7A-FC2FA8A1D670}" dt="2023-11-06T13:34:08.230" v="53" actId="1036"/>
        <pc:sldMkLst>
          <pc:docMk/>
          <pc:sldMk cId="4052373392" sldId="315"/>
        </pc:sldMkLst>
        <pc:spChg chg="mod">
          <ac:chgData name="Kristina Hristova" userId="146acd6f-9f96-42f3-a178-472d8ef3f70d" providerId="ADAL" clId="{725DFB1B-0F8A-4B6B-8A7A-FC2FA8A1D670}" dt="2023-11-06T13:34:08.230" v="53" actId="1036"/>
          <ac:spMkLst>
            <pc:docMk/>
            <pc:sldMk cId="4052373392" sldId="315"/>
            <ac:spMk id="2" creationId="{DA6F9B3E-8F64-2920-8C73-C64F2013A8EB}"/>
          </ac:spMkLst>
        </pc:spChg>
        <pc:spChg chg="mod">
          <ac:chgData name="Kristina Hristova" userId="146acd6f-9f96-42f3-a178-472d8ef3f70d" providerId="ADAL" clId="{725DFB1B-0F8A-4B6B-8A7A-FC2FA8A1D670}" dt="2023-11-06T13:33:03.846" v="41" actId="207"/>
          <ac:spMkLst>
            <pc:docMk/>
            <pc:sldMk cId="4052373392" sldId="315"/>
            <ac:spMk id="12" creationId="{C054AB06-CC9B-4AAE-84AB-A82D229308BE}"/>
          </ac:spMkLst>
        </pc:spChg>
      </pc:sldChg>
      <pc:sldChg chg="modSp mod">
        <pc:chgData name="Kristina Hristova" userId="146acd6f-9f96-42f3-a178-472d8ef3f70d" providerId="ADAL" clId="{725DFB1B-0F8A-4B6B-8A7A-FC2FA8A1D670}" dt="2023-11-06T14:58:48.529" v="55" actId="1076"/>
        <pc:sldMkLst>
          <pc:docMk/>
          <pc:sldMk cId="1801796727" sldId="316"/>
        </pc:sldMkLst>
        <pc:spChg chg="mod">
          <ac:chgData name="Kristina Hristova" userId="146acd6f-9f96-42f3-a178-472d8ef3f70d" providerId="ADAL" clId="{725DFB1B-0F8A-4B6B-8A7A-FC2FA8A1D670}" dt="2023-11-06T14:58:48.529" v="55" actId="1076"/>
          <ac:spMkLst>
            <pc:docMk/>
            <pc:sldMk cId="1801796727" sldId="316"/>
            <ac:spMk id="2" creationId="{2C90F1F2-EA43-0354-5D62-95FD470A3481}"/>
          </ac:spMkLst>
        </pc:spChg>
        <pc:spChg chg="mod">
          <ac:chgData name="Kristina Hristova" userId="146acd6f-9f96-42f3-a178-472d8ef3f70d" providerId="ADAL" clId="{725DFB1B-0F8A-4B6B-8A7A-FC2FA8A1D670}" dt="2023-11-06T13:32:40.237" v="27" actId="255"/>
          <ac:spMkLst>
            <pc:docMk/>
            <pc:sldMk cId="1801796727" sldId="316"/>
            <ac:spMk id="8" creationId="{8E364E13-EAB7-4DE2-90D4-0D2E2DD5FFAE}"/>
          </ac:spMkLst>
        </pc:spChg>
      </pc:sldChg>
      <pc:sldChg chg="modSp mod">
        <pc:chgData name="Kristina Hristova" userId="146acd6f-9f96-42f3-a178-472d8ef3f70d" providerId="ADAL" clId="{725DFB1B-0F8A-4B6B-8A7A-FC2FA8A1D670}" dt="2023-11-06T14:59:00.173" v="57" actId="1076"/>
        <pc:sldMkLst>
          <pc:docMk/>
          <pc:sldMk cId="3108440644" sldId="326"/>
        </pc:sldMkLst>
        <pc:spChg chg="mod">
          <ac:chgData name="Kristina Hristova" userId="146acd6f-9f96-42f3-a178-472d8ef3f70d" providerId="ADAL" clId="{725DFB1B-0F8A-4B6B-8A7A-FC2FA8A1D670}" dt="2023-11-06T14:59:00.173" v="57" actId="1076"/>
          <ac:spMkLst>
            <pc:docMk/>
            <pc:sldMk cId="3108440644" sldId="326"/>
            <ac:spMk id="2" creationId="{00000000-0000-0000-0000-000000000000}"/>
          </ac:spMkLst>
        </pc:spChg>
      </pc:sldChg>
      <pc:sldChg chg="addSp delSp modSp mod">
        <pc:chgData name="Kristina Hristova" userId="146acd6f-9f96-42f3-a178-472d8ef3f70d" providerId="ADAL" clId="{725DFB1B-0F8A-4B6B-8A7A-FC2FA8A1D670}" dt="2023-11-06T13:33:45.394" v="51" actId="207"/>
        <pc:sldMkLst>
          <pc:docMk/>
          <pc:sldMk cId="2399455806" sldId="327"/>
        </pc:sldMkLst>
        <pc:spChg chg="add del mod">
          <ac:chgData name="Kristina Hristova" userId="146acd6f-9f96-42f3-a178-472d8ef3f70d" providerId="ADAL" clId="{725DFB1B-0F8A-4B6B-8A7A-FC2FA8A1D670}" dt="2023-11-06T13:33:45.394" v="51" actId="207"/>
          <ac:spMkLst>
            <pc:docMk/>
            <pc:sldMk cId="2399455806" sldId="327"/>
            <ac:spMk id="3" creationId="{00000000-0000-0000-0000-000000000000}"/>
          </ac:spMkLst>
        </pc:spChg>
      </pc:sldChg>
      <pc:sldMasterChg chg="delSp mod">
        <pc:chgData name="Kristina Hristova" userId="146acd6f-9f96-42f3-a178-472d8ef3f70d" providerId="ADAL" clId="{725DFB1B-0F8A-4B6B-8A7A-FC2FA8A1D670}" dt="2023-11-06T13:31:34.880" v="11" actId="33475"/>
        <pc:sldMasterMkLst>
          <pc:docMk/>
          <pc:sldMasterMk cId="459720850" sldId="2147483648"/>
        </pc:sldMasterMkLst>
        <pc:spChg chg="del">
          <ac:chgData name="Kristina Hristova" userId="146acd6f-9f96-42f3-a178-472d8ef3f70d" providerId="ADAL" clId="{725DFB1B-0F8A-4B6B-8A7A-FC2FA8A1D670}" dt="2023-11-06T13:31:34.880" v="11" actId="33475"/>
          <ac:spMkLst>
            <pc:docMk/>
            <pc:sldMasterMk cId="459720850" sldId="2147483648"/>
            <ac:spMk id="4" creationId="{57D85C3E-FD6F-B262-3A1B-73566E11D018}"/>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644525" y="914400"/>
            <a:ext cx="5568950" cy="3133725"/>
          </a:xfrm>
          <a:prstGeom prst="rect">
            <a:avLst/>
          </a:prstGeom>
        </p:spPr>
      </p:sp>
      <p:sp>
        <p:nvSpPr>
          <p:cNvPr id="49" name="PlaceHolder 2"/>
          <p:cNvSpPr>
            <a:spLocks noGrp="1"/>
          </p:cNvSpPr>
          <p:nvPr>
            <p:ph type="body"/>
          </p:nvPr>
        </p:nvSpPr>
        <p:spPr>
          <a:xfrm>
            <a:off x="1045694" y="4352400"/>
            <a:ext cx="4771376" cy="6954545"/>
          </a:xfrm>
          <a:prstGeom prst="rect">
            <a:avLst/>
          </a:prstGeom>
        </p:spPr>
        <p:txBody>
          <a:bodyPr lIns="0" tIns="0" rIns="0" bIns="0"/>
          <a:lstStyle/>
          <a:p>
            <a:r>
              <a:rPr lang="en-US" sz="1800" spc="-1">
                <a:latin typeface="Arial"/>
              </a:rPr>
              <a:t> Most important arthropod pests in European maize production. Significance is represented by symbol colour: black = high, grey = medium, white = low. Occurrence is represented by symbol size: large = widespread and regularly, medium = widespread and occasionally, small = regionally and rare. The 5‐year population development is represented by arrows: up = increasing, horizontal = stable, down = decreasing. </a:t>
            </a:r>
          </a:p>
          <a:p>
            <a:r>
              <a:rPr lang="en-US" sz="1800"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7">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7"/>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4.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2.4 Case study on ERA of selected GMPs </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54" name="Subtitle 2">
            <a:extLst>
              <a:ext uri="{FF2B5EF4-FFF2-40B4-BE49-F238E27FC236}">
                <a16:creationId xmlns:a16="http://schemas.microsoft.com/office/drawing/2014/main" id="{AA080B42-EA99-44FE-A3BA-FDFE51A5D314}"/>
              </a:ext>
            </a:extLst>
          </p:cNvPr>
          <p:cNvSpPr txBox="1">
            <a:spLocks/>
          </p:cNvSpPr>
          <p:nvPr/>
        </p:nvSpPr>
        <p:spPr>
          <a:xfrm>
            <a:off x="838200" y="1315124"/>
            <a:ext cx="10515600" cy="481616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b="1" i="0" kern="0" dirty="0">
              <a:solidFill>
                <a:srgbClr val="004494"/>
              </a:solidFill>
            </a:endParaRPr>
          </a:p>
          <a:p>
            <a:pPr lvl="1">
              <a:buFont typeface="Wingdings" panose="05000000000000000000" pitchFamily="2" charset="2"/>
              <a:buChar char="Ø"/>
            </a:pPr>
            <a:r>
              <a:rPr lang="en-IE" sz="2400" dirty="0">
                <a:solidFill>
                  <a:srgbClr val="004494"/>
                </a:solidFill>
              </a:rPr>
              <a:t>This practical exercise will involve 4 groups of participants, dealing with 2 different case studies</a:t>
            </a:r>
          </a:p>
          <a:p>
            <a:pPr lvl="1">
              <a:buFont typeface="Wingdings" panose="05000000000000000000" pitchFamily="2" charset="2"/>
              <a:buChar char="Ø"/>
            </a:pPr>
            <a:endParaRPr lang="en-IE" sz="2400" dirty="0">
              <a:solidFill>
                <a:srgbClr val="004494"/>
              </a:solidFill>
            </a:endParaRPr>
          </a:p>
          <a:p>
            <a:pPr lvl="3">
              <a:buClr>
                <a:schemeClr val="accent2"/>
              </a:buClr>
              <a:buFont typeface="Wingdings" panose="05000000000000000000" pitchFamily="2" charset="2"/>
              <a:buChar char="q"/>
            </a:pPr>
            <a:r>
              <a:rPr lang="en-IE" sz="2400" dirty="0">
                <a:solidFill>
                  <a:srgbClr val="004494"/>
                </a:solidFill>
                <a:latin typeface="+mn-lt"/>
              </a:rPr>
              <a:t> Group 1 &amp; Group 2 - </a:t>
            </a:r>
            <a:r>
              <a:rPr lang="en-IE" sz="2400" u="sng" dirty="0">
                <a:solidFill>
                  <a:srgbClr val="004494"/>
                </a:solidFill>
                <a:latin typeface="+mn-lt"/>
              </a:rPr>
              <a:t>Case Study 1: MON810 maize </a:t>
            </a:r>
          </a:p>
          <a:p>
            <a:pPr marL="1371600" lvl="3" indent="0">
              <a:buClr>
                <a:schemeClr val="accent2"/>
              </a:buClr>
              <a:buNone/>
            </a:pPr>
            <a:r>
              <a:rPr lang="en-IE" sz="2400" dirty="0">
                <a:solidFill>
                  <a:srgbClr val="004494"/>
                </a:solidFill>
                <a:latin typeface="+mn-lt"/>
              </a:rPr>
              <a:t>  </a:t>
            </a:r>
          </a:p>
          <a:p>
            <a:pPr lvl="3">
              <a:buClr>
                <a:schemeClr val="accent2"/>
              </a:buClr>
              <a:buFont typeface="Wingdings" panose="05000000000000000000" pitchFamily="2" charset="2"/>
              <a:buChar char="q"/>
            </a:pPr>
            <a:r>
              <a:rPr lang="en-IE" sz="2400" dirty="0">
                <a:solidFill>
                  <a:srgbClr val="004494"/>
                </a:solidFill>
                <a:latin typeface="+mn-lt"/>
              </a:rPr>
              <a:t> Group 3 &amp; Group 4 - </a:t>
            </a:r>
            <a:r>
              <a:rPr lang="en-IE" sz="2400" u="sng" dirty="0">
                <a:solidFill>
                  <a:srgbClr val="004494"/>
                </a:solidFill>
                <a:latin typeface="+mn-lt"/>
              </a:rPr>
              <a:t>Case Study 2: HT maize  </a:t>
            </a:r>
          </a:p>
          <a:p>
            <a:pPr lvl="1">
              <a:buFont typeface="Wingdings" panose="05000000000000000000" pitchFamily="2" charset="2"/>
              <a:buChar char="Ø"/>
            </a:pPr>
            <a:endParaRPr lang="en-IE" sz="2400" dirty="0">
              <a:solidFill>
                <a:srgbClr val="004494"/>
              </a:solidFill>
            </a:endParaRPr>
          </a:p>
          <a:p>
            <a:pPr lvl="1">
              <a:buFont typeface="Wingdings" panose="05000000000000000000" pitchFamily="2" charset="2"/>
              <a:buChar char="Ø"/>
            </a:pPr>
            <a:r>
              <a:rPr lang="en-IE" sz="2400" dirty="0">
                <a:solidFill>
                  <a:srgbClr val="004494"/>
                </a:solidFill>
              </a:rPr>
              <a:t>Prepare your responses based on your experience / background and pertinent information available to you, in particular from the EFSA Guidance Document </a:t>
            </a:r>
          </a:p>
          <a:p>
            <a:pPr marL="457200" lvl="1" indent="0">
              <a:buNone/>
            </a:pPr>
            <a:endParaRPr lang="en-IE" sz="1800" dirty="0">
              <a:solidFill>
                <a:schemeClr val="tx1"/>
              </a:solidFill>
            </a:endParaRPr>
          </a:p>
          <a:p>
            <a:pPr lvl="1">
              <a:buFont typeface="Wingdings" panose="05000000000000000000" pitchFamily="2" charset="2"/>
              <a:buChar char="Ø"/>
            </a:pPr>
            <a:endParaRPr lang="en-IE" sz="1800" dirty="0">
              <a:solidFill>
                <a:schemeClr val="tx1"/>
              </a:solidFill>
            </a:endParaRPr>
          </a:p>
          <a:p>
            <a:endParaRPr lang="en-IE" sz="1900" i="0" dirty="0">
              <a:solidFill>
                <a:schemeClr val="tx1"/>
              </a:solidFill>
            </a:endParaRPr>
          </a:p>
          <a:p>
            <a:pPr lvl="1">
              <a:buFont typeface="Wingdings" panose="05000000000000000000" pitchFamily="2" charset="2"/>
              <a:buChar char="Ø"/>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554981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2" name="Title 1">
            <a:extLst>
              <a:ext uri="{FF2B5EF4-FFF2-40B4-BE49-F238E27FC236}">
                <a16:creationId xmlns:a16="http://schemas.microsoft.com/office/drawing/2014/main" id="{DA6F9B3E-8F64-2920-8C73-C64F2013A8EB}"/>
              </a:ext>
            </a:extLst>
          </p:cNvPr>
          <p:cNvSpPr>
            <a:spLocks noGrp="1"/>
          </p:cNvSpPr>
          <p:nvPr>
            <p:ph type="title"/>
          </p:nvPr>
        </p:nvSpPr>
        <p:spPr>
          <a:xfrm>
            <a:off x="2977578" y="821907"/>
            <a:ext cx="8457372" cy="782357"/>
          </a:xfrm>
        </p:spPr>
        <p:txBody>
          <a:bodyPr/>
          <a:lstStyle/>
          <a:p>
            <a:pPr lvl="0" algn="ctr"/>
            <a:r>
              <a:rPr lang="en-IE" u="sng" dirty="0">
                <a:solidFill>
                  <a:srgbClr val="024EA2"/>
                </a:solidFill>
                <a:latin typeface="+mn-lt"/>
                <a:cs typeface="Calibri" panose="020F0502020204030204" pitchFamily="34" charset="0"/>
              </a:rPr>
              <a:t>Group 1 &amp; Group 2 - Case Study 1 Questions </a:t>
            </a:r>
            <a:endParaRPr lang="en-US" dirty="0">
              <a:solidFill>
                <a:srgbClr val="024EA2"/>
              </a:solidFill>
              <a:latin typeface="+mn-lt"/>
            </a:endParaRPr>
          </a:p>
        </p:txBody>
      </p:sp>
      <p:sp>
        <p:nvSpPr>
          <p:cNvPr id="12" name="Subtitle 2">
            <a:extLst>
              <a:ext uri="{FF2B5EF4-FFF2-40B4-BE49-F238E27FC236}">
                <a16:creationId xmlns:a16="http://schemas.microsoft.com/office/drawing/2014/main" id="{C054AB06-CC9B-4AAE-84AB-A82D229308BE}"/>
              </a:ext>
            </a:extLst>
          </p:cNvPr>
          <p:cNvSpPr txBox="1">
            <a:spLocks/>
          </p:cNvSpPr>
          <p:nvPr/>
        </p:nvSpPr>
        <p:spPr>
          <a:xfrm>
            <a:off x="922319" y="2496542"/>
            <a:ext cx="10512631" cy="3379463"/>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1371600" lvl="1" indent="-914400">
              <a:buFont typeface="+mj-lt"/>
              <a:buAutoNum type="arabicPeriod"/>
            </a:pPr>
            <a:r>
              <a:rPr lang="en-IE" sz="9600" b="0" dirty="0">
                <a:solidFill>
                  <a:srgbClr val="004494"/>
                </a:solidFill>
                <a:cs typeface="Calibri" panose="020F0502020204030204" pitchFamily="34" charset="0"/>
              </a:rPr>
              <a:t>Explain what direct effects could genetically modified maize have on non-target organisms </a:t>
            </a:r>
          </a:p>
          <a:p>
            <a:pPr marL="1371600" lvl="1" indent="-914400">
              <a:buFont typeface="+mj-lt"/>
              <a:buAutoNum type="arabicPeriod"/>
            </a:pPr>
            <a:endParaRPr lang="en-IE" sz="9600" b="0" dirty="0">
              <a:solidFill>
                <a:srgbClr val="004494"/>
              </a:solidFill>
              <a:cs typeface="Calibri" panose="020F0502020204030204" pitchFamily="34" charset="0"/>
            </a:endParaRPr>
          </a:p>
          <a:p>
            <a:pPr marL="1371600" lvl="1" indent="-914400">
              <a:buFont typeface="+mj-lt"/>
              <a:buAutoNum type="arabicPeriod"/>
            </a:pPr>
            <a:r>
              <a:rPr lang="en-IE" sz="9600" b="0" dirty="0">
                <a:solidFill>
                  <a:srgbClr val="004494"/>
                </a:solidFill>
                <a:cs typeface="Calibri" panose="020F0502020204030204" pitchFamily="34" charset="0"/>
              </a:rPr>
              <a:t>Select non-target organisms most likely to be exposed in the receiving environment</a:t>
            </a:r>
          </a:p>
          <a:p>
            <a:pPr marL="1371600" lvl="1" indent="-914400">
              <a:buFont typeface="+mj-lt"/>
              <a:buAutoNum type="arabicPeriod"/>
            </a:pPr>
            <a:endParaRPr lang="en-IE" sz="9600" b="0" dirty="0">
              <a:solidFill>
                <a:srgbClr val="004494"/>
              </a:solidFill>
              <a:cs typeface="Calibri" panose="020F0502020204030204" pitchFamily="34" charset="0"/>
            </a:endParaRPr>
          </a:p>
          <a:p>
            <a:pPr marL="1371600" lvl="1" indent="-914400">
              <a:buFont typeface="+mj-lt"/>
              <a:buAutoNum type="arabicPeriod"/>
            </a:pPr>
            <a:r>
              <a:rPr lang="en-IE" sz="9600" b="0" dirty="0">
                <a:solidFill>
                  <a:srgbClr val="004494"/>
                </a:solidFill>
                <a:cs typeface="Calibri" panose="020F0502020204030204" pitchFamily="34" charset="0"/>
              </a:rPr>
              <a:t>Estimate in which receiving environments is the risk more likely</a:t>
            </a:r>
          </a:p>
          <a:p>
            <a:pPr marL="1371600" lvl="1" indent="-914400">
              <a:buFont typeface="+mj-lt"/>
              <a:buAutoNum type="arabicPeriod"/>
            </a:pPr>
            <a:endParaRPr lang="en-IE" sz="9600" b="0" dirty="0">
              <a:solidFill>
                <a:srgbClr val="004494"/>
              </a:solidFill>
              <a:cs typeface="Calibri" panose="020F0502020204030204" pitchFamily="34" charset="0"/>
            </a:endParaRPr>
          </a:p>
          <a:p>
            <a:pPr marL="1371600" lvl="1" indent="-914400">
              <a:buFont typeface="+mj-lt"/>
              <a:buAutoNum type="arabicPeriod"/>
            </a:pPr>
            <a:r>
              <a:rPr lang="en-IE" sz="9600" b="0" dirty="0">
                <a:solidFill>
                  <a:srgbClr val="004494"/>
                </a:solidFill>
                <a:cs typeface="Calibri" panose="020F0502020204030204" pitchFamily="34" charset="0"/>
              </a:rPr>
              <a:t>Explain what is the role of the “EFSA Guidance Document on the Environmental Risk Assessment (ERA) of GM Plants”</a:t>
            </a:r>
          </a:p>
          <a:p>
            <a:pPr marL="914400" indent="-914400">
              <a:buFont typeface="+mj-lt"/>
              <a:buAutoNum type="arabicPeriod"/>
            </a:pPr>
            <a:r>
              <a:rPr lang="en-IE" sz="3100" i="0" dirty="0">
                <a:solidFill>
                  <a:schemeClr val="tx1"/>
                </a:solidFill>
                <a:cs typeface="Calibri" panose="020F0502020204030204" pitchFamily="34" charset="0"/>
              </a:rPr>
              <a:t> </a:t>
            </a:r>
          </a:p>
          <a:p>
            <a:r>
              <a:rPr lang="en-IE" sz="5600" dirty="0">
                <a:latin typeface="Calibri" panose="020F0502020204030204" pitchFamily="34" charset="0"/>
                <a:cs typeface="Calibri" panose="020F0502020204030204" pitchFamily="34" charset="0"/>
              </a:rPr>
              <a:t> </a:t>
            </a:r>
          </a:p>
          <a:p>
            <a:pPr marL="0" indent="0">
              <a:buNone/>
            </a:pPr>
            <a:endParaRPr lang="en-IE" sz="6400" b="1" i="0" kern="0" dirty="0">
              <a:solidFill>
                <a:srgbClr val="00B050"/>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457200" lvl="1" indent="0">
              <a:buNone/>
            </a:pPr>
            <a:endParaRPr lang="en-IE" sz="6400" kern="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4052373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2" name="Title 1">
            <a:extLst>
              <a:ext uri="{FF2B5EF4-FFF2-40B4-BE49-F238E27FC236}">
                <a16:creationId xmlns:a16="http://schemas.microsoft.com/office/drawing/2014/main" id="{2C90F1F2-EA43-0354-5D62-95FD470A3481}"/>
              </a:ext>
            </a:extLst>
          </p:cNvPr>
          <p:cNvSpPr>
            <a:spLocks noGrp="1"/>
          </p:cNvSpPr>
          <p:nvPr>
            <p:ph type="title"/>
          </p:nvPr>
        </p:nvSpPr>
        <p:spPr>
          <a:xfrm>
            <a:off x="2772096" y="847906"/>
            <a:ext cx="8457372" cy="782357"/>
          </a:xfrm>
        </p:spPr>
        <p:txBody>
          <a:bodyPr/>
          <a:lstStyle/>
          <a:p>
            <a:pPr algn="ctr"/>
            <a:r>
              <a:rPr lang="en-IE" u="sng" dirty="0">
                <a:solidFill>
                  <a:srgbClr val="024EA2"/>
                </a:solidFill>
                <a:latin typeface="+mn-lt"/>
                <a:cs typeface="Calibri" panose="020F0502020204030204" pitchFamily="34" charset="0"/>
              </a:rPr>
              <a:t>Group 3 &amp; Group 4 - Case Study 2 Questions </a:t>
            </a:r>
            <a:endParaRPr lang="en-US" dirty="0">
              <a:solidFill>
                <a:srgbClr val="024EA2"/>
              </a:solidFill>
              <a:latin typeface="+mn-lt"/>
            </a:endParaRPr>
          </a:p>
        </p:txBody>
      </p:sp>
      <p:sp>
        <p:nvSpPr>
          <p:cNvPr id="8" name="Subtitle 2">
            <a:extLst>
              <a:ext uri="{FF2B5EF4-FFF2-40B4-BE49-F238E27FC236}">
                <a16:creationId xmlns:a16="http://schemas.microsoft.com/office/drawing/2014/main" id="{8E364E13-EAB7-4DE2-90D4-0D2E2DD5FFAE}"/>
              </a:ext>
            </a:extLst>
          </p:cNvPr>
          <p:cNvSpPr txBox="1">
            <a:spLocks/>
          </p:cNvSpPr>
          <p:nvPr/>
        </p:nvSpPr>
        <p:spPr>
          <a:xfrm>
            <a:off x="838200" y="1626790"/>
            <a:ext cx="10638033" cy="5211904"/>
          </a:xfrm>
          <a:prstGeom prst="rect">
            <a:avLst/>
          </a:prstGeom>
        </p:spPr>
        <p:txBody>
          <a:bodyPr>
            <a:normAutofit fontScale="3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r>
              <a:rPr lang="en-IE" sz="1600" b="1" kern="0" dirty="0">
                <a:solidFill>
                  <a:srgbClr val="7030A0"/>
                </a:solidFill>
              </a:rPr>
              <a:t> </a:t>
            </a:r>
            <a:r>
              <a:rPr lang="en-IE" dirty="0"/>
              <a:t> </a:t>
            </a:r>
            <a:endParaRPr lang="en-IE" sz="1800" dirty="0"/>
          </a:p>
          <a:p>
            <a:pPr lvl="0"/>
            <a:endParaRPr lang="en-IE" sz="2600" i="0" dirty="0">
              <a:solidFill>
                <a:schemeClr val="tx1"/>
              </a:solidFill>
            </a:endParaRPr>
          </a:p>
          <a:p>
            <a:pPr lvl="0"/>
            <a:endParaRPr lang="en-IE" sz="7400" i="0" dirty="0">
              <a:solidFill>
                <a:srgbClr val="004494"/>
              </a:solidFill>
            </a:endParaRPr>
          </a:p>
          <a:p>
            <a:pPr marL="1371600" lvl="1" indent="-914400">
              <a:buFont typeface="+mj-lt"/>
              <a:buAutoNum type="arabicPeriod"/>
            </a:pPr>
            <a:r>
              <a:rPr lang="en-IE" sz="7400" b="0" dirty="0">
                <a:solidFill>
                  <a:srgbClr val="004494"/>
                </a:solidFill>
                <a:cs typeface="Calibri" panose="020F0502020204030204" pitchFamily="34" charset="0"/>
              </a:rPr>
              <a:t>Explain what indirect effects could genetically modified maize have on non-target organisms </a:t>
            </a:r>
          </a:p>
          <a:p>
            <a:pPr marL="1371600" lvl="1" indent="-914400">
              <a:buFont typeface="+mj-lt"/>
              <a:buAutoNum type="arabicPeriod"/>
            </a:pPr>
            <a:endParaRPr lang="en-IE" sz="7400" b="0" dirty="0">
              <a:solidFill>
                <a:srgbClr val="004494"/>
              </a:solidFill>
              <a:cs typeface="Calibri" panose="020F0502020204030204" pitchFamily="34" charset="0"/>
            </a:endParaRPr>
          </a:p>
          <a:p>
            <a:pPr marL="1371600" lvl="1" indent="-914400">
              <a:buFont typeface="+mj-lt"/>
              <a:buAutoNum type="arabicPeriod"/>
            </a:pPr>
            <a:r>
              <a:rPr lang="en-IE" sz="7400" b="0" dirty="0">
                <a:solidFill>
                  <a:srgbClr val="004494"/>
                </a:solidFill>
                <a:cs typeface="Calibri" panose="020F0502020204030204" pitchFamily="34" charset="0"/>
              </a:rPr>
              <a:t>Explain how agricultural practices could influence the outcome of risk assessment</a:t>
            </a:r>
          </a:p>
          <a:p>
            <a:pPr marL="1371600" lvl="1" indent="-914400">
              <a:buFont typeface="+mj-lt"/>
              <a:buAutoNum type="arabicPeriod"/>
            </a:pPr>
            <a:endParaRPr lang="en-IE" sz="7400" b="0" dirty="0">
              <a:solidFill>
                <a:srgbClr val="004494"/>
              </a:solidFill>
              <a:cs typeface="Calibri" panose="020F0502020204030204" pitchFamily="34" charset="0"/>
            </a:endParaRPr>
          </a:p>
          <a:p>
            <a:pPr marL="1371600" lvl="1" indent="-914400">
              <a:buFont typeface="+mj-lt"/>
              <a:buAutoNum type="arabicPeriod"/>
            </a:pPr>
            <a:r>
              <a:rPr lang="en-IE" sz="7400" b="0" dirty="0">
                <a:solidFill>
                  <a:srgbClr val="004494"/>
                </a:solidFill>
                <a:cs typeface="Calibri" panose="020F0502020204030204" pitchFamily="34" charset="0"/>
              </a:rPr>
              <a:t>Which taxa are more/less likely to be affected?</a:t>
            </a:r>
          </a:p>
          <a:p>
            <a:pPr marL="1371600" lvl="1" indent="-914400">
              <a:buFont typeface="+mj-lt"/>
              <a:buAutoNum type="arabicPeriod"/>
            </a:pPr>
            <a:endParaRPr lang="en-IE" sz="7400" b="0" dirty="0">
              <a:solidFill>
                <a:srgbClr val="004494"/>
              </a:solidFill>
              <a:cs typeface="Calibri" panose="020F0502020204030204" pitchFamily="34" charset="0"/>
            </a:endParaRPr>
          </a:p>
          <a:p>
            <a:pPr marL="1371600" lvl="1" indent="-914400">
              <a:buFont typeface="+mj-lt"/>
              <a:buAutoNum type="arabicPeriod"/>
            </a:pPr>
            <a:r>
              <a:rPr lang="en-IE" sz="7400" b="0" dirty="0">
                <a:solidFill>
                  <a:srgbClr val="004494"/>
                </a:solidFill>
                <a:cs typeface="Calibri" panose="020F0502020204030204" pitchFamily="34" charset="0"/>
              </a:rPr>
              <a:t>How could environmental effects be managed?</a:t>
            </a:r>
          </a:p>
          <a:p>
            <a:r>
              <a:rPr lang="en-IE" sz="5500" i="0" dirty="0">
                <a:solidFill>
                  <a:schemeClr val="tx1"/>
                </a:solidFill>
              </a:rPr>
              <a:t> </a:t>
            </a:r>
          </a:p>
          <a:p>
            <a:pPr marL="1371600" lvl="1" indent="-914400">
              <a:buFont typeface="+mj-lt"/>
              <a:buAutoNum type="arabicPeriod"/>
            </a:pPr>
            <a:endParaRPr lang="en-IE" sz="5200" b="0" dirty="0">
              <a:solidFill>
                <a:schemeClr val="tx1"/>
              </a:solidFill>
            </a:endParaRPr>
          </a:p>
          <a:p>
            <a:pPr marL="1371600" lvl="1" indent="-914400">
              <a:buFont typeface="+mj-lt"/>
              <a:buAutoNum type="arabicPeriod"/>
            </a:pPr>
            <a:endParaRPr lang="en-IE" sz="5200" dirty="0">
              <a:solidFill>
                <a:schemeClr val="tx1"/>
              </a:solidFill>
            </a:endParaRPr>
          </a:p>
          <a:p>
            <a:pPr marL="914400" indent="-914400">
              <a:buFont typeface="+mj-lt"/>
              <a:buAutoNum type="arabicPeriod"/>
            </a:pPr>
            <a:r>
              <a:rPr lang="en-IE" sz="5600" i="0" dirty="0">
                <a:solidFill>
                  <a:schemeClr val="tx1"/>
                </a:solidFill>
              </a:rPr>
              <a:t> </a:t>
            </a:r>
          </a:p>
          <a:p>
            <a:r>
              <a:rPr lang="en-IE" dirty="0"/>
              <a:t> </a:t>
            </a:r>
            <a:endParaRPr lang="en-IE" sz="1800" dirty="0"/>
          </a:p>
          <a:p>
            <a:pPr marL="0" indent="0">
              <a:buNone/>
            </a:pPr>
            <a:endParaRPr lang="en-IE" sz="1800" b="1" i="0" kern="0" dirty="0">
              <a:solidFill>
                <a:srgbClr val="00B050"/>
              </a:solidFill>
            </a:endParaRPr>
          </a:p>
          <a:p>
            <a:pPr marL="457200" lvl="1" indent="0">
              <a:buNone/>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801796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Shape 2"/>
          <p:cNvSpPr txBox="1"/>
          <p:nvPr/>
        </p:nvSpPr>
        <p:spPr>
          <a:xfrm>
            <a:off x="2937636" y="5631775"/>
            <a:ext cx="8640000" cy="451800"/>
          </a:xfrm>
          <a:prstGeom prst="rect">
            <a:avLst/>
          </a:prstGeom>
          <a:noFill/>
          <a:ln>
            <a:noFill/>
          </a:ln>
        </p:spPr>
        <p:txBody>
          <a:bodyPr lIns="90000" tIns="45000" rIns="90000" bIns="45000"/>
          <a:lstStyle/>
          <a:p>
            <a:r>
              <a:rPr lang="en-US" sz="800" b="1" spc="-1" dirty="0">
                <a:solidFill>
                  <a:srgbClr val="0054A6"/>
                </a:solidFill>
              </a:rPr>
              <a:t>J Applied Entomology, Volume: 134, Issue: 5, Pages: 357-375, First published: 11 May 2010, DOI: (10.1111/j.1439-0418.2009.01491.x) </a:t>
            </a:r>
            <a:endParaRPr lang="en-US" sz="800" spc="-1" dirty="0">
              <a:solidFill>
                <a:srgbClr val="000000"/>
              </a:solidFill>
            </a:endParaRPr>
          </a:p>
        </p:txBody>
      </p:sp>
      <p:pic>
        <p:nvPicPr>
          <p:cNvPr id="47" name="Main graphic"/>
          <p:cNvPicPr/>
          <p:nvPr/>
        </p:nvPicPr>
        <p:blipFill>
          <a:blip r:embed="rId3"/>
          <a:stretch/>
        </p:blipFill>
        <p:spPr>
          <a:xfrm>
            <a:off x="3132687" y="2441614"/>
            <a:ext cx="7128792" cy="2808312"/>
          </a:xfrm>
          <a:prstGeom prst="rect">
            <a:avLst/>
          </a:prstGeom>
          <a:ln>
            <a:noFill/>
          </a:ln>
        </p:spPr>
      </p:pic>
      <p:sp>
        <p:nvSpPr>
          <p:cNvPr id="2" name="Titolo 1"/>
          <p:cNvSpPr>
            <a:spLocks noGrp="1"/>
          </p:cNvSpPr>
          <p:nvPr>
            <p:ph type="title"/>
          </p:nvPr>
        </p:nvSpPr>
        <p:spPr/>
        <p:txBody>
          <a:bodyPr/>
          <a:lstStyle/>
          <a:p>
            <a:r>
              <a:rPr lang="it-IT" dirty="0" err="1"/>
              <a:t>Herbivores</a:t>
            </a:r>
            <a:r>
              <a:rPr lang="it-IT" dirty="0"/>
              <a:t> (</a:t>
            </a:r>
            <a:r>
              <a:rPr lang="it-IT" dirty="0" err="1"/>
              <a:t>Meissle</a:t>
            </a:r>
            <a:r>
              <a:rPr lang="it-IT" dirty="0"/>
              <a:t> et al., 2010)</a:t>
            </a:r>
          </a:p>
        </p:txBody>
      </p:sp>
    </p:spTree>
    <p:extLst>
      <p:ext uri="{BB962C8B-B14F-4D97-AF65-F5344CB8AC3E}">
        <p14:creationId xmlns:p14="http://schemas.microsoft.com/office/powerpoint/2010/main" val="206266"/>
      </p:ext>
    </p:extLst>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08402" y="420799"/>
            <a:ext cx="9002088" cy="782357"/>
          </a:xfrm>
        </p:spPr>
        <p:txBody>
          <a:bodyPr/>
          <a:lstStyle/>
          <a:p>
            <a:r>
              <a:rPr lang="it-IT" sz="3600" dirty="0">
                <a:solidFill>
                  <a:srgbClr val="0F5494"/>
                </a:solidFill>
              </a:rPr>
              <a:t>Non-target Lepidoptera (AMIGA Project)</a:t>
            </a:r>
            <a:endParaRPr lang="it-IT" sz="3600" dirty="0"/>
          </a:p>
        </p:txBody>
      </p:sp>
      <p:graphicFrame>
        <p:nvGraphicFramePr>
          <p:cNvPr id="4" name="Tabella 3"/>
          <p:cNvGraphicFramePr>
            <a:graphicFrameLocks noGrp="1"/>
          </p:cNvGraphicFramePr>
          <p:nvPr>
            <p:extLst>
              <p:ext uri="{D42A27DB-BD31-4B8C-83A1-F6EECF244321}">
                <p14:modId xmlns:p14="http://schemas.microsoft.com/office/powerpoint/2010/main" val="4286501510"/>
              </p:ext>
            </p:extLst>
          </p:nvPr>
        </p:nvGraphicFramePr>
        <p:xfrm>
          <a:off x="955497" y="1346995"/>
          <a:ext cx="9801546" cy="5327036"/>
        </p:xfrm>
        <a:graphic>
          <a:graphicData uri="http://schemas.openxmlformats.org/drawingml/2006/table">
            <a:tbl>
              <a:tblPr firstRow="1" firstCol="1" bandRow="1">
                <a:tableStyleId>{69CF1AB2-1976-4502-BF36-3FF5EA218861}</a:tableStyleId>
              </a:tblPr>
              <a:tblGrid>
                <a:gridCol w="1810827">
                  <a:extLst>
                    <a:ext uri="{9D8B030D-6E8A-4147-A177-3AD203B41FA5}">
                      <a16:colId xmlns:a16="http://schemas.microsoft.com/office/drawing/2014/main" val="20000"/>
                    </a:ext>
                  </a:extLst>
                </a:gridCol>
                <a:gridCol w="1424803">
                  <a:extLst>
                    <a:ext uri="{9D8B030D-6E8A-4147-A177-3AD203B41FA5}">
                      <a16:colId xmlns:a16="http://schemas.microsoft.com/office/drawing/2014/main" val="20001"/>
                    </a:ext>
                  </a:extLst>
                </a:gridCol>
                <a:gridCol w="1488274">
                  <a:extLst>
                    <a:ext uri="{9D8B030D-6E8A-4147-A177-3AD203B41FA5}">
                      <a16:colId xmlns:a16="http://schemas.microsoft.com/office/drawing/2014/main" val="20002"/>
                    </a:ext>
                  </a:extLst>
                </a:gridCol>
                <a:gridCol w="1746687">
                  <a:extLst>
                    <a:ext uri="{9D8B030D-6E8A-4147-A177-3AD203B41FA5}">
                      <a16:colId xmlns:a16="http://schemas.microsoft.com/office/drawing/2014/main" val="20003"/>
                    </a:ext>
                  </a:extLst>
                </a:gridCol>
                <a:gridCol w="1617815">
                  <a:extLst>
                    <a:ext uri="{9D8B030D-6E8A-4147-A177-3AD203B41FA5}">
                      <a16:colId xmlns:a16="http://schemas.microsoft.com/office/drawing/2014/main" val="20004"/>
                    </a:ext>
                  </a:extLst>
                </a:gridCol>
                <a:gridCol w="1713140">
                  <a:extLst>
                    <a:ext uri="{9D8B030D-6E8A-4147-A177-3AD203B41FA5}">
                      <a16:colId xmlns:a16="http://schemas.microsoft.com/office/drawing/2014/main" val="20005"/>
                    </a:ext>
                  </a:extLst>
                </a:gridCol>
              </a:tblGrid>
              <a:tr h="150026">
                <a:tc>
                  <a:txBody>
                    <a:bodyPr/>
                    <a:lstStyle/>
                    <a:p>
                      <a:pPr algn="ctr">
                        <a:lnSpc>
                          <a:spcPts val="1310"/>
                        </a:lnSpc>
                        <a:spcAft>
                          <a:spcPts val="0"/>
                        </a:spcAft>
                      </a:pPr>
                      <a:r>
                        <a:rPr lang="de-AT" sz="1000" dirty="0">
                          <a:solidFill>
                            <a:srgbClr val="FF0000"/>
                          </a:solidFill>
                          <a:effectLst/>
                        </a:rPr>
                        <a:t>ALPINE</a:t>
                      </a:r>
                      <a:endParaRPr lang="it-IT" sz="900" dirty="0">
                        <a:solidFill>
                          <a:srgbClr val="FF0000"/>
                        </a:solidFill>
                        <a:effectLst/>
                        <a:latin typeface="Arial"/>
                        <a:ea typeface="Times New Roman"/>
                        <a:cs typeface="Times New Roman"/>
                      </a:endParaRPr>
                    </a:p>
                  </a:txBody>
                  <a:tcPr marL="39454" marR="39454" marT="0" marB="0" anchor="b"/>
                </a:tc>
                <a:tc>
                  <a:txBody>
                    <a:bodyPr/>
                    <a:lstStyle/>
                    <a:p>
                      <a:pPr algn="ctr">
                        <a:lnSpc>
                          <a:spcPts val="1310"/>
                        </a:lnSpc>
                        <a:spcAft>
                          <a:spcPts val="0"/>
                        </a:spcAft>
                      </a:pPr>
                      <a:r>
                        <a:rPr lang="de-AT" sz="1000" dirty="0">
                          <a:solidFill>
                            <a:srgbClr val="FF0000"/>
                          </a:solidFill>
                          <a:effectLst/>
                        </a:rPr>
                        <a:t>ATLANTIC</a:t>
                      </a:r>
                      <a:endParaRPr lang="it-IT" sz="900" dirty="0">
                        <a:solidFill>
                          <a:srgbClr val="FF0000"/>
                        </a:solidFill>
                        <a:effectLst/>
                        <a:latin typeface="Arial"/>
                        <a:ea typeface="Times New Roman"/>
                        <a:cs typeface="Times New Roman"/>
                      </a:endParaRPr>
                    </a:p>
                  </a:txBody>
                  <a:tcPr marL="39454" marR="39454" marT="0" marB="0" anchor="b"/>
                </a:tc>
                <a:tc>
                  <a:txBody>
                    <a:bodyPr/>
                    <a:lstStyle/>
                    <a:p>
                      <a:pPr algn="ctr">
                        <a:lnSpc>
                          <a:spcPts val="1310"/>
                        </a:lnSpc>
                        <a:spcAft>
                          <a:spcPts val="0"/>
                        </a:spcAft>
                      </a:pPr>
                      <a:r>
                        <a:rPr lang="de-AT" sz="1000" dirty="0">
                          <a:solidFill>
                            <a:srgbClr val="FF0000"/>
                          </a:solidFill>
                          <a:effectLst/>
                        </a:rPr>
                        <a:t>BOREAL</a:t>
                      </a:r>
                      <a:endParaRPr lang="it-IT" sz="900" dirty="0">
                        <a:solidFill>
                          <a:srgbClr val="FF0000"/>
                        </a:solidFill>
                        <a:effectLst/>
                        <a:latin typeface="Arial"/>
                        <a:ea typeface="Times New Roman"/>
                        <a:cs typeface="Times New Roman"/>
                      </a:endParaRPr>
                    </a:p>
                  </a:txBody>
                  <a:tcPr marL="39454" marR="39454" marT="0" marB="0" anchor="b"/>
                </a:tc>
                <a:tc>
                  <a:txBody>
                    <a:bodyPr/>
                    <a:lstStyle/>
                    <a:p>
                      <a:pPr algn="ctr">
                        <a:lnSpc>
                          <a:spcPts val="1310"/>
                        </a:lnSpc>
                        <a:spcAft>
                          <a:spcPts val="0"/>
                        </a:spcAft>
                      </a:pPr>
                      <a:r>
                        <a:rPr lang="de-AT" sz="1000" dirty="0">
                          <a:solidFill>
                            <a:srgbClr val="FF0000"/>
                          </a:solidFill>
                          <a:effectLst/>
                        </a:rPr>
                        <a:t>CONTINENTAL</a:t>
                      </a:r>
                      <a:endParaRPr lang="it-IT" sz="900" dirty="0">
                        <a:solidFill>
                          <a:srgbClr val="FF0000"/>
                        </a:solidFill>
                        <a:effectLst/>
                        <a:latin typeface="Arial"/>
                        <a:ea typeface="Times New Roman"/>
                        <a:cs typeface="Times New Roman"/>
                      </a:endParaRPr>
                    </a:p>
                  </a:txBody>
                  <a:tcPr marL="39454" marR="39454" marT="0" marB="0" anchor="b"/>
                </a:tc>
                <a:tc>
                  <a:txBody>
                    <a:bodyPr/>
                    <a:lstStyle/>
                    <a:p>
                      <a:pPr algn="ctr">
                        <a:lnSpc>
                          <a:spcPts val="1310"/>
                        </a:lnSpc>
                        <a:spcAft>
                          <a:spcPts val="0"/>
                        </a:spcAft>
                      </a:pPr>
                      <a:r>
                        <a:rPr lang="de-AT" sz="1000" dirty="0">
                          <a:solidFill>
                            <a:srgbClr val="FF0000"/>
                          </a:solidFill>
                          <a:effectLst/>
                        </a:rPr>
                        <a:t>MEDITERRANEAN</a:t>
                      </a:r>
                      <a:endParaRPr lang="it-IT" sz="900" dirty="0">
                        <a:solidFill>
                          <a:srgbClr val="FF0000"/>
                        </a:solidFill>
                        <a:effectLst/>
                        <a:latin typeface="Arial"/>
                        <a:ea typeface="Times New Roman"/>
                        <a:cs typeface="Times New Roman"/>
                      </a:endParaRPr>
                    </a:p>
                  </a:txBody>
                  <a:tcPr marL="39454" marR="39454" marT="0" marB="0" anchor="b"/>
                </a:tc>
                <a:tc>
                  <a:txBody>
                    <a:bodyPr/>
                    <a:lstStyle/>
                    <a:p>
                      <a:pPr algn="ctr">
                        <a:lnSpc>
                          <a:spcPts val="1310"/>
                        </a:lnSpc>
                        <a:spcAft>
                          <a:spcPts val="0"/>
                        </a:spcAft>
                      </a:pPr>
                      <a:r>
                        <a:rPr lang="de-AT" sz="1000" dirty="0">
                          <a:solidFill>
                            <a:srgbClr val="FF0000"/>
                          </a:solidFill>
                          <a:effectLst/>
                        </a:rPr>
                        <a:t>PANNONIAN</a:t>
                      </a:r>
                      <a:endParaRPr lang="it-IT" sz="900" dirty="0">
                        <a:solidFill>
                          <a:srgbClr val="FF0000"/>
                        </a:solidFill>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0"/>
                  </a:ext>
                </a:extLst>
              </a:tr>
              <a:tr h="312216">
                <a:tc>
                  <a:txBody>
                    <a:bodyPr/>
                    <a:lstStyle/>
                    <a:p>
                      <a:pPr algn="l">
                        <a:lnSpc>
                          <a:spcPts val="1310"/>
                        </a:lnSpc>
                        <a:spcAft>
                          <a:spcPts val="0"/>
                        </a:spcAft>
                      </a:pPr>
                      <a:r>
                        <a:rPr lang="de-AT" sz="1000" b="0" dirty="0" err="1">
                          <a:effectLst/>
                        </a:rPr>
                        <a:t>Agriades</a:t>
                      </a:r>
                      <a:r>
                        <a:rPr lang="de-AT" sz="1000" b="0" dirty="0">
                          <a:effectLst/>
                        </a:rPr>
                        <a:t> </a:t>
                      </a:r>
                      <a:r>
                        <a:rPr lang="de-AT" sz="1000" b="0" dirty="0" err="1">
                          <a:effectLst/>
                        </a:rPr>
                        <a:t>glandon</a:t>
                      </a:r>
                      <a:r>
                        <a:rPr lang="de-AT" sz="1000" b="0" dirty="0">
                          <a:effectLst/>
                        </a:rPr>
                        <a:t> </a:t>
                      </a:r>
                      <a:r>
                        <a:rPr lang="de-AT" sz="1000" b="0" dirty="0" err="1">
                          <a:effectLst/>
                        </a:rPr>
                        <a:t>aquilo</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Coenonympha oedippus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Euphydryas aurinia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Coenonympha oedippus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Catopta thrips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Arytrura musculus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1"/>
                  </a:ext>
                </a:extLst>
              </a:tr>
              <a:tr h="252505">
                <a:tc>
                  <a:txBody>
                    <a:bodyPr/>
                    <a:lstStyle/>
                    <a:p>
                      <a:pPr algn="l">
                        <a:lnSpc>
                          <a:spcPts val="1310"/>
                        </a:lnSpc>
                        <a:spcAft>
                          <a:spcPts val="0"/>
                        </a:spcAft>
                      </a:pPr>
                      <a:r>
                        <a:rPr lang="de-AT" sz="1000" b="0" dirty="0" err="1">
                          <a:effectLst/>
                        </a:rPr>
                        <a:t>Coenonympha</a:t>
                      </a:r>
                      <a:r>
                        <a:rPr lang="de-AT" sz="1000" b="0" dirty="0">
                          <a:effectLst/>
                        </a:rPr>
                        <a:t> </a:t>
                      </a:r>
                      <a:r>
                        <a:rPr lang="de-AT" sz="1000" b="0" dirty="0" err="1">
                          <a:effectLst/>
                        </a:rPr>
                        <a:t>oedippus</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Eriogaster catax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a:effectLst/>
                        </a:rPr>
                        <a:t>Lycaena dispar </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Colias myrmidone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Eriogaster catax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Catopta thrips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2"/>
                  </a:ext>
                </a:extLst>
              </a:tr>
              <a:tr h="252505">
                <a:tc>
                  <a:txBody>
                    <a:bodyPr/>
                    <a:lstStyle/>
                    <a:p>
                      <a:pPr algn="l">
                        <a:lnSpc>
                          <a:spcPts val="1310"/>
                        </a:lnSpc>
                        <a:spcAft>
                          <a:spcPts val="0"/>
                        </a:spcAft>
                      </a:pPr>
                      <a:r>
                        <a:rPr lang="de-AT" sz="1000" b="0" dirty="0" err="1">
                          <a:effectLst/>
                        </a:rPr>
                        <a:t>Colias</a:t>
                      </a:r>
                      <a:r>
                        <a:rPr lang="de-AT" sz="1000" b="0" dirty="0">
                          <a:effectLst/>
                        </a:rPr>
                        <a:t> </a:t>
                      </a:r>
                      <a:r>
                        <a:rPr lang="de-AT" sz="1000" b="0" dirty="0" err="1">
                          <a:effectLst/>
                        </a:rPr>
                        <a:t>myrmidone</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Euphydryas aurinia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Lycaena helle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Erebia sudetica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Euphydryas aurinia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Coenonympha oedippus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3"/>
                  </a:ext>
                </a:extLst>
              </a:tr>
              <a:tr h="312216">
                <a:tc>
                  <a:txBody>
                    <a:bodyPr/>
                    <a:lstStyle/>
                    <a:p>
                      <a:pPr algn="l">
                        <a:lnSpc>
                          <a:spcPts val="1310"/>
                        </a:lnSpc>
                        <a:spcAft>
                          <a:spcPts val="0"/>
                        </a:spcAft>
                      </a:pPr>
                      <a:r>
                        <a:rPr lang="de-AT" sz="1000" b="0" dirty="0" err="1">
                          <a:effectLst/>
                        </a:rPr>
                        <a:t>Erebia</a:t>
                      </a:r>
                      <a:r>
                        <a:rPr lang="de-AT" sz="1000" b="0" dirty="0">
                          <a:effectLst/>
                        </a:rPr>
                        <a:t> </a:t>
                      </a:r>
                      <a:r>
                        <a:rPr lang="de-AT" sz="1000" b="0" dirty="0" err="1">
                          <a:effectLst/>
                        </a:rPr>
                        <a:t>calcaria</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Gortyna borelii lunata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arion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Eriogaster catax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Gortyna borelii lunata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Colias myrmidone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4"/>
                  </a:ext>
                </a:extLst>
              </a:tr>
              <a:tr h="150026">
                <a:tc>
                  <a:txBody>
                    <a:bodyPr/>
                    <a:lstStyle/>
                    <a:p>
                      <a:pPr algn="l">
                        <a:lnSpc>
                          <a:spcPts val="1310"/>
                        </a:lnSpc>
                        <a:spcAft>
                          <a:spcPts val="0"/>
                        </a:spcAft>
                      </a:pPr>
                      <a:r>
                        <a:rPr lang="de-AT" sz="1000" b="0" dirty="0" err="1">
                          <a:effectLst/>
                        </a:rPr>
                        <a:t>Erebia</a:t>
                      </a:r>
                      <a:r>
                        <a:rPr lang="de-AT" sz="1000" b="0" dirty="0">
                          <a:effectLst/>
                        </a:rPr>
                        <a:t> </a:t>
                      </a:r>
                      <a:r>
                        <a:rPr lang="de-AT" sz="1000" b="0" dirty="0" err="1">
                          <a:effectLst/>
                        </a:rPr>
                        <a:t>christi</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Lycaena dispar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a:effectLst/>
                        </a:rPr>
                        <a:t>Maculinea teleius </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Euphydryas aurinia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Lycaena dispar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Cucullia mixta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5"/>
                  </a:ext>
                </a:extLst>
              </a:tr>
              <a:tr h="252505">
                <a:tc>
                  <a:txBody>
                    <a:bodyPr/>
                    <a:lstStyle/>
                    <a:p>
                      <a:pPr algn="l">
                        <a:lnSpc>
                          <a:spcPts val="1310"/>
                        </a:lnSpc>
                        <a:spcAft>
                          <a:spcPts val="0"/>
                        </a:spcAft>
                      </a:pPr>
                      <a:r>
                        <a:rPr lang="de-AT" sz="1000" b="0" dirty="0" err="1">
                          <a:effectLst/>
                        </a:rPr>
                        <a:t>Erebia</a:t>
                      </a:r>
                      <a:r>
                        <a:rPr lang="de-AT" sz="1000" b="0" dirty="0">
                          <a:effectLst/>
                        </a:rPr>
                        <a:t> </a:t>
                      </a:r>
                      <a:r>
                        <a:rPr lang="de-AT" sz="1000" b="0" dirty="0" err="1">
                          <a:effectLst/>
                        </a:rPr>
                        <a:t>sudetica</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err="1">
                          <a:effectLst/>
                        </a:rPr>
                        <a:t>Maculinea</a:t>
                      </a:r>
                      <a:r>
                        <a:rPr lang="de-AT" sz="1000" dirty="0">
                          <a:effectLst/>
                        </a:rPr>
                        <a:t> </a:t>
                      </a:r>
                      <a:r>
                        <a:rPr lang="de-AT" sz="1000" dirty="0" err="1">
                          <a:effectLst/>
                        </a:rPr>
                        <a:t>arion</a:t>
                      </a:r>
                      <a:r>
                        <a:rPr lang="de-AT" sz="1000" dirty="0">
                          <a:effectLst/>
                        </a:rPr>
                        <a:t> </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Parnassius apollo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Gortyna borelii lunata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arion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Eriogaster catax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6"/>
                  </a:ext>
                </a:extLst>
              </a:tr>
              <a:tr h="312216">
                <a:tc>
                  <a:txBody>
                    <a:bodyPr/>
                    <a:lstStyle/>
                    <a:p>
                      <a:pPr algn="l">
                        <a:lnSpc>
                          <a:spcPts val="1310"/>
                        </a:lnSpc>
                        <a:spcAft>
                          <a:spcPts val="0"/>
                        </a:spcAft>
                      </a:pPr>
                      <a:r>
                        <a:rPr lang="de-AT" sz="1000" b="0" dirty="0" err="1">
                          <a:effectLst/>
                        </a:rPr>
                        <a:t>Eriogaster</a:t>
                      </a:r>
                      <a:r>
                        <a:rPr lang="de-AT" sz="1000" b="0" dirty="0">
                          <a:effectLst/>
                        </a:rPr>
                        <a:t> </a:t>
                      </a:r>
                      <a:r>
                        <a:rPr lang="de-AT" sz="1000" b="0" dirty="0" err="1">
                          <a:effectLst/>
                        </a:rPr>
                        <a:t>catax</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err="1">
                          <a:effectLst/>
                        </a:rPr>
                        <a:t>Maculinea</a:t>
                      </a:r>
                      <a:r>
                        <a:rPr lang="de-AT" sz="1000" dirty="0">
                          <a:effectLst/>
                        </a:rPr>
                        <a:t> </a:t>
                      </a:r>
                      <a:r>
                        <a:rPr lang="de-AT" sz="1000" dirty="0" err="1">
                          <a:effectLst/>
                        </a:rPr>
                        <a:t>nausithous</a:t>
                      </a:r>
                      <a:r>
                        <a:rPr lang="de-AT" sz="1000" dirty="0">
                          <a:effectLst/>
                        </a:rPr>
                        <a:t> </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a:effectLst/>
                        </a:rPr>
                        <a:t>Parnassius mnemosyne</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Leptidea morsei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nausithous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Euphydryas aurinia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7"/>
                  </a:ext>
                </a:extLst>
              </a:tr>
              <a:tr h="312216">
                <a:tc>
                  <a:txBody>
                    <a:bodyPr/>
                    <a:lstStyle/>
                    <a:p>
                      <a:pPr algn="l">
                        <a:lnSpc>
                          <a:spcPts val="1310"/>
                        </a:lnSpc>
                        <a:spcAft>
                          <a:spcPts val="0"/>
                        </a:spcAft>
                      </a:pPr>
                      <a:r>
                        <a:rPr lang="de-AT" sz="1000" b="0" dirty="0" err="1">
                          <a:effectLst/>
                        </a:rPr>
                        <a:t>Euphydryas</a:t>
                      </a:r>
                      <a:r>
                        <a:rPr lang="de-AT" sz="1000" b="0" dirty="0">
                          <a:effectLst/>
                        </a:rPr>
                        <a:t> </a:t>
                      </a:r>
                      <a:r>
                        <a:rPr lang="de-AT" sz="1000" b="0" dirty="0" err="1">
                          <a:effectLst/>
                        </a:rPr>
                        <a:t>aurinia</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teleius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Proserpinus proserpina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Lycaena dispar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Melanargia arge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Glyphipterix loricatella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8"/>
                  </a:ext>
                </a:extLst>
              </a:tr>
              <a:tr h="252505">
                <a:tc>
                  <a:txBody>
                    <a:bodyPr/>
                    <a:lstStyle/>
                    <a:p>
                      <a:pPr algn="l">
                        <a:lnSpc>
                          <a:spcPts val="1310"/>
                        </a:lnSpc>
                        <a:spcAft>
                          <a:spcPts val="0"/>
                        </a:spcAft>
                      </a:pPr>
                      <a:r>
                        <a:rPr lang="de-AT" sz="1000" b="0" dirty="0" err="1">
                          <a:effectLst/>
                        </a:rPr>
                        <a:t>Hesperia</a:t>
                      </a:r>
                      <a:r>
                        <a:rPr lang="de-AT" sz="1000" b="0" dirty="0">
                          <a:effectLst/>
                        </a:rPr>
                        <a:t> </a:t>
                      </a:r>
                      <a:r>
                        <a:rPr lang="de-AT" sz="1000" b="0" dirty="0" err="1">
                          <a:effectLst/>
                        </a:rPr>
                        <a:t>comma</a:t>
                      </a:r>
                      <a:r>
                        <a:rPr lang="de-AT" sz="1000" b="0" dirty="0">
                          <a:effectLst/>
                        </a:rPr>
                        <a:t> </a:t>
                      </a:r>
                      <a:r>
                        <a:rPr lang="de-AT" sz="1000" b="0" dirty="0" err="1">
                          <a:effectLst/>
                        </a:rPr>
                        <a:t>catena</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Parnassius apollo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Lycaena helle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Papilio alexanor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Gortyna borelii lunata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09"/>
                  </a:ext>
                </a:extLst>
              </a:tr>
              <a:tr h="312216">
                <a:tc>
                  <a:txBody>
                    <a:bodyPr/>
                    <a:lstStyle/>
                    <a:p>
                      <a:pPr algn="l">
                        <a:lnSpc>
                          <a:spcPts val="1310"/>
                        </a:lnSpc>
                        <a:spcAft>
                          <a:spcPts val="0"/>
                        </a:spcAft>
                      </a:pPr>
                      <a:r>
                        <a:rPr lang="de-AT" sz="1000" b="0" dirty="0" err="1">
                          <a:effectLst/>
                        </a:rPr>
                        <a:t>Leptidea</a:t>
                      </a:r>
                      <a:r>
                        <a:rPr lang="de-AT" sz="1000" b="0" dirty="0">
                          <a:effectLst/>
                        </a:rPr>
                        <a:t> </a:t>
                      </a:r>
                      <a:r>
                        <a:rPr lang="de-AT" sz="1000" b="0" dirty="0" err="1">
                          <a:effectLst/>
                        </a:rPr>
                        <a:t>morsei</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err="1">
                          <a:effectLst/>
                        </a:rPr>
                        <a:t>Proserpinus</a:t>
                      </a:r>
                      <a:r>
                        <a:rPr lang="de-AT" sz="1000" dirty="0">
                          <a:effectLst/>
                        </a:rPr>
                        <a:t> </a:t>
                      </a:r>
                      <a:r>
                        <a:rPr lang="de-AT" sz="1000" dirty="0" err="1">
                          <a:effectLst/>
                        </a:rPr>
                        <a:t>proserpina</a:t>
                      </a:r>
                      <a:r>
                        <a:rPr lang="de-AT" sz="1000" dirty="0">
                          <a:effectLst/>
                        </a:rPr>
                        <a:t> </a:t>
                      </a:r>
                      <a:endParaRPr lang="it-IT" sz="90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Maculinea arion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Papilio hospiton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Leptidea morsei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0"/>
                  </a:ext>
                </a:extLst>
              </a:tr>
              <a:tr h="252505">
                <a:tc>
                  <a:txBody>
                    <a:bodyPr/>
                    <a:lstStyle/>
                    <a:p>
                      <a:pPr algn="l">
                        <a:lnSpc>
                          <a:spcPts val="1310"/>
                        </a:lnSpc>
                        <a:spcAft>
                          <a:spcPts val="0"/>
                        </a:spcAft>
                      </a:pPr>
                      <a:r>
                        <a:rPr lang="de-AT" sz="1000" b="0" dirty="0" err="1">
                          <a:effectLst/>
                        </a:rPr>
                        <a:t>Lycaena</a:t>
                      </a:r>
                      <a:r>
                        <a:rPr lang="de-AT" sz="1000" b="0" dirty="0">
                          <a:effectLst/>
                        </a:rPr>
                        <a:t> </a:t>
                      </a:r>
                      <a:r>
                        <a:rPr lang="de-AT" sz="1000" b="0" dirty="0" err="1">
                          <a:effectLst/>
                        </a:rPr>
                        <a:t>dispar</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Maculinea nausithous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Parnassius apollo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Lignyoptera fumidaria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1"/>
                  </a:ext>
                </a:extLst>
              </a:tr>
              <a:tr h="312216">
                <a:tc>
                  <a:txBody>
                    <a:bodyPr/>
                    <a:lstStyle/>
                    <a:p>
                      <a:pPr algn="l">
                        <a:lnSpc>
                          <a:spcPts val="1310"/>
                        </a:lnSpc>
                        <a:spcAft>
                          <a:spcPts val="0"/>
                        </a:spcAft>
                      </a:pPr>
                      <a:r>
                        <a:rPr lang="de-AT" sz="1000" b="0" dirty="0" err="1">
                          <a:effectLst/>
                        </a:rPr>
                        <a:t>Lycaena</a:t>
                      </a:r>
                      <a:r>
                        <a:rPr lang="de-AT" sz="1000" b="0" dirty="0">
                          <a:effectLst/>
                        </a:rPr>
                        <a:t> helle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Maculinea teleius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Parnassius mnemosyne</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Lycaena dispar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2"/>
                  </a:ext>
                </a:extLst>
              </a:tr>
              <a:tr h="150026">
                <a:tc>
                  <a:txBody>
                    <a:bodyPr/>
                    <a:lstStyle/>
                    <a:p>
                      <a:pPr algn="l">
                        <a:lnSpc>
                          <a:spcPts val="1310"/>
                        </a:lnSpc>
                        <a:spcAft>
                          <a:spcPts val="0"/>
                        </a:spcAft>
                      </a:pPr>
                      <a:r>
                        <a:rPr lang="de-AT" sz="1000" b="0" dirty="0" err="1">
                          <a:effectLst/>
                        </a:rPr>
                        <a:t>Maculinea</a:t>
                      </a:r>
                      <a:r>
                        <a:rPr lang="de-AT" sz="1000" b="0" dirty="0">
                          <a:effectLst/>
                        </a:rPr>
                        <a:t> </a:t>
                      </a:r>
                      <a:r>
                        <a:rPr lang="de-AT" sz="1000" b="0" dirty="0" err="1">
                          <a:effectLst/>
                        </a:rPr>
                        <a:t>arion</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Parnassius apollo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Plebicula golgus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arion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3"/>
                  </a:ext>
                </a:extLst>
              </a:tr>
              <a:tr h="312216">
                <a:tc>
                  <a:txBody>
                    <a:bodyPr/>
                    <a:lstStyle/>
                    <a:p>
                      <a:pPr algn="l">
                        <a:lnSpc>
                          <a:spcPts val="1310"/>
                        </a:lnSpc>
                        <a:spcAft>
                          <a:spcPts val="0"/>
                        </a:spcAft>
                      </a:pPr>
                      <a:r>
                        <a:rPr lang="de-AT" sz="1000" b="0" dirty="0" err="1">
                          <a:effectLst/>
                        </a:rPr>
                        <a:t>Maculinea</a:t>
                      </a:r>
                      <a:r>
                        <a:rPr lang="de-AT" sz="1000" b="0" dirty="0">
                          <a:effectLst/>
                        </a:rPr>
                        <a:t> </a:t>
                      </a:r>
                      <a:r>
                        <a:rPr lang="de-AT" sz="1000" b="0" dirty="0" err="1">
                          <a:effectLst/>
                        </a:rPr>
                        <a:t>nausithous</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dirty="0">
                          <a:effectLst/>
                        </a:rPr>
                        <a:t> </a:t>
                      </a:r>
                      <a:endParaRPr lang="it-IT" sz="900" dirty="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Parnassius mnemosyne</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Proserpinus proserpina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nausithous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4"/>
                  </a:ext>
                </a:extLst>
              </a:tr>
              <a:tr h="252505">
                <a:tc>
                  <a:txBody>
                    <a:bodyPr/>
                    <a:lstStyle/>
                    <a:p>
                      <a:pPr algn="l">
                        <a:lnSpc>
                          <a:spcPts val="1310"/>
                        </a:lnSpc>
                        <a:spcAft>
                          <a:spcPts val="0"/>
                        </a:spcAft>
                      </a:pPr>
                      <a:r>
                        <a:rPr lang="de-AT" sz="1000" b="0" dirty="0" err="1">
                          <a:effectLst/>
                        </a:rPr>
                        <a:t>Maculinea</a:t>
                      </a:r>
                      <a:r>
                        <a:rPr lang="de-AT" sz="1000" b="0" dirty="0">
                          <a:effectLst/>
                        </a:rPr>
                        <a:t> </a:t>
                      </a:r>
                      <a:r>
                        <a:rPr lang="de-AT" sz="1000" b="0" dirty="0" err="1">
                          <a:effectLst/>
                        </a:rPr>
                        <a:t>teleius</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Proserpinus proserpina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Pseudophilotes bavius </a:t>
                      </a:r>
                      <a:endParaRPr lang="it-IT" sz="90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Maculinea teleius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5"/>
                  </a:ext>
                </a:extLst>
              </a:tr>
              <a:tr h="252505">
                <a:tc>
                  <a:txBody>
                    <a:bodyPr/>
                    <a:lstStyle/>
                    <a:p>
                      <a:pPr algn="l">
                        <a:lnSpc>
                          <a:spcPts val="1310"/>
                        </a:lnSpc>
                        <a:spcAft>
                          <a:spcPts val="0"/>
                        </a:spcAft>
                      </a:pPr>
                      <a:r>
                        <a:rPr lang="de-AT" sz="1000" b="0" dirty="0" err="1">
                          <a:effectLst/>
                        </a:rPr>
                        <a:t>Melanargia</a:t>
                      </a:r>
                      <a:r>
                        <a:rPr lang="de-AT" sz="1000" b="0" dirty="0">
                          <a:effectLst/>
                        </a:rPr>
                        <a:t> arge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Parnassius mnemosyne</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6"/>
                  </a:ext>
                </a:extLst>
              </a:tr>
              <a:tr h="252505">
                <a:tc>
                  <a:txBody>
                    <a:bodyPr/>
                    <a:lstStyle/>
                    <a:p>
                      <a:pPr algn="l">
                        <a:lnSpc>
                          <a:spcPts val="1310"/>
                        </a:lnSpc>
                        <a:spcAft>
                          <a:spcPts val="0"/>
                        </a:spcAft>
                      </a:pPr>
                      <a:r>
                        <a:rPr lang="de-AT" sz="1000" b="0" dirty="0" err="1">
                          <a:effectLst/>
                        </a:rPr>
                        <a:t>Papilio</a:t>
                      </a:r>
                      <a:r>
                        <a:rPr lang="de-AT" sz="1000" b="0" dirty="0">
                          <a:effectLst/>
                        </a:rPr>
                        <a:t> </a:t>
                      </a:r>
                      <a:r>
                        <a:rPr lang="de-AT" sz="1000" b="0" dirty="0" err="1">
                          <a:effectLst/>
                        </a:rPr>
                        <a:t>alexanor</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dirty="0">
                          <a:effectLst/>
                        </a:rPr>
                        <a:t> </a:t>
                      </a:r>
                      <a:endParaRPr lang="it-IT" sz="900" dirty="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Phyllometra culminaria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7"/>
                  </a:ext>
                </a:extLst>
              </a:tr>
              <a:tr h="150026">
                <a:tc>
                  <a:txBody>
                    <a:bodyPr/>
                    <a:lstStyle/>
                    <a:p>
                      <a:pPr algn="l">
                        <a:lnSpc>
                          <a:spcPts val="1310"/>
                        </a:lnSpc>
                        <a:spcAft>
                          <a:spcPts val="0"/>
                        </a:spcAft>
                      </a:pPr>
                      <a:r>
                        <a:rPr lang="de-AT" sz="1000" b="0" dirty="0" err="1">
                          <a:effectLst/>
                        </a:rPr>
                        <a:t>Parnassius</a:t>
                      </a:r>
                      <a:r>
                        <a:rPr lang="de-AT" sz="1000" b="0" dirty="0">
                          <a:effectLst/>
                        </a:rPr>
                        <a:t> </a:t>
                      </a:r>
                      <a:r>
                        <a:rPr lang="de-AT" sz="1000" b="0" dirty="0" err="1">
                          <a:effectLst/>
                        </a:rPr>
                        <a:t>apollo</a:t>
                      </a:r>
                      <a:r>
                        <a:rPr lang="de-AT"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de-AT"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Polymixis r. isolata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8"/>
                  </a:ext>
                </a:extLst>
              </a:tr>
              <a:tr h="252505">
                <a:tc>
                  <a:txBody>
                    <a:bodyPr/>
                    <a:lstStyle/>
                    <a:p>
                      <a:pPr algn="l">
                        <a:lnSpc>
                          <a:spcPts val="1310"/>
                        </a:lnSpc>
                        <a:spcAft>
                          <a:spcPts val="0"/>
                        </a:spcAft>
                      </a:pPr>
                      <a:r>
                        <a:rPr lang="en-GB" sz="1000" b="0" dirty="0" err="1">
                          <a:effectLst/>
                        </a:rPr>
                        <a:t>Parnassius</a:t>
                      </a:r>
                      <a:r>
                        <a:rPr lang="en-GB" sz="1000" b="0" dirty="0">
                          <a:effectLst/>
                        </a:rPr>
                        <a:t> </a:t>
                      </a:r>
                      <a:r>
                        <a:rPr lang="en-GB" sz="1000" b="0" dirty="0" err="1">
                          <a:effectLst/>
                        </a:rPr>
                        <a:t>mnemosyne</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en-GB" sz="1000" dirty="0">
                          <a:effectLst/>
                        </a:rPr>
                        <a:t> </a:t>
                      </a:r>
                      <a:endParaRPr lang="it-IT" sz="900" dirty="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Proserpinus proserpina </a:t>
                      </a:r>
                      <a:endParaRPr lang="it-IT" sz="900">
                        <a:effectLst/>
                        <a:latin typeface="Arial"/>
                        <a:ea typeface="Times New Roman"/>
                        <a:cs typeface="Times New Roman"/>
                      </a:endParaRPr>
                    </a:p>
                  </a:txBody>
                  <a:tcPr marL="39454" marR="39454" marT="0" marB="0" anchor="b"/>
                </a:tc>
                <a:extLst>
                  <a:ext uri="{0D108BD9-81ED-4DB2-BD59-A6C34878D82A}">
                    <a16:rowId xmlns:a16="http://schemas.microsoft.com/office/drawing/2014/main" val="10019"/>
                  </a:ext>
                </a:extLst>
              </a:tr>
              <a:tr h="252505">
                <a:tc>
                  <a:txBody>
                    <a:bodyPr/>
                    <a:lstStyle/>
                    <a:p>
                      <a:pPr algn="l">
                        <a:lnSpc>
                          <a:spcPts val="1310"/>
                        </a:lnSpc>
                        <a:spcAft>
                          <a:spcPts val="0"/>
                        </a:spcAft>
                      </a:pPr>
                      <a:r>
                        <a:rPr lang="en-GB" sz="1000" b="0" dirty="0" err="1">
                          <a:effectLst/>
                        </a:rPr>
                        <a:t>Proserpinus</a:t>
                      </a:r>
                      <a:r>
                        <a:rPr lang="en-GB" sz="1000" b="0" dirty="0">
                          <a:effectLst/>
                        </a:rPr>
                        <a:t> </a:t>
                      </a:r>
                      <a:r>
                        <a:rPr lang="en-GB" sz="1000" b="0" dirty="0" err="1">
                          <a:effectLst/>
                        </a:rPr>
                        <a:t>proserpina</a:t>
                      </a:r>
                      <a:r>
                        <a:rPr lang="en-GB" sz="1000" b="0" dirty="0">
                          <a:effectLst/>
                        </a:rPr>
                        <a:t> </a:t>
                      </a:r>
                      <a:endParaRPr lang="it-IT" sz="900" b="0" dirty="0">
                        <a:effectLst/>
                        <a:latin typeface="Arial"/>
                        <a:ea typeface="Times New Roman"/>
                        <a:cs typeface="Times New Roman"/>
                      </a:endParaRPr>
                    </a:p>
                  </a:txBody>
                  <a:tcPr marL="39454" marR="39454" marT="0" marB="0" anchor="b"/>
                </a:tc>
                <a:tc>
                  <a:txBody>
                    <a:bodyPr/>
                    <a:lstStyle/>
                    <a:p>
                      <a:pPr algn="l">
                        <a:lnSpc>
                          <a:spcPts val="1310"/>
                        </a:lnSpc>
                        <a:spcAft>
                          <a:spcPts val="0"/>
                        </a:spcAft>
                      </a:pPr>
                      <a:r>
                        <a:rPr lang="en-GB" sz="1000" dirty="0">
                          <a:effectLst/>
                        </a:rPr>
                        <a:t> </a:t>
                      </a:r>
                      <a:endParaRPr lang="it-IT" sz="900" dirty="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a:effectLst/>
                        </a:rPr>
                        <a:t> </a:t>
                      </a:r>
                      <a:endParaRPr lang="it-IT" sz="90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dirty="0">
                          <a:effectLst/>
                        </a:rPr>
                        <a:t> </a:t>
                      </a:r>
                      <a:endParaRPr lang="it-IT" sz="900" dirty="0">
                        <a:effectLst/>
                        <a:latin typeface="Arial"/>
                        <a:ea typeface="Times New Roman"/>
                        <a:cs typeface="Times New Roman"/>
                      </a:endParaRPr>
                    </a:p>
                  </a:txBody>
                  <a:tcPr marL="39454" marR="39454" marT="0" marB="0"/>
                </a:tc>
                <a:tc>
                  <a:txBody>
                    <a:bodyPr/>
                    <a:lstStyle/>
                    <a:p>
                      <a:pPr algn="l">
                        <a:lnSpc>
                          <a:spcPts val="1310"/>
                        </a:lnSpc>
                        <a:spcAft>
                          <a:spcPts val="0"/>
                        </a:spcAft>
                      </a:pPr>
                      <a:r>
                        <a:rPr lang="en-GB" sz="1000" dirty="0">
                          <a:effectLst/>
                        </a:rPr>
                        <a:t> </a:t>
                      </a:r>
                      <a:endParaRPr lang="it-IT" sz="900" dirty="0">
                        <a:effectLst/>
                        <a:latin typeface="Arial"/>
                        <a:ea typeface="Times New Roman"/>
                        <a:cs typeface="Times New Roman"/>
                      </a:endParaRPr>
                    </a:p>
                  </a:txBody>
                  <a:tcPr marL="39454" marR="39454" marT="0" marB="0"/>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3108440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solidFill>
                  <a:srgbClr val="0F5494"/>
                </a:solidFill>
                <a:latin typeface="+mn-lt"/>
                <a:ea typeface="+mn-ea"/>
                <a:cs typeface="+mn-cs"/>
              </a:rPr>
              <a:t>Additional</a:t>
            </a:r>
            <a:r>
              <a:rPr lang="it-IT" dirty="0">
                <a:solidFill>
                  <a:srgbClr val="0F5494"/>
                </a:solidFill>
                <a:latin typeface="+mn-lt"/>
                <a:ea typeface="+mn-ea"/>
                <a:cs typeface="+mn-cs"/>
              </a:rPr>
              <a:t> NTO </a:t>
            </a:r>
            <a:r>
              <a:rPr lang="it-IT" dirty="0" err="1">
                <a:solidFill>
                  <a:srgbClr val="0F5494"/>
                </a:solidFill>
                <a:latin typeface="+mn-lt"/>
                <a:ea typeface="+mn-ea"/>
                <a:cs typeface="+mn-cs"/>
              </a:rPr>
              <a:t>guilds</a:t>
            </a:r>
            <a:endParaRPr lang="it-IT" dirty="0">
              <a:solidFill>
                <a:srgbClr val="0F5494"/>
              </a:solidFill>
              <a:latin typeface="+mn-lt"/>
              <a:ea typeface="+mn-ea"/>
              <a:cs typeface="+mn-cs"/>
            </a:endParaRPr>
          </a:p>
        </p:txBody>
      </p:sp>
      <p:sp>
        <p:nvSpPr>
          <p:cNvPr id="3" name="Sottotitolo 2"/>
          <p:cNvSpPr>
            <a:spLocks noGrp="1"/>
          </p:cNvSpPr>
          <p:nvPr>
            <p:ph type="subTitle" idx="4294967295"/>
          </p:nvPr>
        </p:nvSpPr>
        <p:spPr>
          <a:xfrm>
            <a:off x="452064" y="1567143"/>
            <a:ext cx="11301572" cy="4934878"/>
          </a:xfrm>
        </p:spPr>
        <p:txBody>
          <a:bodyPr/>
          <a:lstStyle/>
          <a:p>
            <a:pPr lvl="2"/>
            <a:r>
              <a:rPr lang="it-IT" sz="2400" i="0" dirty="0" err="1">
                <a:solidFill>
                  <a:srgbClr val="004494"/>
                </a:solidFill>
              </a:rPr>
              <a:t>Spiders</a:t>
            </a:r>
            <a:endParaRPr lang="it-IT" sz="2400" i="0" dirty="0">
              <a:solidFill>
                <a:srgbClr val="004494"/>
              </a:solidFill>
            </a:endParaRPr>
          </a:p>
          <a:p>
            <a:pPr lvl="2"/>
            <a:r>
              <a:rPr lang="it-IT" sz="2400" i="0" dirty="0" err="1">
                <a:solidFill>
                  <a:srgbClr val="004494"/>
                </a:solidFill>
              </a:rPr>
              <a:t>Ladybirds</a:t>
            </a:r>
            <a:endParaRPr lang="it-IT" sz="2400" i="0" dirty="0">
              <a:solidFill>
                <a:srgbClr val="004494"/>
              </a:solidFill>
            </a:endParaRPr>
          </a:p>
          <a:p>
            <a:pPr lvl="2"/>
            <a:r>
              <a:rPr lang="it-IT" sz="2400" i="0" dirty="0" err="1">
                <a:solidFill>
                  <a:srgbClr val="004494"/>
                </a:solidFill>
              </a:rPr>
              <a:t>Mirids</a:t>
            </a:r>
            <a:endParaRPr lang="it-IT" sz="2400" i="0" dirty="0">
              <a:solidFill>
                <a:srgbClr val="004494"/>
              </a:solidFill>
            </a:endParaRPr>
          </a:p>
          <a:p>
            <a:pPr lvl="2"/>
            <a:r>
              <a:rPr lang="it-IT" sz="2400" i="0" dirty="0" err="1">
                <a:solidFill>
                  <a:srgbClr val="004494"/>
                </a:solidFill>
              </a:rPr>
              <a:t>Carabids</a:t>
            </a:r>
            <a:endParaRPr lang="it-IT" sz="2400" i="0" dirty="0">
              <a:solidFill>
                <a:srgbClr val="004494"/>
              </a:solidFill>
            </a:endParaRPr>
          </a:p>
          <a:p>
            <a:pPr lvl="2"/>
            <a:r>
              <a:rPr lang="it-IT" sz="2400" i="0" dirty="0" err="1">
                <a:solidFill>
                  <a:srgbClr val="004494"/>
                </a:solidFill>
              </a:rPr>
              <a:t>Specialised</a:t>
            </a:r>
            <a:r>
              <a:rPr lang="it-IT" sz="2400" i="0" dirty="0">
                <a:solidFill>
                  <a:srgbClr val="004494"/>
                </a:solidFill>
              </a:rPr>
              <a:t> </a:t>
            </a:r>
            <a:r>
              <a:rPr lang="it-IT" sz="2400" i="0" dirty="0" err="1">
                <a:solidFill>
                  <a:srgbClr val="004494"/>
                </a:solidFill>
              </a:rPr>
              <a:t>parasitoids</a:t>
            </a:r>
            <a:r>
              <a:rPr lang="it-IT" sz="2400" i="0" dirty="0">
                <a:solidFill>
                  <a:srgbClr val="004494"/>
                </a:solidFill>
              </a:rPr>
              <a:t> (e.g. </a:t>
            </a:r>
            <a:r>
              <a:rPr lang="it-IT" sz="2400" i="0" dirty="0" err="1">
                <a:solidFill>
                  <a:srgbClr val="004494"/>
                </a:solidFill>
              </a:rPr>
              <a:t>Braconidae</a:t>
            </a:r>
            <a:r>
              <a:rPr lang="it-IT" sz="2400" i="0" dirty="0">
                <a:solidFill>
                  <a:srgbClr val="004494"/>
                </a:solidFill>
              </a:rPr>
              <a:t>, </a:t>
            </a:r>
            <a:r>
              <a:rPr lang="it-IT" sz="2400" i="0" dirty="0" err="1">
                <a:solidFill>
                  <a:srgbClr val="004494"/>
                </a:solidFill>
              </a:rPr>
              <a:t>egg</a:t>
            </a:r>
            <a:r>
              <a:rPr lang="it-IT" sz="2400" i="0" dirty="0">
                <a:solidFill>
                  <a:srgbClr val="004494"/>
                </a:solidFill>
              </a:rPr>
              <a:t> </a:t>
            </a:r>
            <a:r>
              <a:rPr lang="it-IT" sz="2400" i="0" dirty="0" err="1">
                <a:solidFill>
                  <a:srgbClr val="004494"/>
                </a:solidFill>
              </a:rPr>
              <a:t>parasitoids</a:t>
            </a:r>
            <a:r>
              <a:rPr lang="it-IT" sz="2400" i="0" dirty="0">
                <a:solidFill>
                  <a:srgbClr val="004494"/>
                </a:solidFill>
              </a:rPr>
              <a:t>)</a:t>
            </a:r>
          </a:p>
          <a:p>
            <a:pPr lvl="2"/>
            <a:r>
              <a:rPr lang="it-IT" sz="2400" i="0" dirty="0" err="1">
                <a:solidFill>
                  <a:srgbClr val="004494"/>
                </a:solidFill>
              </a:rPr>
              <a:t>Pollinators</a:t>
            </a:r>
            <a:r>
              <a:rPr lang="it-IT" sz="2400" i="0" dirty="0">
                <a:solidFill>
                  <a:srgbClr val="004494"/>
                </a:solidFill>
              </a:rPr>
              <a:t> (</a:t>
            </a:r>
            <a:r>
              <a:rPr lang="it-IT" sz="2400" i="0" dirty="0" err="1">
                <a:solidFill>
                  <a:srgbClr val="004494"/>
                </a:solidFill>
              </a:rPr>
              <a:t>mostly</a:t>
            </a:r>
            <a:r>
              <a:rPr lang="it-IT" sz="2400" i="0" dirty="0">
                <a:solidFill>
                  <a:srgbClr val="004494"/>
                </a:solidFill>
              </a:rPr>
              <a:t> </a:t>
            </a:r>
            <a:r>
              <a:rPr lang="it-IT" sz="2400" i="0" dirty="0" err="1">
                <a:solidFill>
                  <a:srgbClr val="004494"/>
                </a:solidFill>
              </a:rPr>
              <a:t>apoidea</a:t>
            </a:r>
            <a:r>
              <a:rPr lang="it-IT" sz="2400" i="0" dirty="0">
                <a:solidFill>
                  <a:srgbClr val="004494"/>
                </a:solidFill>
              </a:rPr>
              <a:t>)</a:t>
            </a:r>
          </a:p>
          <a:p>
            <a:pPr lvl="2"/>
            <a:r>
              <a:rPr lang="it-IT" sz="2400" i="0" dirty="0" err="1">
                <a:solidFill>
                  <a:srgbClr val="004494"/>
                </a:solidFill>
              </a:rPr>
              <a:t>Soil-dwelling</a:t>
            </a:r>
            <a:r>
              <a:rPr lang="it-IT" sz="2400" i="0" dirty="0">
                <a:solidFill>
                  <a:srgbClr val="004494"/>
                </a:solidFill>
              </a:rPr>
              <a:t> </a:t>
            </a:r>
            <a:r>
              <a:rPr lang="it-IT" sz="2400" i="0" dirty="0" err="1">
                <a:solidFill>
                  <a:srgbClr val="004494"/>
                </a:solidFill>
              </a:rPr>
              <a:t>organisms</a:t>
            </a:r>
            <a:r>
              <a:rPr lang="it-IT" sz="2400" i="0" dirty="0">
                <a:solidFill>
                  <a:srgbClr val="004494"/>
                </a:solidFill>
              </a:rPr>
              <a:t> (</a:t>
            </a:r>
            <a:r>
              <a:rPr lang="it-IT" sz="2400" i="0" dirty="0" err="1">
                <a:solidFill>
                  <a:srgbClr val="004494"/>
                </a:solidFill>
              </a:rPr>
              <a:t>earthworms</a:t>
            </a:r>
            <a:r>
              <a:rPr lang="it-IT" sz="2400" i="0" dirty="0">
                <a:solidFill>
                  <a:srgbClr val="004494"/>
                </a:solidFill>
              </a:rPr>
              <a:t>, </a:t>
            </a:r>
            <a:r>
              <a:rPr lang="it-IT" sz="2400" i="0" dirty="0" err="1">
                <a:solidFill>
                  <a:srgbClr val="004494"/>
                </a:solidFill>
              </a:rPr>
              <a:t>nematodes</a:t>
            </a:r>
            <a:r>
              <a:rPr lang="it-IT" sz="2400" i="0" dirty="0">
                <a:solidFill>
                  <a:srgbClr val="004494"/>
                </a:solidFill>
              </a:rPr>
              <a:t>, etc.)</a:t>
            </a:r>
          </a:p>
        </p:txBody>
      </p:sp>
    </p:spTree>
    <p:extLst>
      <p:ext uri="{BB962C8B-B14F-4D97-AF65-F5344CB8AC3E}">
        <p14:creationId xmlns:p14="http://schemas.microsoft.com/office/powerpoint/2010/main" val="2399455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1891</TotalTime>
  <Words>983</Words>
  <Application>Microsoft Office PowerPoint</Application>
  <PresentationFormat>Widescreen</PresentationFormat>
  <Paragraphs>267</Paragraphs>
  <Slides>10</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Verdana</vt:lpstr>
      <vt:lpstr>Wingdings</vt:lpstr>
      <vt:lpstr>Office Theme</vt:lpstr>
      <vt:lpstr>Better Training for Safer Food Initiative</vt:lpstr>
      <vt:lpstr>PowerPoint Presentation</vt:lpstr>
      <vt:lpstr>Group 1 &amp; Group 2 - Case Study 1 Questions </vt:lpstr>
      <vt:lpstr>Group 3 &amp; Group 4 - Case Study 2 Questions </vt:lpstr>
      <vt:lpstr>Herbivores (Meissle et al., 2010)</vt:lpstr>
      <vt:lpstr>Non-target Lepidoptera (AMIGA Project)</vt:lpstr>
      <vt:lpstr>Additional NTO guilds</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139</cp:revision>
  <dcterms:created xsi:type="dcterms:W3CDTF">2019-08-09T12:06:42Z</dcterms:created>
  <dcterms:modified xsi:type="dcterms:W3CDTF">2023-11-06T14:59:06Z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2023-11-06T13:31:34Z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d9f7b90e-1189-4aa2-b080-58c621763965</vt:lpwstr>
  </property>
  <property fmtid="{D5CDD505-2E9C-101B-9397-08002B2CF9AE}" pid="11" name="MSIP_Label_f2c848f1-078c-4e4f-8789-8a1259c542b8_ContentBits">
    <vt:lpwstr>0</vt:lpwstr>
  </property>
</Properties>
</file>