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545" r:id="rId5"/>
    <p:sldId id="264" r:id="rId6"/>
    <p:sldId id="265" r:id="rId7"/>
    <p:sldId id="266" r:id="rId8"/>
    <p:sldId id="267" r:id="rId9"/>
    <p:sldId id="268" r:id="rId10"/>
    <p:sldId id="273" r:id="rId11"/>
    <p:sldId id="271" r:id="rId12"/>
    <p:sldId id="272" r:id="rId13"/>
    <p:sldId id="258" r:id="rId14"/>
    <p:sldId id="257" r:id="rId15"/>
    <p:sldId id="270" r:id="rId16"/>
    <p:sldId id="473" r:id="rId17"/>
    <p:sldId id="544"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4674"/>
  </p:normalViewPr>
  <p:slideViewPr>
    <p:cSldViewPr snapToGrid="0">
      <p:cViewPr varScale="1">
        <p:scale>
          <a:sx n="62" d="100"/>
          <a:sy n="62" d="100"/>
        </p:scale>
        <p:origin x="880" y="2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56BFD7FD-8765-4D81-956D-5274369BC00E}"/>
    <pc:docChg chg="mod modSld modMainMaster">
      <pc:chgData name="Kristina Hristova" userId="146acd6f-9f96-42f3-a178-472d8ef3f70d" providerId="ADAL" clId="{56BFD7FD-8765-4D81-956D-5274369BC00E}" dt="2023-11-06T15:12:35.077" v="1" actId="33475"/>
      <pc:docMkLst>
        <pc:docMk/>
      </pc:docMkLst>
      <pc:sldChg chg="modSp mod">
        <pc:chgData name="Kristina Hristova" userId="146acd6f-9f96-42f3-a178-472d8ef3f70d" providerId="ADAL" clId="{56BFD7FD-8765-4D81-956D-5274369BC00E}" dt="2023-11-06T15:12:20.164" v="0" actId="1076"/>
        <pc:sldMkLst>
          <pc:docMk/>
          <pc:sldMk cId="4224464625" sldId="273"/>
        </pc:sldMkLst>
        <pc:spChg chg="mod">
          <ac:chgData name="Kristina Hristova" userId="146acd6f-9f96-42f3-a178-472d8ef3f70d" providerId="ADAL" clId="{56BFD7FD-8765-4D81-956D-5274369BC00E}" dt="2023-11-06T15:12:20.164" v="0" actId="1076"/>
          <ac:spMkLst>
            <pc:docMk/>
            <pc:sldMk cId="4224464625" sldId="273"/>
            <ac:spMk id="6" creationId="{00000000-0000-0000-0000-000000000000}"/>
          </ac:spMkLst>
        </pc:spChg>
      </pc:sldChg>
      <pc:sldMasterChg chg="delSp mod">
        <pc:chgData name="Kristina Hristova" userId="146acd6f-9f96-42f3-a178-472d8ef3f70d" providerId="ADAL" clId="{56BFD7FD-8765-4D81-956D-5274369BC00E}" dt="2023-11-06T15:12:35.077" v="1" actId="33475"/>
        <pc:sldMasterMkLst>
          <pc:docMk/>
          <pc:sldMasterMk cId="459720850" sldId="2147483648"/>
        </pc:sldMasterMkLst>
        <pc:spChg chg="del">
          <ac:chgData name="Kristina Hristova" userId="146acd6f-9f96-42f3-a178-472d8ef3f70d" providerId="ADAL" clId="{56BFD7FD-8765-4D81-956D-5274369BC00E}" dt="2023-11-06T15:12:35.077" v="1" actId="33475"/>
          <ac:spMkLst>
            <pc:docMk/>
            <pc:sldMasterMk cId="459720850" sldId="2147483648"/>
            <ac:spMk id="4" creationId="{DDFA4C43-84A1-BD74-F394-8004554E82A2}"/>
          </ac:spMkLst>
        </pc:spChg>
      </pc:sldMasterChg>
    </pc:docChg>
  </pc:docChgLst>
  <pc:docChgLst>
    <pc:chgData name="Kristina Hristova" userId="146acd6f-9f96-42f3-a178-472d8ef3f70d" providerId="ADAL" clId="{DCFEE88F-AC60-49B7-8DC1-561BA1EDC065}"/>
    <pc:docChg chg="mod modMainMaster">
      <pc:chgData name="Kristina Hristova" userId="146acd6f-9f96-42f3-a178-472d8ef3f70d" providerId="ADAL" clId="{DCFEE88F-AC60-49B7-8DC1-561BA1EDC065}" dt="2023-11-14T15:26:41.544" v="1" actId="33475"/>
      <pc:docMkLst>
        <pc:docMk/>
      </pc:docMkLst>
      <pc:sldMasterChg chg="delSp mod">
        <pc:chgData name="Kristina Hristova" userId="146acd6f-9f96-42f3-a178-472d8ef3f70d" providerId="ADAL" clId="{DCFEE88F-AC60-49B7-8DC1-561BA1EDC065}" dt="2023-11-14T15:26:41.544" v="1" actId="33475"/>
        <pc:sldMasterMkLst>
          <pc:docMk/>
          <pc:sldMasterMk cId="459720850" sldId="2147483648"/>
        </pc:sldMasterMkLst>
        <pc:spChg chg="del">
          <ac:chgData name="Kristina Hristova" userId="146acd6f-9f96-42f3-a178-472d8ef3f70d" providerId="ADAL" clId="{DCFEE88F-AC60-49B7-8DC1-561BA1EDC065}" dt="2023-11-14T15:26:41.544" v="1" actId="33475"/>
          <ac:spMkLst>
            <pc:docMk/>
            <pc:sldMasterMk cId="459720850" sldId="2147483648"/>
            <ac:spMk id="4" creationId="{1B4009EE-65EB-2674-BA7E-3554A78846F8}"/>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14/11/2023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14/11/2023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mn-cs"/>
              </a:rPr>
              <a:t>Topic 4 ERA: selected aspects</a:t>
            </a:r>
          </a:p>
          <a:p>
            <a:r>
              <a:rPr lang="en-US" sz="1200" b="0" i="0" u="none" strike="noStrike" kern="1200" baseline="0" dirty="0">
                <a:solidFill>
                  <a:schemeClr val="tx1"/>
                </a:solidFill>
                <a:latin typeface="Arial" charset="0"/>
                <a:ea typeface="+mn-ea"/>
                <a:cs typeface="+mn-cs"/>
              </a:rPr>
              <a:t>4.1-4.3 ERA for GMPs: specific exposures (food/feed uses, non-food/non-feed uses)</a:t>
            </a:r>
          </a:p>
          <a:p>
            <a:r>
              <a:rPr lang="en-US" sz="1200" b="0" i="0" u="none" strike="noStrike" kern="1200" baseline="0" dirty="0">
                <a:solidFill>
                  <a:schemeClr val="tx1"/>
                </a:solidFill>
                <a:latin typeface="Arial" charset="0"/>
                <a:ea typeface="+mn-ea"/>
                <a:cs typeface="+mn-cs"/>
              </a:rPr>
              <a:t>4.4 </a:t>
            </a:r>
            <a:r>
              <a:rPr lang="en-GB" sz="1200" kern="1200" dirty="0">
                <a:solidFill>
                  <a:schemeClr val="tx1"/>
                </a:solidFill>
                <a:effectLst/>
                <a:latin typeface="Arial" charset="0"/>
                <a:ea typeface="+mn-ea"/>
                <a:cs typeface="+mn-cs"/>
              </a:rPr>
              <a:t>Farmers and innovative solutions (cultivation of GMPs)</a:t>
            </a:r>
          </a:p>
          <a:p>
            <a:r>
              <a:rPr lang="en-GB" sz="1200" b="0" i="0" u="none" strike="noStrike" kern="1200" baseline="0" dirty="0">
                <a:solidFill>
                  <a:schemeClr val="tx1"/>
                </a:solidFill>
                <a:effectLst/>
                <a:latin typeface="Arial" charset="0"/>
                <a:ea typeface="+mn-ea"/>
                <a:cs typeface="+mn-cs"/>
              </a:rPr>
              <a:t>4.5 ERA around the world</a:t>
            </a:r>
            <a:endParaRPr lang="en-US" sz="1200" b="0" i="0" u="none" strike="noStrike" kern="1200" baseline="0" dirty="0">
              <a:solidFill>
                <a:schemeClr val="tx1"/>
              </a:solidFill>
              <a:latin typeface="Arial" charset="0"/>
              <a:ea typeface="+mn-ea"/>
              <a:cs typeface="+mn-cs"/>
            </a:endParaRPr>
          </a:p>
          <a:p>
            <a:endParaRPr lang="en-US" sz="1200" b="0" i="0" u="none" strike="noStrike" kern="1200" baseline="0" dirty="0">
              <a:solidFill>
                <a:schemeClr val="tx1"/>
              </a:solidFill>
              <a:latin typeface="Arial" charset="0"/>
              <a:ea typeface="+mn-ea"/>
              <a:cs typeface="+mn-cs"/>
            </a:endParaRPr>
          </a:p>
          <a:p>
            <a:r>
              <a:rPr lang="en-US" sz="1200" b="0" i="0" u="none" strike="noStrike" kern="1200" baseline="0" dirty="0">
                <a:solidFill>
                  <a:schemeClr val="tx1"/>
                </a:solidFill>
                <a:latin typeface="Arial" charset="0"/>
                <a:ea typeface="+mn-ea"/>
                <a:cs typeface="+mn-cs"/>
              </a:rPr>
              <a:t>DIRECTIVE 2001/18/EC OF THE EUROPEAN PARLIAMENT AND OF THE COUNCIL </a:t>
            </a:r>
            <a:r>
              <a:rPr lang="de-DE" sz="1200" b="0" i="0" u="none" strike="noStrike" kern="1200" baseline="0" dirty="0" err="1">
                <a:solidFill>
                  <a:schemeClr val="tx1"/>
                </a:solidFill>
                <a:latin typeface="Arial" charset="0"/>
                <a:ea typeface="+mn-ea"/>
                <a:cs typeface="+mn-cs"/>
              </a:rPr>
              <a:t>of</a:t>
            </a:r>
            <a:r>
              <a:rPr lang="de-DE" sz="1200" b="0" i="0" u="none" strike="noStrike" kern="1200" baseline="0" dirty="0">
                <a:solidFill>
                  <a:schemeClr val="tx1"/>
                </a:solidFill>
                <a:latin typeface="Arial" charset="0"/>
                <a:ea typeface="+mn-ea"/>
                <a:cs typeface="+mn-cs"/>
              </a:rPr>
              <a:t> 12 March 2001 </a:t>
            </a:r>
            <a:r>
              <a:rPr lang="en-US" sz="1200" b="0" i="0" u="none" strike="noStrike" kern="1200" baseline="0" dirty="0">
                <a:solidFill>
                  <a:schemeClr val="tx1"/>
                </a:solidFill>
                <a:latin typeface="Arial" charset="0"/>
                <a:ea typeface="+mn-ea"/>
                <a:cs typeface="+mn-cs"/>
              </a:rPr>
              <a:t>on the deliberate release into the environment of genetically modified organisms and repealing </a:t>
            </a:r>
            <a:r>
              <a:rPr lang="de-DE" sz="1200" b="0" i="0" u="none" strike="noStrike" kern="1200" baseline="0" dirty="0">
                <a:solidFill>
                  <a:schemeClr val="tx1"/>
                </a:solidFill>
                <a:latin typeface="Arial" charset="0"/>
                <a:ea typeface="+mn-ea"/>
                <a:cs typeface="+mn-cs"/>
              </a:rPr>
              <a:t>Council </a:t>
            </a:r>
            <a:r>
              <a:rPr lang="de-DE" sz="1200" b="0" i="0" u="none" strike="noStrike" kern="1200" baseline="0" dirty="0" err="1">
                <a:solidFill>
                  <a:schemeClr val="tx1"/>
                </a:solidFill>
                <a:latin typeface="Arial" charset="0"/>
                <a:ea typeface="+mn-ea"/>
                <a:cs typeface="+mn-cs"/>
              </a:rPr>
              <a:t>Directive</a:t>
            </a:r>
            <a:r>
              <a:rPr lang="de-DE" sz="1200" b="0" i="0" u="none" strike="noStrike" kern="1200" baseline="0" dirty="0">
                <a:solidFill>
                  <a:schemeClr val="tx1"/>
                </a:solidFill>
                <a:latin typeface="Arial" charset="0"/>
                <a:ea typeface="+mn-ea"/>
                <a:cs typeface="+mn-cs"/>
              </a:rPr>
              <a:t> 90/220/EEC</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2</a:t>
            </a:fld>
            <a:endParaRPr lang="en-GB"/>
          </a:p>
        </p:txBody>
      </p:sp>
    </p:spTree>
    <p:extLst>
      <p:ext uri="{BB962C8B-B14F-4D97-AF65-F5344CB8AC3E}">
        <p14:creationId xmlns:p14="http://schemas.microsoft.com/office/powerpoint/2010/main" val="3982528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kern="1200" dirty="0">
                <a:solidFill>
                  <a:schemeClr val="tx1"/>
                </a:solidFill>
                <a:effectLst/>
                <a:latin typeface="Arial" charset="0"/>
                <a:ea typeface="+mn-ea"/>
                <a:cs typeface="+mn-cs"/>
              </a:rPr>
              <a:t>In any ecosystem, including agro-ecosystems, hundreds of species are sustained in food webs, above and below ground, based on cultivated plants as the main primary producers and only a minority of them may become economically relevant pests. Reliance on a wide diversity of solutions is needed to ensure the long-term sustainability of control measures. Integrated pest management (IPM) principles apply to cropping systems over an extended spatial and temporal scale, rather than to individual crops. Many of the levers that are key to achieving robust agroecosystems are to be found at the cropping system level and at larger scales.</a:t>
            </a:r>
            <a:endParaRPr lang="de-DE" sz="1200" kern="1200" dirty="0">
              <a:solidFill>
                <a:schemeClr val="tx1"/>
              </a:solidFill>
              <a:effectLst/>
              <a:latin typeface="Arial" charset="0"/>
              <a:ea typeface="+mn-ea"/>
              <a:cs typeface="+mn-cs"/>
            </a:endParaRPr>
          </a:p>
          <a:p>
            <a:r>
              <a:rPr lang="en-US" sz="1200" kern="1200" dirty="0">
                <a:solidFill>
                  <a:schemeClr val="tx1"/>
                </a:solidFill>
                <a:effectLst/>
                <a:latin typeface="Arial" charset="0"/>
                <a:ea typeface="+mn-ea"/>
                <a:cs typeface="+mn-cs"/>
              </a:rPr>
              <a:t>Monitoring of insect pests and natural enemies (a necessary activity in any IPM program) is not hampered by the cultivation of GMPs.</a:t>
            </a:r>
            <a:endParaRPr lang="de-DE" sz="1200" kern="1200" dirty="0">
              <a:solidFill>
                <a:schemeClr val="tx1"/>
              </a:solidFill>
              <a:effectLst/>
              <a:latin typeface="Arial" charset="0"/>
              <a:ea typeface="+mn-ea"/>
              <a:cs typeface="+mn-cs"/>
            </a:endParaRPr>
          </a:p>
          <a:p>
            <a:r>
              <a:rPr lang="en-US" sz="1200" kern="1200" dirty="0">
                <a:solidFill>
                  <a:schemeClr val="tx1"/>
                </a:solidFill>
                <a:effectLst/>
                <a:latin typeface="Arial" charset="0"/>
                <a:ea typeface="+mn-ea"/>
                <a:cs typeface="+mn-cs"/>
              </a:rPr>
              <a:t>Insect resistant GM crops, as well as traditionally bred insect resistant plants, work independently of any action threshold established for target pests, since they produce a preventive defense even before insects attack cropped plants.</a:t>
            </a:r>
            <a:endParaRPr lang="de-DE" sz="1200" kern="1200" dirty="0">
              <a:solidFill>
                <a:schemeClr val="tx1"/>
              </a:solidFill>
              <a:effectLst/>
              <a:latin typeface="Arial" charset="0"/>
              <a:ea typeface="+mn-ea"/>
              <a:cs typeface="+mn-cs"/>
            </a:endParaRPr>
          </a:p>
          <a:p>
            <a:r>
              <a:rPr lang="en-US" sz="1200" kern="1200">
                <a:solidFill>
                  <a:schemeClr val="tx1"/>
                </a:solidFill>
                <a:effectLst/>
                <a:latin typeface="Arial" charset="0"/>
                <a:ea typeface="+mn-ea"/>
                <a:cs typeface="+mn-cs"/>
              </a:rPr>
              <a:t>Insect-plant relationships need to be investigated and the role of this germplasm in combination with other means of pest control in the agro-ecosystem, included the use of biocontrol agents and chemical pesticides, needs to be assessed in each GM agroecosystem.</a:t>
            </a:r>
            <a:endParaRPr lang="de-DE"/>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3</a:t>
            </a:fld>
            <a:endParaRPr lang="en-GB"/>
          </a:p>
        </p:txBody>
      </p:sp>
    </p:spTree>
    <p:extLst>
      <p:ext uri="{BB962C8B-B14F-4D97-AF65-F5344CB8AC3E}">
        <p14:creationId xmlns:p14="http://schemas.microsoft.com/office/powerpoint/2010/main" val="867334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6</a:t>
            </a:fld>
            <a:endParaRPr lang="en-GB"/>
          </a:p>
        </p:txBody>
      </p:sp>
    </p:spTree>
    <p:extLst>
      <p:ext uri="{BB962C8B-B14F-4D97-AF65-F5344CB8AC3E}">
        <p14:creationId xmlns:p14="http://schemas.microsoft.com/office/powerpoint/2010/main" val="249134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charset="0"/>
                <a:ea typeface="+mn-ea"/>
                <a:cs typeface="+mn-cs"/>
              </a:rPr>
              <a:t>EFSA 2012: Scientific Opinion updating the evaluation of the environmental risk assessment and risk management recommendations on insect resistant genetically modified maize 1507 for cultivation. EFSA </a:t>
            </a:r>
            <a:r>
              <a:rPr lang="en-GB" sz="1200" kern="1200" dirty="0" err="1">
                <a:solidFill>
                  <a:schemeClr val="tx1"/>
                </a:solidFill>
                <a:effectLst/>
                <a:latin typeface="Arial" charset="0"/>
                <a:ea typeface="+mn-ea"/>
                <a:cs typeface="+mn-cs"/>
              </a:rPr>
              <a:t>Jounal</a:t>
            </a:r>
            <a:r>
              <a:rPr lang="en-GB" sz="1200" kern="1200" dirty="0">
                <a:solidFill>
                  <a:schemeClr val="tx1"/>
                </a:solidFill>
                <a:effectLst/>
                <a:latin typeface="Arial" charset="0"/>
                <a:ea typeface="+mn-ea"/>
                <a:cs typeface="+mn-cs"/>
              </a:rPr>
              <a:t> 2011; 9(11):2429</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8</a:t>
            </a:fld>
            <a:endParaRPr lang="en-GB"/>
          </a:p>
        </p:txBody>
      </p:sp>
    </p:spTree>
    <p:extLst>
      <p:ext uri="{BB962C8B-B14F-4D97-AF65-F5344CB8AC3E}">
        <p14:creationId xmlns:p14="http://schemas.microsoft.com/office/powerpoint/2010/main" val="366418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charset="0"/>
                <a:ea typeface="+mn-ea"/>
                <a:cs typeface="+mn-cs"/>
              </a:rPr>
              <a:t>EFSA 2012: Scientific Opinion updating the evaluation of the environmental risk assessment and risk management recommendations on insect resistant genetically modified maize 1507 for cultivation. EFSA </a:t>
            </a:r>
            <a:r>
              <a:rPr lang="en-GB" sz="1200" kern="1200" dirty="0" err="1">
                <a:solidFill>
                  <a:schemeClr val="tx1"/>
                </a:solidFill>
                <a:effectLst/>
                <a:latin typeface="Arial" charset="0"/>
                <a:ea typeface="+mn-ea"/>
                <a:cs typeface="+mn-cs"/>
              </a:rPr>
              <a:t>Jounal</a:t>
            </a:r>
            <a:r>
              <a:rPr lang="en-GB" sz="1200" kern="1200" dirty="0">
                <a:solidFill>
                  <a:schemeClr val="tx1"/>
                </a:solidFill>
                <a:effectLst/>
                <a:latin typeface="Arial" charset="0"/>
                <a:ea typeface="+mn-ea"/>
                <a:cs typeface="+mn-cs"/>
              </a:rPr>
              <a:t> 2011; 9(11):2429</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9</a:t>
            </a:fld>
            <a:endParaRPr lang="en-GB"/>
          </a:p>
        </p:txBody>
      </p:sp>
    </p:spTree>
    <p:extLst>
      <p:ext uri="{BB962C8B-B14F-4D97-AF65-F5344CB8AC3E}">
        <p14:creationId xmlns:p14="http://schemas.microsoft.com/office/powerpoint/2010/main" val="1605042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err="1">
                <a:solidFill>
                  <a:schemeClr val="tx1"/>
                </a:solidFill>
                <a:effectLst/>
                <a:latin typeface="Arial" charset="0"/>
                <a:ea typeface="+mn-ea"/>
                <a:cs typeface="+mn-cs"/>
              </a:rPr>
              <a:t>Colbach</a:t>
            </a:r>
            <a:r>
              <a:rPr lang="en-GB" sz="1200" kern="1200" dirty="0">
                <a:solidFill>
                  <a:schemeClr val="tx1"/>
                </a:solidFill>
                <a:effectLst/>
                <a:latin typeface="Arial" charset="0"/>
                <a:ea typeface="+mn-ea"/>
                <a:cs typeface="+mn-cs"/>
              </a:rPr>
              <a:t> N., </a:t>
            </a:r>
            <a:r>
              <a:rPr lang="en-GB" sz="1200" kern="1200" dirty="0" err="1">
                <a:solidFill>
                  <a:schemeClr val="tx1"/>
                </a:solidFill>
                <a:effectLst/>
                <a:latin typeface="Arial" charset="0"/>
                <a:ea typeface="+mn-ea"/>
                <a:cs typeface="+mn-cs"/>
              </a:rPr>
              <a:t>Cordeau</a:t>
            </a:r>
            <a:r>
              <a:rPr lang="en-GB" sz="1200" kern="1200" dirty="0">
                <a:solidFill>
                  <a:schemeClr val="tx1"/>
                </a:solidFill>
                <a:effectLst/>
                <a:latin typeface="Arial" charset="0"/>
                <a:ea typeface="+mn-ea"/>
                <a:cs typeface="+mn-cs"/>
              </a:rPr>
              <a:t> S., </a:t>
            </a:r>
            <a:r>
              <a:rPr lang="en-GB" sz="1200" kern="1200" dirty="0" err="1">
                <a:solidFill>
                  <a:schemeClr val="tx1"/>
                </a:solidFill>
                <a:effectLst/>
                <a:latin typeface="Arial" charset="0"/>
                <a:ea typeface="+mn-ea"/>
                <a:cs typeface="+mn-cs"/>
              </a:rPr>
              <a:t>Garrido</a:t>
            </a:r>
            <a:r>
              <a:rPr lang="en-GB" sz="1200" kern="1200" dirty="0">
                <a:solidFill>
                  <a:schemeClr val="tx1"/>
                </a:solidFill>
                <a:effectLst/>
                <a:latin typeface="Arial" charset="0"/>
                <a:ea typeface="+mn-ea"/>
                <a:cs typeface="+mn-cs"/>
              </a:rPr>
              <a:t> A., Granger S., Laughlin D., Ricci B., Thomson F. and </a:t>
            </a:r>
            <a:r>
              <a:rPr lang="en-GB" sz="1200" kern="1200" dirty="0" err="1">
                <a:solidFill>
                  <a:schemeClr val="tx1"/>
                </a:solidFill>
                <a:effectLst/>
                <a:latin typeface="Arial" charset="0"/>
                <a:ea typeface="+mn-ea"/>
                <a:cs typeface="+mn-cs"/>
              </a:rPr>
              <a:t>Messéan</a:t>
            </a:r>
            <a:r>
              <a:rPr lang="en-GB" sz="1200" kern="1200" dirty="0">
                <a:solidFill>
                  <a:schemeClr val="tx1"/>
                </a:solidFill>
                <a:effectLst/>
                <a:latin typeface="Arial" charset="0"/>
                <a:ea typeface="+mn-ea"/>
                <a:cs typeface="+mn-cs"/>
              </a:rPr>
              <a:t> A. 2018: </a:t>
            </a:r>
            <a:r>
              <a:rPr lang="en-GB" sz="1200" kern="1200" dirty="0" err="1">
                <a:solidFill>
                  <a:schemeClr val="tx1"/>
                </a:solidFill>
                <a:effectLst/>
                <a:latin typeface="Arial" charset="0"/>
                <a:ea typeface="+mn-ea"/>
                <a:cs typeface="+mn-cs"/>
              </a:rPr>
              <a:t>Landsharing</a:t>
            </a:r>
            <a:r>
              <a:rPr lang="en-GB" sz="1200" kern="1200" dirty="0">
                <a:solidFill>
                  <a:schemeClr val="tx1"/>
                </a:solidFill>
                <a:effectLst/>
                <a:latin typeface="Arial" charset="0"/>
                <a:ea typeface="+mn-ea"/>
                <a:cs typeface="+mn-cs"/>
              </a:rPr>
              <a:t> vs </a:t>
            </a:r>
            <a:r>
              <a:rPr lang="en-GB" sz="1200" kern="1200" dirty="0" err="1">
                <a:solidFill>
                  <a:schemeClr val="tx1"/>
                </a:solidFill>
                <a:effectLst/>
                <a:latin typeface="Arial" charset="0"/>
                <a:ea typeface="+mn-ea"/>
                <a:cs typeface="+mn-cs"/>
              </a:rPr>
              <a:t>landsparing</a:t>
            </a:r>
            <a:r>
              <a:rPr lang="en-GB" sz="1200" kern="1200" dirty="0">
                <a:solidFill>
                  <a:schemeClr val="tx1"/>
                </a:solidFill>
                <a:effectLst/>
                <a:latin typeface="Arial" charset="0"/>
                <a:ea typeface="+mn-ea"/>
                <a:cs typeface="+mn-cs"/>
              </a:rPr>
              <a:t>: How to reconcile crop production and biodiversity? A simulation study focusing on weed impacts. Agriculture, Ecosystems and Environment 251, 203-217</a:t>
            </a:r>
            <a:endParaRPr lang="de-DE" dirty="0"/>
          </a:p>
        </p:txBody>
      </p:sp>
      <p:sp>
        <p:nvSpPr>
          <p:cNvPr id="4" name="Foliennummernplatzhalter 3"/>
          <p:cNvSpPr>
            <a:spLocks noGrp="1"/>
          </p:cNvSpPr>
          <p:nvPr>
            <p:ph type="sldNum" sz="quarter" idx="10"/>
          </p:nvPr>
        </p:nvSpPr>
        <p:spPr/>
        <p:txBody>
          <a:bodyPr/>
          <a:lstStyle/>
          <a:p>
            <a:pPr>
              <a:defRPr/>
            </a:pPr>
            <a:fld id="{73A0A35F-4F92-49E4-9F04-766A330FD38B}" type="slidenum">
              <a:rPr lang="en-GB" smtClean="0"/>
              <a:pPr>
                <a:defRPr/>
              </a:pPr>
              <a:t>11</a:t>
            </a:fld>
            <a:endParaRPr lang="en-GB"/>
          </a:p>
        </p:txBody>
      </p:sp>
    </p:spTree>
    <p:extLst>
      <p:ext uri="{BB962C8B-B14F-4D97-AF65-F5344CB8AC3E}">
        <p14:creationId xmlns:p14="http://schemas.microsoft.com/office/powerpoint/2010/main" val="528916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2189258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hyperlink" Target="http://www.opera-italy.eu/"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36.png"/><Relationship Id="rId18" Type="http://schemas.openxmlformats.org/officeDocument/2006/relationships/image" Target="../media/image38.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33.png"/><Relationship Id="rId12" Type="http://schemas.openxmlformats.org/officeDocument/2006/relationships/image" Target="../media/image35.png"/><Relationship Id="rId17" Type="http://schemas.openxmlformats.org/officeDocument/2006/relationships/hyperlink" Target="https://www.youtube.com/user/eutube" TargetMode="External"/><Relationship Id="rId2" Type="http://schemas.openxmlformats.org/officeDocument/2006/relationships/notesSlide" Target="../notesSlides/notesSlide9.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37.png"/><Relationship Id="rId10" Type="http://schemas.openxmlformats.org/officeDocument/2006/relationships/image" Target="../media/image34.png"/><Relationship Id="rId19" Type="http://schemas.openxmlformats.org/officeDocument/2006/relationships/image" Target="../media/image39.png"/><Relationship Id="rId4" Type="http://schemas.openxmlformats.org/officeDocument/2006/relationships/image" Target="../media/image32.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4.4 Farmers and innovative solutions</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10</a:t>
            </a:fld>
            <a:endParaRPr lang="en-GB"/>
          </a:p>
        </p:txBody>
      </p:sp>
      <p:sp>
        <p:nvSpPr>
          <p:cNvPr id="6" name="Title 5"/>
          <p:cNvSpPr>
            <a:spLocks noGrp="1"/>
          </p:cNvSpPr>
          <p:nvPr>
            <p:ph type="title"/>
          </p:nvPr>
        </p:nvSpPr>
        <p:spPr>
          <a:xfrm>
            <a:off x="3246666" y="834626"/>
            <a:ext cx="8457372" cy="782357"/>
          </a:xfrm>
        </p:spPr>
        <p:txBody>
          <a:bodyPr/>
          <a:lstStyle/>
          <a:p>
            <a:r>
              <a:rPr lang="en-GB" dirty="0"/>
              <a:t> New GMP developments involved in IPM strategies?</a:t>
            </a:r>
          </a:p>
        </p:txBody>
      </p:sp>
      <p:sp>
        <p:nvSpPr>
          <p:cNvPr id="7" name="Text Placeholder 6"/>
          <p:cNvSpPr>
            <a:spLocks noGrp="1"/>
          </p:cNvSpPr>
          <p:nvPr>
            <p:ph type="body" sz="quarter" idx="4294967295"/>
          </p:nvPr>
        </p:nvSpPr>
        <p:spPr>
          <a:xfrm>
            <a:off x="1294544" y="2342990"/>
            <a:ext cx="4948238" cy="3600450"/>
          </a:xfrm>
        </p:spPr>
        <p:txBody>
          <a:bodyPr/>
          <a:lstStyle/>
          <a:p>
            <a:pPr marL="0" indent="0">
              <a:spcAft>
                <a:spcPts val="600"/>
              </a:spcAft>
              <a:buNone/>
            </a:pPr>
            <a:r>
              <a:rPr lang="en-US" dirty="0"/>
              <a:t> integrate pest regulation options</a:t>
            </a:r>
          </a:p>
          <a:p>
            <a:pPr marL="0" indent="0">
              <a:spcAft>
                <a:spcPts val="600"/>
              </a:spcAft>
              <a:buNone/>
            </a:pPr>
            <a:endParaRPr lang="en-US" dirty="0"/>
          </a:p>
          <a:p>
            <a:pPr marL="0" indent="0">
              <a:spcAft>
                <a:spcPts val="600"/>
              </a:spcAft>
              <a:buNone/>
            </a:pPr>
            <a:r>
              <a:rPr lang="en-US" dirty="0"/>
              <a:t>dilution of insecticide-resistance genes</a:t>
            </a:r>
          </a:p>
          <a:p>
            <a:pPr marL="0" indent="0">
              <a:spcAft>
                <a:spcPts val="600"/>
              </a:spcAft>
              <a:buNone/>
            </a:pPr>
            <a:endParaRPr lang="de-DE" dirty="0"/>
          </a:p>
          <a:p>
            <a:pPr marL="0" lvl="0" indent="0">
              <a:buNone/>
            </a:pPr>
            <a:r>
              <a:rPr lang="en-US" dirty="0"/>
              <a:t>protect biodiversity</a:t>
            </a:r>
            <a:endParaRPr lang="de-DE" dirty="0"/>
          </a:p>
        </p:txBody>
      </p:sp>
      <p:sp>
        <p:nvSpPr>
          <p:cNvPr id="12" name="Pfeil nach rechts 11"/>
          <p:cNvSpPr/>
          <p:nvPr/>
        </p:nvSpPr>
        <p:spPr>
          <a:xfrm>
            <a:off x="907911" y="4554088"/>
            <a:ext cx="386633" cy="298131"/>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4" name="Grafik 3"/>
          <p:cNvPicPr>
            <a:picLocks noChangeAspect="1"/>
          </p:cNvPicPr>
          <p:nvPr/>
        </p:nvPicPr>
        <p:blipFill>
          <a:blip r:embed="rId2"/>
          <a:stretch>
            <a:fillRect/>
          </a:stretch>
        </p:blipFill>
        <p:spPr>
          <a:xfrm>
            <a:off x="6528048" y="3403754"/>
            <a:ext cx="3714906" cy="2971925"/>
          </a:xfrm>
          <a:prstGeom prst="rect">
            <a:avLst/>
          </a:prstGeom>
        </p:spPr>
      </p:pic>
      <p:sp>
        <p:nvSpPr>
          <p:cNvPr id="5" name="Textfeld 4"/>
          <p:cNvSpPr txBox="1"/>
          <p:nvPr/>
        </p:nvSpPr>
        <p:spPr>
          <a:xfrm>
            <a:off x="6701575" y="6402814"/>
            <a:ext cx="2532937" cy="338554"/>
          </a:xfrm>
          <a:prstGeom prst="rect">
            <a:avLst/>
          </a:prstGeom>
          <a:noFill/>
        </p:spPr>
        <p:txBody>
          <a:bodyPr wrap="none" rtlCol="0">
            <a:spAutoFit/>
          </a:bodyPr>
          <a:lstStyle/>
          <a:p>
            <a:r>
              <a:rPr lang="de-DE" sz="1600" dirty="0" err="1"/>
              <a:t>Fig</a:t>
            </a:r>
            <a:r>
              <a:rPr lang="de-DE" sz="1600" dirty="0"/>
              <a:t> 3A Shelton et al. 2020</a:t>
            </a:r>
          </a:p>
        </p:txBody>
      </p:sp>
      <p:pic>
        <p:nvPicPr>
          <p:cNvPr id="126" name="Grafik 125"/>
          <p:cNvPicPr>
            <a:picLocks noChangeAspect="1"/>
          </p:cNvPicPr>
          <p:nvPr/>
        </p:nvPicPr>
        <p:blipFill>
          <a:blip r:embed="rId3"/>
          <a:stretch>
            <a:fillRect/>
          </a:stretch>
        </p:blipFill>
        <p:spPr>
          <a:xfrm>
            <a:off x="9093229" y="998609"/>
            <a:ext cx="1450226" cy="2158277"/>
          </a:xfrm>
          <a:prstGeom prst="rect">
            <a:avLst/>
          </a:prstGeom>
        </p:spPr>
      </p:pic>
      <p:sp>
        <p:nvSpPr>
          <p:cNvPr id="127" name="Textfeld 126"/>
          <p:cNvSpPr txBox="1"/>
          <p:nvPr/>
        </p:nvSpPr>
        <p:spPr>
          <a:xfrm>
            <a:off x="6848199" y="1912775"/>
            <a:ext cx="2438605" cy="2585323"/>
          </a:xfrm>
          <a:prstGeom prst="rect">
            <a:avLst/>
          </a:prstGeom>
          <a:noFill/>
        </p:spPr>
        <p:txBody>
          <a:bodyPr wrap="square" rtlCol="0">
            <a:spAutoFit/>
          </a:bodyPr>
          <a:lstStyle/>
          <a:p>
            <a:pPr marL="285750" indent="-285750">
              <a:buFont typeface="Courier New" panose="02070309020205020404" pitchFamily="49" charset="0"/>
              <a:buChar char="o"/>
            </a:pPr>
            <a:r>
              <a:rPr lang="de-DE" dirty="0" err="1"/>
              <a:t>Ds</a:t>
            </a:r>
            <a:r>
              <a:rPr lang="de-DE" dirty="0"/>
              <a:t>-RNA </a:t>
            </a:r>
            <a:r>
              <a:rPr lang="de-DE" dirty="0" err="1"/>
              <a:t>targeting</a:t>
            </a:r>
            <a:r>
              <a:rPr lang="de-DE" dirty="0"/>
              <a:t> Snf7 </a:t>
            </a:r>
            <a:r>
              <a:rPr lang="de-DE" dirty="0" err="1"/>
              <a:t>gene</a:t>
            </a:r>
            <a:r>
              <a:rPr lang="de-DE" dirty="0"/>
              <a:t> </a:t>
            </a:r>
            <a:r>
              <a:rPr lang="de-DE" dirty="0" err="1"/>
              <a:t>of</a:t>
            </a:r>
            <a:r>
              <a:rPr lang="de-DE" dirty="0"/>
              <a:t> </a:t>
            </a:r>
            <a:r>
              <a:rPr lang="de-DE" i="1" dirty="0" err="1"/>
              <a:t>Ostrinia</a:t>
            </a:r>
            <a:r>
              <a:rPr lang="de-DE" i="1" dirty="0"/>
              <a:t> </a:t>
            </a:r>
            <a:r>
              <a:rPr lang="de-DE" i="1" dirty="0" err="1"/>
              <a:t>nubilalis</a:t>
            </a:r>
            <a:r>
              <a:rPr lang="de-DE" dirty="0"/>
              <a:t> (</a:t>
            </a:r>
            <a:r>
              <a:rPr lang="de-DE" dirty="0" err="1"/>
              <a:t>SmartStaxPro</a:t>
            </a:r>
            <a:r>
              <a:rPr lang="de-DE" dirty="0"/>
              <a:t>)</a:t>
            </a:r>
          </a:p>
          <a:p>
            <a:endParaRPr lang="de-DE" dirty="0"/>
          </a:p>
          <a:p>
            <a:pPr marL="285750" indent="-285750">
              <a:buFont typeface="Courier New" panose="02070309020205020404" pitchFamily="49" charset="0"/>
              <a:buChar char="o"/>
            </a:pPr>
            <a:r>
              <a:rPr lang="de-DE" dirty="0" err="1"/>
              <a:t>self-limiting</a:t>
            </a:r>
            <a:r>
              <a:rPr lang="de-DE" dirty="0"/>
              <a:t> </a:t>
            </a:r>
            <a:r>
              <a:rPr lang="de-DE" dirty="0" err="1"/>
              <a:t>strain</a:t>
            </a:r>
            <a:r>
              <a:rPr lang="de-DE" dirty="0"/>
              <a:t> </a:t>
            </a:r>
            <a:r>
              <a:rPr lang="de-DE" dirty="0" err="1"/>
              <a:t>of</a:t>
            </a:r>
            <a:r>
              <a:rPr lang="de-DE" dirty="0"/>
              <a:t> </a:t>
            </a:r>
            <a:r>
              <a:rPr lang="de-DE" i="1" dirty="0" err="1"/>
              <a:t>Plutella</a:t>
            </a:r>
            <a:r>
              <a:rPr lang="de-DE" i="1" dirty="0"/>
              <a:t> </a:t>
            </a:r>
            <a:r>
              <a:rPr lang="de-DE" i="1" dirty="0" err="1"/>
              <a:t>xylsotella</a:t>
            </a:r>
            <a:r>
              <a:rPr lang="de-DE" dirty="0"/>
              <a:t> (OX4319L)</a:t>
            </a:r>
          </a:p>
        </p:txBody>
      </p:sp>
      <p:sp>
        <p:nvSpPr>
          <p:cNvPr id="13" name="Pfeil nach rechts 12"/>
          <p:cNvSpPr/>
          <p:nvPr/>
        </p:nvSpPr>
        <p:spPr>
          <a:xfrm>
            <a:off x="942327" y="3290648"/>
            <a:ext cx="386633" cy="298131"/>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4" name="Pfeil nach rechts 13"/>
          <p:cNvSpPr/>
          <p:nvPr/>
        </p:nvSpPr>
        <p:spPr>
          <a:xfrm>
            <a:off x="947247" y="2425409"/>
            <a:ext cx="386633" cy="298131"/>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Tree>
    <p:extLst>
      <p:ext uri="{BB962C8B-B14F-4D97-AF65-F5344CB8AC3E}">
        <p14:creationId xmlns:p14="http://schemas.microsoft.com/office/powerpoint/2010/main" val="4063001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11</a:t>
            </a:fld>
            <a:endParaRPr lang="en-GB"/>
          </a:p>
        </p:txBody>
      </p:sp>
      <p:sp>
        <p:nvSpPr>
          <p:cNvPr id="2" name="Title 1"/>
          <p:cNvSpPr>
            <a:spLocks noGrp="1"/>
          </p:cNvSpPr>
          <p:nvPr>
            <p:ph type="title"/>
          </p:nvPr>
        </p:nvSpPr>
        <p:spPr/>
        <p:txBody>
          <a:bodyPr/>
          <a:lstStyle/>
          <a:p>
            <a:r>
              <a:rPr lang="en-GB" dirty="0"/>
              <a:t>How to link GMP  management to IPM</a:t>
            </a:r>
          </a:p>
        </p:txBody>
      </p:sp>
      <p:sp>
        <p:nvSpPr>
          <p:cNvPr id="4" name="Text Placeholder 3"/>
          <p:cNvSpPr>
            <a:spLocks noGrp="1"/>
          </p:cNvSpPr>
          <p:nvPr>
            <p:ph type="body" sz="quarter" idx="4294967295"/>
          </p:nvPr>
        </p:nvSpPr>
        <p:spPr>
          <a:xfrm>
            <a:off x="7233825" y="2383806"/>
            <a:ext cx="4589462" cy="3673475"/>
          </a:xfrm>
        </p:spPr>
        <p:txBody>
          <a:bodyPr/>
          <a:lstStyle/>
          <a:p>
            <a:pPr marL="0" indent="0">
              <a:buNone/>
            </a:pPr>
            <a:r>
              <a:rPr lang="en-GB" dirty="0"/>
              <a:t>Investigate GMP management options within national/regional/local IPM strategies: modelling</a:t>
            </a:r>
          </a:p>
          <a:p>
            <a:pPr marL="0" indent="0">
              <a:buNone/>
            </a:pPr>
            <a:r>
              <a:rPr lang="en-GB" dirty="0"/>
              <a:t>   Input for:</a:t>
            </a:r>
          </a:p>
          <a:p>
            <a:pPr marL="0" indent="0" algn="just">
              <a:buNone/>
            </a:pPr>
            <a:r>
              <a:rPr lang="en-GB" sz="2000" dirty="0"/>
              <a:t>- socio-ecological and socio-economic analysis</a:t>
            </a:r>
          </a:p>
          <a:p>
            <a:pPr marL="0" indent="0" algn="just">
              <a:buNone/>
            </a:pPr>
            <a:r>
              <a:rPr lang="en-GB" sz="2000" dirty="0"/>
              <a:t>- decision supporting tools for farmers</a:t>
            </a:r>
          </a:p>
          <a:p>
            <a:endParaRPr lang="en-GB" sz="2400" dirty="0"/>
          </a:p>
        </p:txBody>
      </p:sp>
      <p:sp>
        <p:nvSpPr>
          <p:cNvPr id="6" name="Textfeld 5"/>
          <p:cNvSpPr txBox="1"/>
          <p:nvPr/>
        </p:nvSpPr>
        <p:spPr>
          <a:xfrm rot="16200000">
            <a:off x="369250" y="4499247"/>
            <a:ext cx="3960440" cy="307777"/>
          </a:xfrm>
          <a:prstGeom prst="rect">
            <a:avLst/>
          </a:prstGeom>
          <a:noFill/>
        </p:spPr>
        <p:txBody>
          <a:bodyPr wrap="square" rtlCol="0">
            <a:spAutoFit/>
          </a:bodyPr>
          <a:lstStyle/>
          <a:p>
            <a:r>
              <a:rPr lang="en-GB" sz="1400" dirty="0"/>
              <a:t>Source: Fig. 6 in </a:t>
            </a:r>
            <a:r>
              <a:rPr lang="en-GB" sz="1400" dirty="0" err="1"/>
              <a:t>Colbach</a:t>
            </a:r>
            <a:r>
              <a:rPr lang="en-GB" sz="1400" dirty="0"/>
              <a:t> et al. (2018)</a:t>
            </a:r>
            <a:endParaRPr lang="de-DE" sz="1400" dirty="0" err="1"/>
          </a:p>
        </p:txBody>
      </p:sp>
      <p:pic>
        <p:nvPicPr>
          <p:cNvPr id="7" name="Grafik 6"/>
          <p:cNvPicPr/>
          <p:nvPr/>
        </p:nvPicPr>
        <p:blipFill>
          <a:blip r:embed="rId3"/>
          <a:stretch>
            <a:fillRect/>
          </a:stretch>
        </p:blipFill>
        <p:spPr>
          <a:xfrm>
            <a:off x="2743200" y="1265218"/>
            <a:ext cx="3052916" cy="5535658"/>
          </a:xfrm>
          <a:prstGeom prst="rect">
            <a:avLst/>
          </a:prstGeom>
        </p:spPr>
      </p:pic>
      <p:sp>
        <p:nvSpPr>
          <p:cNvPr id="8" name="Pfeil nach rechts 7"/>
          <p:cNvSpPr/>
          <p:nvPr/>
        </p:nvSpPr>
        <p:spPr>
          <a:xfrm>
            <a:off x="6516729" y="4127843"/>
            <a:ext cx="829390" cy="360040"/>
          </a:xfrm>
          <a:prstGeom prst="rightArrow">
            <a:avLst/>
          </a:prstGeom>
          <a:solidFill>
            <a:schemeClr val="bg1"/>
          </a:solidFill>
          <a:ln w="19050">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Tree>
    <p:extLst>
      <p:ext uri="{BB962C8B-B14F-4D97-AF65-F5344CB8AC3E}">
        <p14:creationId xmlns:p14="http://schemas.microsoft.com/office/powerpoint/2010/main" val="1355591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12</a:t>
            </a:fld>
            <a:endParaRPr lang="en-GB"/>
          </a:p>
        </p:txBody>
      </p:sp>
      <p:sp>
        <p:nvSpPr>
          <p:cNvPr id="2" name="Titel 1"/>
          <p:cNvSpPr>
            <a:spLocks noGrp="1"/>
          </p:cNvSpPr>
          <p:nvPr>
            <p:ph type="title"/>
          </p:nvPr>
        </p:nvSpPr>
        <p:spPr>
          <a:xfrm>
            <a:off x="3090595" y="1021597"/>
            <a:ext cx="8868524" cy="782357"/>
          </a:xfrm>
        </p:spPr>
        <p:txBody>
          <a:bodyPr/>
          <a:lstStyle/>
          <a:p>
            <a:r>
              <a:rPr lang="de-DE" dirty="0"/>
              <a:t>Feed back loop:</a:t>
            </a:r>
            <a:br>
              <a:rPr lang="de-DE" dirty="0"/>
            </a:br>
            <a:r>
              <a:rPr lang="de-DE" dirty="0"/>
              <a:t>national strategies inform ERA and Risk management?</a:t>
            </a:r>
          </a:p>
        </p:txBody>
      </p:sp>
      <p:sp>
        <p:nvSpPr>
          <p:cNvPr id="5" name="Textplatzhalter 4"/>
          <p:cNvSpPr>
            <a:spLocks noGrp="1"/>
          </p:cNvSpPr>
          <p:nvPr>
            <p:ph type="body" sz="quarter" idx="4294967295"/>
          </p:nvPr>
        </p:nvSpPr>
        <p:spPr>
          <a:xfrm>
            <a:off x="2047567" y="2939542"/>
            <a:ext cx="4840288" cy="2486025"/>
          </a:xfrm>
        </p:spPr>
        <p:txBody>
          <a:bodyPr/>
          <a:lstStyle/>
          <a:p>
            <a:pPr marL="0" indent="0">
              <a:buNone/>
            </a:pPr>
            <a:r>
              <a:rPr lang="en-US" dirty="0"/>
              <a:t>Regions / Member States develop:</a:t>
            </a:r>
          </a:p>
          <a:p>
            <a:pPr marL="0" indent="0">
              <a:buNone/>
            </a:pPr>
            <a:r>
              <a:rPr lang="en-US" sz="2000" dirty="0"/>
              <a:t>national IPM strategies</a:t>
            </a:r>
          </a:p>
          <a:p>
            <a:pPr marL="0" indent="0">
              <a:buNone/>
            </a:pPr>
            <a:r>
              <a:rPr lang="en-US" sz="2000" dirty="0"/>
              <a:t>economic and action options</a:t>
            </a:r>
          </a:p>
          <a:p>
            <a:pPr marL="0" indent="0">
              <a:buNone/>
            </a:pPr>
            <a:r>
              <a:rPr lang="en-US" sz="2000" dirty="0"/>
              <a:t>thresholds</a:t>
            </a:r>
            <a:endParaRPr lang="de-DE" sz="2000" dirty="0"/>
          </a:p>
        </p:txBody>
      </p:sp>
      <p:sp>
        <p:nvSpPr>
          <p:cNvPr id="9" name="Pfeil nach rechts 8"/>
          <p:cNvSpPr/>
          <p:nvPr/>
        </p:nvSpPr>
        <p:spPr>
          <a:xfrm>
            <a:off x="1541358" y="4036847"/>
            <a:ext cx="325334" cy="222953"/>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8" name="Pfeil nach rechts 7"/>
          <p:cNvSpPr/>
          <p:nvPr/>
        </p:nvSpPr>
        <p:spPr>
          <a:xfrm>
            <a:off x="1550245" y="4554683"/>
            <a:ext cx="325334" cy="222953"/>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0" name="Pfeil nach rechts 9"/>
          <p:cNvSpPr/>
          <p:nvPr/>
        </p:nvSpPr>
        <p:spPr>
          <a:xfrm>
            <a:off x="1550245" y="5084066"/>
            <a:ext cx="325334" cy="222953"/>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830" y="2274022"/>
            <a:ext cx="4155717" cy="4583978"/>
          </a:xfrm>
          <a:prstGeom prst="rect">
            <a:avLst/>
          </a:prstGeom>
        </p:spPr>
      </p:pic>
    </p:spTree>
    <p:extLst>
      <p:ext uri="{BB962C8B-B14F-4D97-AF65-F5344CB8AC3E}">
        <p14:creationId xmlns:p14="http://schemas.microsoft.com/office/powerpoint/2010/main" val="14846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2</a:t>
            </a:fld>
            <a:endParaRPr lang="en-GB" dirty="0"/>
          </a:p>
        </p:txBody>
      </p:sp>
      <p:sp>
        <p:nvSpPr>
          <p:cNvPr id="2" name="Textplatzhalter 1"/>
          <p:cNvSpPr>
            <a:spLocks noGrp="1"/>
          </p:cNvSpPr>
          <p:nvPr>
            <p:ph type="body" sz="quarter" idx="4294967295"/>
          </p:nvPr>
        </p:nvSpPr>
        <p:spPr>
          <a:xfrm>
            <a:off x="1611136" y="2341662"/>
            <a:ext cx="4892675" cy="3600450"/>
          </a:xfrm>
        </p:spPr>
        <p:txBody>
          <a:bodyPr/>
          <a:lstStyle/>
          <a:p>
            <a:pPr marL="0" indent="0" algn="just">
              <a:buNone/>
            </a:pPr>
            <a:r>
              <a:rPr lang="en-GB" dirty="0"/>
              <a:t>.… focus within topic 4: “ERA: selected aspects”?</a:t>
            </a:r>
            <a:endParaRPr lang="de-DE" dirty="0"/>
          </a:p>
          <a:p>
            <a:pPr marL="0" indent="0" algn="just">
              <a:buNone/>
            </a:pPr>
            <a:r>
              <a:rPr lang="en-GB" b="1" dirty="0"/>
              <a:t>                       cultivation</a:t>
            </a:r>
          </a:p>
          <a:p>
            <a:pPr marL="0" indent="0" algn="just">
              <a:buNone/>
            </a:pPr>
            <a:r>
              <a:rPr lang="en-GB" dirty="0"/>
              <a:t>… links to previous topics?</a:t>
            </a:r>
            <a:endParaRPr lang="de-DE" dirty="0"/>
          </a:p>
          <a:p>
            <a:pPr algn="just"/>
            <a:r>
              <a:rPr lang="en-GB" sz="2000" dirty="0"/>
              <a:t>Topic 3.1-3.3 ERA for GMPs in IPM</a:t>
            </a:r>
          </a:p>
          <a:p>
            <a:pPr algn="just"/>
            <a:r>
              <a:rPr lang="en-GB" sz="2000" dirty="0"/>
              <a:t>Six steps of the ERA as described in Directive 2001/18/EC</a:t>
            </a:r>
            <a:endParaRPr lang="de-DE" sz="2000" dirty="0"/>
          </a:p>
        </p:txBody>
      </p:sp>
      <p:sp>
        <p:nvSpPr>
          <p:cNvPr id="4" name="Pfeil nach rechts 3"/>
          <p:cNvSpPr/>
          <p:nvPr/>
        </p:nvSpPr>
        <p:spPr>
          <a:xfrm>
            <a:off x="3010193" y="3406438"/>
            <a:ext cx="432048" cy="28803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7" name="Grafik 6"/>
          <p:cNvPicPr>
            <a:picLocks noChangeAspect="1"/>
          </p:cNvPicPr>
          <p:nvPr/>
        </p:nvPicPr>
        <p:blipFill>
          <a:blip r:embed="rId3"/>
          <a:stretch>
            <a:fillRect/>
          </a:stretch>
        </p:blipFill>
        <p:spPr>
          <a:xfrm>
            <a:off x="6853159" y="606575"/>
            <a:ext cx="4001653" cy="5335537"/>
          </a:xfrm>
          <a:prstGeom prst="rect">
            <a:avLst/>
          </a:prstGeom>
        </p:spPr>
      </p:pic>
      <p:sp>
        <p:nvSpPr>
          <p:cNvPr id="10" name="Textfeld 9"/>
          <p:cNvSpPr txBox="1"/>
          <p:nvPr/>
        </p:nvSpPr>
        <p:spPr>
          <a:xfrm>
            <a:off x="6816080" y="5996013"/>
            <a:ext cx="2534668" cy="338554"/>
          </a:xfrm>
          <a:prstGeom prst="rect">
            <a:avLst/>
          </a:prstGeom>
          <a:noFill/>
        </p:spPr>
        <p:txBody>
          <a:bodyPr wrap="none" rtlCol="0">
            <a:spAutoFit/>
          </a:bodyPr>
          <a:lstStyle/>
          <a:p>
            <a:r>
              <a:rPr lang="de-DE" sz="1600" dirty="0" err="1"/>
              <a:t>Fig</a:t>
            </a:r>
            <a:r>
              <a:rPr lang="de-DE" sz="1600" dirty="0"/>
              <a:t> 3 </a:t>
            </a:r>
            <a:r>
              <a:rPr lang="de-DE" sz="1600" dirty="0" err="1"/>
              <a:t>Barzman</a:t>
            </a:r>
            <a:r>
              <a:rPr lang="de-DE" sz="1600" dirty="0"/>
              <a:t> et al. 2015</a:t>
            </a:r>
          </a:p>
        </p:txBody>
      </p:sp>
    </p:spTree>
    <p:extLst>
      <p:ext uri="{BB962C8B-B14F-4D97-AF65-F5344CB8AC3E}">
        <p14:creationId xmlns:p14="http://schemas.microsoft.com/office/powerpoint/2010/main" val="4008913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6" name="Title 5"/>
          <p:cNvSpPr>
            <a:spLocks noGrp="1"/>
          </p:cNvSpPr>
          <p:nvPr>
            <p:ph type="title"/>
          </p:nvPr>
        </p:nvSpPr>
        <p:spPr/>
        <p:txBody>
          <a:bodyPr/>
          <a:lstStyle/>
          <a:p>
            <a:r>
              <a:rPr lang="en-GB" dirty="0"/>
              <a:t>Cultivation</a:t>
            </a:r>
          </a:p>
        </p:txBody>
      </p:sp>
      <p:sp>
        <p:nvSpPr>
          <p:cNvPr id="7" name="Text Placeholder 6"/>
          <p:cNvSpPr>
            <a:spLocks noGrp="1"/>
          </p:cNvSpPr>
          <p:nvPr>
            <p:ph type="body" sz="quarter" idx="4294967295"/>
          </p:nvPr>
        </p:nvSpPr>
        <p:spPr>
          <a:xfrm>
            <a:off x="838200" y="1914438"/>
            <a:ext cx="4679950" cy="2052638"/>
          </a:xfrm>
        </p:spPr>
        <p:txBody>
          <a:bodyPr/>
          <a:lstStyle/>
          <a:p>
            <a:pPr marL="0" indent="0">
              <a:buNone/>
            </a:pPr>
            <a:r>
              <a:rPr lang="en-GB" dirty="0"/>
              <a:t>Specific exposure situations:</a:t>
            </a:r>
            <a:endParaRPr lang="de-DE" dirty="0"/>
          </a:p>
          <a:p>
            <a:pPr marL="0" indent="0">
              <a:buNone/>
            </a:pPr>
            <a:r>
              <a:rPr lang="en-GB" dirty="0"/>
              <a:t>combination of GMP processes and crop management</a:t>
            </a:r>
            <a:endParaRPr lang="en-GB" i="1" dirty="0"/>
          </a:p>
        </p:txBody>
      </p:sp>
      <p:pic>
        <p:nvPicPr>
          <p:cNvPr id="2" name="Grafik 1"/>
          <p:cNvPicPr>
            <a:picLocks noChangeAspect="1"/>
          </p:cNvPicPr>
          <p:nvPr/>
        </p:nvPicPr>
        <p:blipFill>
          <a:blip r:embed="rId3"/>
          <a:stretch>
            <a:fillRect/>
          </a:stretch>
        </p:blipFill>
        <p:spPr>
          <a:xfrm>
            <a:off x="893247" y="3717478"/>
            <a:ext cx="4792717" cy="1944216"/>
          </a:xfrm>
          <a:prstGeom prst="rect">
            <a:avLst/>
          </a:prstGeom>
        </p:spPr>
      </p:pic>
      <p:sp>
        <p:nvSpPr>
          <p:cNvPr id="9" name="Textfeld 8"/>
          <p:cNvSpPr txBox="1"/>
          <p:nvPr/>
        </p:nvSpPr>
        <p:spPr>
          <a:xfrm>
            <a:off x="492584" y="6131286"/>
            <a:ext cx="3699627" cy="307777"/>
          </a:xfrm>
          <a:prstGeom prst="rect">
            <a:avLst/>
          </a:prstGeom>
          <a:noFill/>
        </p:spPr>
        <p:txBody>
          <a:bodyPr wrap="square" rtlCol="0">
            <a:spAutoFit/>
          </a:bodyPr>
          <a:lstStyle/>
          <a:p>
            <a:pPr algn="r"/>
            <a:r>
              <a:rPr lang="en-GB" sz="1400" dirty="0"/>
              <a:t>Source: Fig. 1(C) in </a:t>
            </a:r>
            <a:r>
              <a:rPr lang="en-GB" sz="1400" dirty="0" err="1"/>
              <a:t>Pascher</a:t>
            </a:r>
            <a:r>
              <a:rPr lang="en-GB" sz="1400" dirty="0"/>
              <a:t> (2016)</a:t>
            </a:r>
            <a:endParaRPr lang="de-DE" sz="1400" dirty="0" err="1"/>
          </a:p>
        </p:txBody>
      </p:sp>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5806" y="1030434"/>
            <a:ext cx="3660674" cy="4968552"/>
          </a:xfrm>
          <a:prstGeom prst="rect">
            <a:avLst/>
          </a:prstGeom>
        </p:spPr>
      </p:pic>
    </p:spTree>
    <p:extLst>
      <p:ext uri="{BB962C8B-B14F-4D97-AF65-F5344CB8AC3E}">
        <p14:creationId xmlns:p14="http://schemas.microsoft.com/office/powerpoint/2010/main" val="2492406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6" name="Title 5"/>
          <p:cNvSpPr>
            <a:spLocks noGrp="1"/>
          </p:cNvSpPr>
          <p:nvPr>
            <p:ph type="title"/>
          </p:nvPr>
        </p:nvSpPr>
        <p:spPr/>
        <p:txBody>
          <a:bodyPr/>
          <a:lstStyle/>
          <a:p>
            <a:r>
              <a:rPr lang="en-GB" dirty="0"/>
              <a:t>Spatial context </a:t>
            </a:r>
          </a:p>
        </p:txBody>
      </p:sp>
      <p:sp>
        <p:nvSpPr>
          <p:cNvPr id="7" name="Text Placeholder 6"/>
          <p:cNvSpPr>
            <a:spLocks noGrp="1"/>
          </p:cNvSpPr>
          <p:nvPr>
            <p:ph type="body" sz="quarter" idx="4294967295"/>
          </p:nvPr>
        </p:nvSpPr>
        <p:spPr>
          <a:xfrm>
            <a:off x="742156" y="1888465"/>
            <a:ext cx="4573588" cy="2217737"/>
          </a:xfrm>
        </p:spPr>
        <p:txBody>
          <a:bodyPr/>
          <a:lstStyle/>
          <a:p>
            <a:pPr marL="0" indent="0" algn="just">
              <a:buNone/>
            </a:pPr>
            <a:r>
              <a:rPr lang="en-GB" dirty="0"/>
              <a:t>Interaction between GMP and environment:</a:t>
            </a:r>
            <a:endParaRPr lang="de-DE" dirty="0"/>
          </a:p>
          <a:p>
            <a:pPr marL="0" indent="0" algn="just">
              <a:buNone/>
            </a:pPr>
            <a:r>
              <a:rPr lang="en-GB" dirty="0"/>
              <a:t>Exposure situations  x relevant elements of the receiving environment</a:t>
            </a:r>
            <a:endParaRPr lang="en-GB" i="1" dirty="0"/>
          </a:p>
        </p:txBody>
      </p:sp>
      <p:pic>
        <p:nvPicPr>
          <p:cNvPr id="9" name="Grafik 8"/>
          <p:cNvPicPr>
            <a:picLocks noChangeAspect="1"/>
          </p:cNvPicPr>
          <p:nvPr/>
        </p:nvPicPr>
        <p:blipFill>
          <a:blip r:embed="rId2"/>
          <a:stretch>
            <a:fillRect/>
          </a:stretch>
        </p:blipFill>
        <p:spPr>
          <a:xfrm>
            <a:off x="4308691" y="3850063"/>
            <a:ext cx="1851317" cy="2892683"/>
          </a:xfrm>
          <a:prstGeom prst="rect">
            <a:avLst/>
          </a:prstGeom>
        </p:spPr>
      </p:pic>
      <p:sp>
        <p:nvSpPr>
          <p:cNvPr id="10" name="Textfeld 9"/>
          <p:cNvSpPr txBox="1"/>
          <p:nvPr/>
        </p:nvSpPr>
        <p:spPr>
          <a:xfrm>
            <a:off x="1047964" y="5838718"/>
            <a:ext cx="2818921" cy="738664"/>
          </a:xfrm>
          <a:prstGeom prst="rect">
            <a:avLst/>
          </a:prstGeom>
          <a:noFill/>
        </p:spPr>
        <p:txBody>
          <a:bodyPr wrap="square" rtlCol="0">
            <a:spAutoFit/>
          </a:bodyPr>
          <a:lstStyle/>
          <a:p>
            <a:pPr algn="r"/>
            <a:r>
              <a:rPr lang="en-GB" sz="1400" dirty="0"/>
              <a:t>Feral maize plant in Austria</a:t>
            </a:r>
          </a:p>
          <a:p>
            <a:pPr algn="r"/>
            <a:r>
              <a:rPr lang="en-GB" sz="1400" dirty="0"/>
              <a:t>Source: Fig. 1(h) in </a:t>
            </a:r>
            <a:r>
              <a:rPr lang="en-GB" sz="1400" dirty="0" err="1"/>
              <a:t>Pascher</a:t>
            </a:r>
            <a:r>
              <a:rPr lang="en-GB" sz="1400" dirty="0"/>
              <a:t> (2016)</a:t>
            </a:r>
            <a:endParaRPr lang="de-DE" sz="1400" dirty="0" err="1"/>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3209" y="990155"/>
            <a:ext cx="3987003" cy="4848562"/>
          </a:xfrm>
          <a:prstGeom prst="rect">
            <a:avLst/>
          </a:prstGeom>
        </p:spPr>
      </p:pic>
    </p:spTree>
    <p:extLst>
      <p:ext uri="{BB962C8B-B14F-4D97-AF65-F5344CB8AC3E}">
        <p14:creationId xmlns:p14="http://schemas.microsoft.com/office/powerpoint/2010/main" val="1205128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6" name="Title 5"/>
          <p:cNvSpPr>
            <a:spLocks noGrp="1"/>
          </p:cNvSpPr>
          <p:nvPr>
            <p:ph type="title"/>
          </p:nvPr>
        </p:nvSpPr>
        <p:spPr/>
        <p:txBody>
          <a:bodyPr/>
          <a:lstStyle/>
          <a:p>
            <a:r>
              <a:rPr lang="en-GB" dirty="0"/>
              <a:t>Temporal context</a:t>
            </a:r>
          </a:p>
        </p:txBody>
      </p:sp>
      <p:sp>
        <p:nvSpPr>
          <p:cNvPr id="7" name="Text Placeholder 6"/>
          <p:cNvSpPr>
            <a:spLocks noGrp="1"/>
          </p:cNvSpPr>
          <p:nvPr>
            <p:ph type="body" sz="quarter" idx="4294967295"/>
          </p:nvPr>
        </p:nvSpPr>
        <p:spPr>
          <a:xfrm>
            <a:off x="727269" y="1750276"/>
            <a:ext cx="4982966" cy="2138363"/>
          </a:xfrm>
        </p:spPr>
        <p:txBody>
          <a:bodyPr/>
          <a:lstStyle/>
          <a:p>
            <a:pPr marL="0" indent="0" algn="just">
              <a:buNone/>
            </a:pPr>
            <a:r>
              <a:rPr lang="en-GB" dirty="0"/>
              <a:t>Interaction between GMP and environment:</a:t>
            </a:r>
            <a:endParaRPr lang="de-DE" dirty="0"/>
          </a:p>
          <a:p>
            <a:pPr marL="0" indent="0" algn="just">
              <a:buNone/>
            </a:pPr>
            <a:r>
              <a:rPr lang="en-GB" dirty="0"/>
              <a:t>Exposure situations  x relevant elements of the receiving environment</a:t>
            </a:r>
            <a:endParaRPr lang="en-GB" i="1" dirty="0"/>
          </a:p>
        </p:txBody>
      </p:sp>
      <p:pic>
        <p:nvPicPr>
          <p:cNvPr id="2" name="Grafik 1"/>
          <p:cNvPicPr>
            <a:picLocks noChangeAspect="1"/>
          </p:cNvPicPr>
          <p:nvPr/>
        </p:nvPicPr>
        <p:blipFill>
          <a:blip r:embed="rId2"/>
          <a:stretch>
            <a:fillRect/>
          </a:stretch>
        </p:blipFill>
        <p:spPr>
          <a:xfrm>
            <a:off x="3581400" y="4159045"/>
            <a:ext cx="2187815" cy="2698956"/>
          </a:xfrm>
          <a:prstGeom prst="rect">
            <a:avLst/>
          </a:prstGeom>
        </p:spPr>
      </p:pic>
      <p:sp>
        <p:nvSpPr>
          <p:cNvPr id="9" name="Textfeld 8"/>
          <p:cNvSpPr txBox="1"/>
          <p:nvPr/>
        </p:nvSpPr>
        <p:spPr>
          <a:xfrm>
            <a:off x="626724" y="5826331"/>
            <a:ext cx="2905155" cy="738664"/>
          </a:xfrm>
          <a:prstGeom prst="rect">
            <a:avLst/>
          </a:prstGeom>
          <a:noFill/>
        </p:spPr>
        <p:txBody>
          <a:bodyPr wrap="square" rtlCol="0">
            <a:spAutoFit/>
          </a:bodyPr>
          <a:lstStyle/>
          <a:p>
            <a:pPr algn="r"/>
            <a:r>
              <a:rPr lang="en-GB" sz="1400" dirty="0"/>
              <a:t>Volunteer maize plants in Austria</a:t>
            </a:r>
          </a:p>
          <a:p>
            <a:pPr algn="r"/>
            <a:r>
              <a:rPr lang="en-GB" sz="1400" dirty="0"/>
              <a:t>Source: Fig. 1(e) in </a:t>
            </a:r>
            <a:r>
              <a:rPr lang="en-GB" sz="1400" dirty="0" err="1"/>
              <a:t>Pascher</a:t>
            </a:r>
            <a:r>
              <a:rPr lang="en-GB" sz="1400" dirty="0"/>
              <a:t> (2016)</a:t>
            </a:r>
            <a:endParaRPr lang="de-DE" sz="1400" dirty="0" err="1"/>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056" y="1726084"/>
            <a:ext cx="3722950" cy="5015285"/>
          </a:xfrm>
          <a:prstGeom prst="rect">
            <a:avLst/>
          </a:prstGeom>
        </p:spPr>
      </p:pic>
    </p:spTree>
    <p:extLst>
      <p:ext uri="{BB962C8B-B14F-4D97-AF65-F5344CB8AC3E}">
        <p14:creationId xmlns:p14="http://schemas.microsoft.com/office/powerpoint/2010/main" val="1576016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6"/>
          <p:cNvSpPr txBox="1">
            <a:spLocks/>
          </p:cNvSpPr>
          <p:nvPr/>
        </p:nvSpPr>
        <p:spPr bwMode="auto">
          <a:xfrm>
            <a:off x="6531595" y="1901111"/>
            <a:ext cx="3960440" cy="54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0" fontAlgn="base" hangingPunct="0">
              <a:spcBef>
                <a:spcPct val="20000"/>
              </a:spcBef>
              <a:spcAft>
                <a:spcPct val="0"/>
              </a:spcAft>
              <a:buClr>
                <a:schemeClr val="bg1"/>
              </a:buClr>
              <a:buChar char="•"/>
              <a:defRPr sz="1200" i="0">
                <a:solidFill>
                  <a:schemeClr val="bg2">
                    <a:lumMod val="50000"/>
                  </a:schemeClr>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l">
              <a:buNone/>
            </a:pPr>
            <a:r>
              <a:rPr lang="en-GB" sz="1400" kern="0" dirty="0"/>
              <a:t>2016: </a:t>
            </a:r>
          </a:p>
          <a:p>
            <a:pPr marL="0" indent="0" algn="l">
              <a:buNone/>
            </a:pPr>
            <a:r>
              <a:rPr lang="en-GB" sz="1400" kern="0" dirty="0"/>
              <a:t>Draft Commission implementing decision</a:t>
            </a:r>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r>
              <a:rPr lang="en-GB" sz="1400" kern="0" dirty="0"/>
              <a:t>EU Parliament resolution calls on the Commission to withdraw its draft implementing decision</a:t>
            </a:r>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marL="0" indent="0" algn="l">
              <a:buNone/>
            </a:pPr>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en-GB" sz="1400" kern="0" dirty="0"/>
          </a:p>
          <a:p>
            <a:pPr algn="l"/>
            <a:endParaRPr lang="de-DE" sz="1400" kern="0" dirty="0"/>
          </a:p>
        </p:txBody>
      </p:sp>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6" name="Title 5"/>
          <p:cNvSpPr>
            <a:spLocks noGrp="1"/>
          </p:cNvSpPr>
          <p:nvPr>
            <p:ph type="title"/>
          </p:nvPr>
        </p:nvSpPr>
        <p:spPr>
          <a:xfrm>
            <a:off x="3017392" y="1693377"/>
            <a:ext cx="9270501" cy="782357"/>
          </a:xfrm>
        </p:spPr>
        <p:txBody>
          <a:bodyPr/>
          <a:lstStyle/>
          <a:p>
            <a:r>
              <a:rPr lang="en-GB" dirty="0"/>
              <a:t>Example</a:t>
            </a:r>
            <a:br>
              <a:rPr lang="en-GB" dirty="0"/>
            </a:br>
            <a:r>
              <a:rPr lang="en-GB" dirty="0"/>
              <a:t>maize 1507 seeds to be placed on the market for cultivation</a:t>
            </a:r>
            <a:br>
              <a:rPr lang="en-GB" dirty="0"/>
            </a:br>
            <a:endParaRPr lang="en-GB" dirty="0"/>
          </a:p>
        </p:txBody>
      </p:sp>
      <p:sp>
        <p:nvSpPr>
          <p:cNvPr id="7" name="Text Placeholder 6"/>
          <p:cNvSpPr>
            <a:spLocks noGrp="1"/>
          </p:cNvSpPr>
          <p:nvPr>
            <p:ph type="body" sz="quarter" idx="4294967295"/>
          </p:nvPr>
        </p:nvSpPr>
        <p:spPr>
          <a:xfrm>
            <a:off x="601493" y="2307696"/>
            <a:ext cx="4948238" cy="3600450"/>
          </a:xfrm>
        </p:spPr>
        <p:txBody>
          <a:bodyPr/>
          <a:lstStyle/>
          <a:p>
            <a:r>
              <a:rPr lang="en-GB" sz="1800" dirty="0"/>
              <a:t>Notification (Reference C/ES/01/01) was submitted in </a:t>
            </a:r>
            <a:r>
              <a:rPr lang="en-GB" sz="1800" b="1" dirty="0"/>
              <a:t>2001</a:t>
            </a:r>
            <a:r>
              <a:rPr lang="en-GB" sz="1800" dirty="0"/>
              <a:t> to the competent authority of Spain pursuant to Council Directive 90/220/EEC. An updated notification was submitted in 2003 pursuant to Directive 2001/18/EC</a:t>
            </a:r>
          </a:p>
          <a:p>
            <a:r>
              <a:rPr lang="en-GB" sz="1800" dirty="0"/>
              <a:t>EFSA Scientific Opinion in 2005, updated 2008, 2011 and </a:t>
            </a:r>
            <a:r>
              <a:rPr lang="en-GB" sz="1800" b="1" dirty="0"/>
              <a:t>2012</a:t>
            </a:r>
            <a:r>
              <a:rPr lang="en-GB" sz="1800" dirty="0"/>
              <a:t>.</a:t>
            </a:r>
          </a:p>
          <a:p>
            <a:r>
              <a:rPr lang="en-GB" sz="1800" b="1" dirty="0"/>
              <a:t>2013</a:t>
            </a:r>
            <a:r>
              <a:rPr lang="en-GB" sz="1800" dirty="0"/>
              <a:t>: Proposal for Council Decision that “a written consent shall be granted” … which “shall explicitly specify the conditions … for the protection of particular ecosystems/ environments, and/or geographical areas”</a:t>
            </a:r>
            <a:endParaRPr lang="de-DE" sz="1800" dirty="0"/>
          </a:p>
        </p:txBody>
      </p:sp>
      <p:pic>
        <p:nvPicPr>
          <p:cNvPr id="1026" name="Picture 2" descr="C5159DF38D0B44C28E4D6AAA314B340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9424" y="2476476"/>
            <a:ext cx="3497466" cy="352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695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sp>
        <p:nvSpPr>
          <p:cNvPr id="6" name="Title 5"/>
          <p:cNvSpPr>
            <a:spLocks noGrp="1"/>
          </p:cNvSpPr>
          <p:nvPr>
            <p:ph type="title"/>
          </p:nvPr>
        </p:nvSpPr>
        <p:spPr>
          <a:xfrm>
            <a:off x="3070047" y="511264"/>
            <a:ext cx="8457372" cy="782357"/>
          </a:xfrm>
        </p:spPr>
        <p:txBody>
          <a:bodyPr/>
          <a:lstStyle/>
          <a:p>
            <a:r>
              <a:rPr lang="en-GB" dirty="0"/>
              <a:t>ERA maize 1507:</a:t>
            </a:r>
            <a:br>
              <a:rPr lang="en-GB" dirty="0"/>
            </a:br>
            <a:r>
              <a:rPr lang="en-GB" dirty="0"/>
              <a:t>GMP &amp; Problem formulation</a:t>
            </a:r>
          </a:p>
        </p:txBody>
      </p:sp>
      <p:sp>
        <p:nvSpPr>
          <p:cNvPr id="7" name="Text Placeholder 6"/>
          <p:cNvSpPr>
            <a:spLocks noGrp="1"/>
          </p:cNvSpPr>
          <p:nvPr>
            <p:ph type="body" sz="quarter" idx="4294967295"/>
          </p:nvPr>
        </p:nvSpPr>
        <p:spPr>
          <a:xfrm>
            <a:off x="2051032" y="2174132"/>
            <a:ext cx="4948238" cy="3781425"/>
          </a:xfrm>
        </p:spPr>
        <p:txBody>
          <a:bodyPr/>
          <a:lstStyle/>
          <a:p>
            <a:pPr marL="0" indent="0">
              <a:buNone/>
            </a:pPr>
            <a:r>
              <a:rPr lang="en-GB" u="sng" dirty="0">
                <a:solidFill>
                  <a:schemeClr val="tx1"/>
                </a:solidFill>
              </a:rPr>
              <a:t>Information</a:t>
            </a:r>
            <a:r>
              <a:rPr lang="en-GB" dirty="0">
                <a:solidFill>
                  <a:schemeClr val="tx1"/>
                </a:solidFill>
              </a:rPr>
              <a:t> </a:t>
            </a:r>
            <a:r>
              <a:rPr lang="en-GB" dirty="0"/>
              <a:t>relating to </a:t>
            </a:r>
          </a:p>
          <a:p>
            <a:pPr marL="0" indent="0">
              <a:buNone/>
            </a:pPr>
            <a:r>
              <a:rPr lang="en-GB" sz="2000" dirty="0"/>
              <a:t>     unmodified plant and to the GMP – introduced trait(s) </a:t>
            </a:r>
          </a:p>
          <a:p>
            <a:pPr marL="0" indent="0">
              <a:buNone/>
            </a:pPr>
            <a:r>
              <a:rPr lang="en-GB" sz="2000" dirty="0"/>
              <a:t>     conditions of release</a:t>
            </a:r>
          </a:p>
          <a:p>
            <a:pPr marL="0" indent="0">
              <a:buNone/>
            </a:pPr>
            <a:r>
              <a:rPr lang="en-GB" dirty="0"/>
              <a:t>Identified pathways to harm</a:t>
            </a:r>
          </a:p>
          <a:p>
            <a:r>
              <a:rPr lang="en-GB" sz="2000" dirty="0"/>
              <a:t>(1) leading to </a:t>
            </a:r>
            <a:r>
              <a:rPr lang="en-GB" sz="2000" i="1" dirty="0"/>
              <a:t>harm of non-target species</a:t>
            </a:r>
            <a:r>
              <a:rPr lang="en-GB" sz="2000" dirty="0"/>
              <a:t> </a:t>
            </a:r>
            <a:endParaRPr lang="en-GB" sz="2000" i="1" dirty="0"/>
          </a:p>
          <a:p>
            <a:r>
              <a:rPr lang="en-GB" sz="2000" dirty="0"/>
              <a:t>(2) leading to </a:t>
            </a:r>
            <a:r>
              <a:rPr lang="en-GB" sz="2000" i="1" dirty="0"/>
              <a:t>resistance of target species</a:t>
            </a:r>
            <a:endParaRPr lang="en-GB" sz="2000" dirty="0"/>
          </a:p>
          <a:p>
            <a:endParaRPr lang="de-DE" sz="2400" dirty="0"/>
          </a:p>
        </p:txBody>
      </p:sp>
      <p:sp>
        <p:nvSpPr>
          <p:cNvPr id="10" name="Pfeil nach rechts 9"/>
          <p:cNvSpPr/>
          <p:nvPr/>
        </p:nvSpPr>
        <p:spPr>
          <a:xfrm>
            <a:off x="2051032" y="3723582"/>
            <a:ext cx="325334" cy="216024"/>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13" name="Pfeil nach rechts 12"/>
          <p:cNvSpPr/>
          <p:nvPr/>
        </p:nvSpPr>
        <p:spPr>
          <a:xfrm>
            <a:off x="2051032" y="2894851"/>
            <a:ext cx="325334" cy="216024"/>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9270" y="1219832"/>
            <a:ext cx="3945657" cy="5257978"/>
          </a:xfrm>
          <a:prstGeom prst="rect">
            <a:avLst/>
          </a:prstGeom>
        </p:spPr>
      </p:pic>
    </p:spTree>
    <p:extLst>
      <p:ext uri="{BB962C8B-B14F-4D97-AF65-F5344CB8AC3E}">
        <p14:creationId xmlns:p14="http://schemas.microsoft.com/office/powerpoint/2010/main" val="4224464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6" name="Title 5"/>
          <p:cNvSpPr>
            <a:spLocks noGrp="1"/>
          </p:cNvSpPr>
          <p:nvPr>
            <p:ph type="title"/>
          </p:nvPr>
        </p:nvSpPr>
        <p:spPr>
          <a:xfrm>
            <a:off x="3203610" y="807377"/>
            <a:ext cx="8457372" cy="782357"/>
          </a:xfrm>
        </p:spPr>
        <p:txBody>
          <a:bodyPr/>
          <a:lstStyle/>
          <a:p>
            <a:r>
              <a:rPr lang="en-GB" dirty="0"/>
              <a:t>How the ERA of maize 1507 informs conservation issues</a:t>
            </a:r>
            <a:endParaRPr lang="en-GB" dirty="0">
              <a:solidFill>
                <a:srgbClr val="92D050"/>
              </a:solidFill>
            </a:endParaRPr>
          </a:p>
        </p:txBody>
      </p:sp>
      <p:sp>
        <p:nvSpPr>
          <p:cNvPr id="7" name="Text Placeholder 6"/>
          <p:cNvSpPr>
            <a:spLocks noGrp="1"/>
          </p:cNvSpPr>
          <p:nvPr>
            <p:ph type="body" sz="quarter" idx="4294967295"/>
          </p:nvPr>
        </p:nvSpPr>
        <p:spPr>
          <a:xfrm>
            <a:off x="1570341" y="2005905"/>
            <a:ext cx="4248150" cy="3600450"/>
          </a:xfrm>
        </p:spPr>
        <p:txBody>
          <a:bodyPr/>
          <a:lstStyle/>
          <a:p>
            <a:pPr marL="0" indent="0">
              <a:buNone/>
            </a:pPr>
            <a:r>
              <a:rPr lang="en-GB" dirty="0"/>
              <a:t>Risk characterisation: Hazard in relation to exposure with regard to </a:t>
            </a:r>
            <a:r>
              <a:rPr lang="en-GB" b="1" dirty="0"/>
              <a:t>non-target organisms</a:t>
            </a:r>
          </a:p>
          <a:p>
            <a:endParaRPr lang="en-GB" sz="2400" dirty="0"/>
          </a:p>
          <a:p>
            <a:endParaRPr lang="en-GB" sz="2400" dirty="0"/>
          </a:p>
          <a:p>
            <a:pPr marL="171450" indent="-171450" algn="l">
              <a:buFont typeface="Wingdings" panose="05000000000000000000" pitchFamily="2" charset="2"/>
              <a:buChar char="Ø"/>
            </a:pPr>
            <a:endParaRPr lang="en-GB" sz="2400" b="1" dirty="0">
              <a:solidFill>
                <a:srgbClr val="FFD624"/>
              </a:solidFill>
            </a:endParaRPr>
          </a:p>
        </p:txBody>
      </p:sp>
      <p:sp>
        <p:nvSpPr>
          <p:cNvPr id="4" name="Textfeld 3"/>
          <p:cNvSpPr txBox="1"/>
          <p:nvPr/>
        </p:nvSpPr>
        <p:spPr>
          <a:xfrm>
            <a:off x="6744072" y="5472793"/>
            <a:ext cx="3600400" cy="523220"/>
          </a:xfrm>
          <a:prstGeom prst="rect">
            <a:avLst/>
          </a:prstGeom>
          <a:noFill/>
        </p:spPr>
        <p:txBody>
          <a:bodyPr wrap="square" rtlCol="0">
            <a:spAutoFit/>
          </a:bodyPr>
          <a:lstStyle/>
          <a:p>
            <a:r>
              <a:rPr lang="en-GB" sz="1400" dirty="0"/>
              <a:t>Fig V(b) EFSA ERA opinion cultivation of maize event 1507</a:t>
            </a:r>
            <a:endParaRPr lang="de-DE" sz="1400" dirty="0" err="1"/>
          </a:p>
        </p:txBody>
      </p:sp>
      <p:pic>
        <p:nvPicPr>
          <p:cNvPr id="10" name="Grafik 9"/>
          <p:cNvPicPr/>
          <p:nvPr/>
        </p:nvPicPr>
        <p:blipFill>
          <a:blip r:embed="rId3"/>
          <a:stretch>
            <a:fillRect/>
          </a:stretch>
        </p:blipFill>
        <p:spPr>
          <a:xfrm>
            <a:off x="6266957" y="1828800"/>
            <a:ext cx="4514114" cy="3402694"/>
          </a:xfrm>
          <a:prstGeom prst="rect">
            <a:avLst/>
          </a:prstGeom>
        </p:spPr>
      </p:pic>
    </p:spTree>
    <p:extLst>
      <p:ext uri="{BB962C8B-B14F-4D97-AF65-F5344CB8AC3E}">
        <p14:creationId xmlns:p14="http://schemas.microsoft.com/office/powerpoint/2010/main" val="913836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6" name="Title 5"/>
          <p:cNvSpPr>
            <a:spLocks noGrp="1"/>
          </p:cNvSpPr>
          <p:nvPr>
            <p:ph type="title"/>
          </p:nvPr>
        </p:nvSpPr>
        <p:spPr>
          <a:xfrm>
            <a:off x="3337175" y="780811"/>
            <a:ext cx="8457372" cy="782357"/>
          </a:xfrm>
        </p:spPr>
        <p:txBody>
          <a:bodyPr/>
          <a:lstStyle/>
          <a:p>
            <a:r>
              <a:rPr lang="en-GB" dirty="0"/>
              <a:t>How the ERA of maize 1507 informs IPM strategies</a:t>
            </a:r>
            <a:endParaRPr lang="en-GB" dirty="0">
              <a:solidFill>
                <a:srgbClr val="92D050"/>
              </a:solidFill>
            </a:endParaRPr>
          </a:p>
        </p:txBody>
      </p:sp>
      <p:sp>
        <p:nvSpPr>
          <p:cNvPr id="7" name="Text Placeholder 6"/>
          <p:cNvSpPr>
            <a:spLocks noGrp="1"/>
          </p:cNvSpPr>
          <p:nvPr>
            <p:ph type="body" sz="quarter" idx="4294967295"/>
          </p:nvPr>
        </p:nvSpPr>
        <p:spPr>
          <a:xfrm>
            <a:off x="1703065" y="2339226"/>
            <a:ext cx="4752975" cy="4257675"/>
          </a:xfrm>
        </p:spPr>
        <p:txBody>
          <a:bodyPr/>
          <a:lstStyle/>
          <a:p>
            <a:pPr marL="0" indent="0">
              <a:buNone/>
            </a:pPr>
            <a:r>
              <a:rPr lang="en-GB" sz="2400" dirty="0"/>
              <a:t>… resistance development of target organism</a:t>
            </a:r>
          </a:p>
          <a:p>
            <a:pPr marL="0" indent="0">
              <a:buNone/>
            </a:pPr>
            <a:r>
              <a:rPr lang="en-GB" sz="2400" dirty="0"/>
              <a:t>      Risk management strategies published in EFSA ERA report</a:t>
            </a:r>
            <a:endParaRPr lang="de-DE" dirty="0"/>
          </a:p>
          <a:p>
            <a:pPr marL="0" indent="0">
              <a:buNone/>
            </a:pPr>
            <a:r>
              <a:rPr lang="en-GB" sz="2400" dirty="0"/>
              <a:t>What else…</a:t>
            </a:r>
          </a:p>
          <a:p>
            <a:pPr marL="0" indent="0" algn="l">
              <a:buNone/>
            </a:pPr>
            <a:r>
              <a:rPr lang="en-GB" sz="2400" dirty="0"/>
              <a:t>- Provisions of the Commission Implementing Decision</a:t>
            </a:r>
            <a:endParaRPr lang="de-DE" dirty="0"/>
          </a:p>
          <a:p>
            <a:pPr marL="0" indent="0" algn="l">
              <a:buNone/>
            </a:pPr>
            <a:r>
              <a:rPr lang="en-GB" sz="2400" dirty="0"/>
              <a:t>- Case specific monitoring by consent holder</a:t>
            </a:r>
            <a:endParaRPr lang="en-GB" sz="2400" b="1" dirty="0">
              <a:solidFill>
                <a:srgbClr val="FFD624"/>
              </a:solidFill>
            </a:endParaRPr>
          </a:p>
        </p:txBody>
      </p:sp>
      <p:sp>
        <p:nvSpPr>
          <p:cNvPr id="9" name="Pfeil nach rechts 8"/>
          <p:cNvSpPr/>
          <p:nvPr/>
        </p:nvSpPr>
        <p:spPr>
          <a:xfrm>
            <a:off x="1857046" y="3429000"/>
            <a:ext cx="325334" cy="222953"/>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de-DE"/>
          </a:p>
        </p:txBody>
      </p:sp>
      <p:sp>
        <p:nvSpPr>
          <p:cNvPr id="4" name="Textfeld 3"/>
          <p:cNvSpPr txBox="1"/>
          <p:nvPr/>
        </p:nvSpPr>
        <p:spPr>
          <a:xfrm>
            <a:off x="6744072" y="5210037"/>
            <a:ext cx="3600400" cy="954107"/>
          </a:xfrm>
          <a:prstGeom prst="rect">
            <a:avLst/>
          </a:prstGeom>
          <a:noFill/>
        </p:spPr>
        <p:txBody>
          <a:bodyPr wrap="square" rtlCol="0">
            <a:spAutoFit/>
          </a:bodyPr>
          <a:lstStyle/>
          <a:p>
            <a:r>
              <a:rPr lang="en-US" sz="1400" dirty="0">
                <a:ea typeface="Verdana" panose="020B0604030504040204" pitchFamily="34" charset="0"/>
              </a:rPr>
              <a:t>Spatial aspects of mitigation using sown areas of non-</a:t>
            </a:r>
            <a:r>
              <a:rPr lang="en-US" sz="1400" i="1" dirty="0" err="1">
                <a:ea typeface="Verdana" panose="020B0604030504040204" pitchFamily="34" charset="0"/>
              </a:rPr>
              <a:t>Bt</a:t>
            </a:r>
            <a:r>
              <a:rPr lang="en-US" sz="1400" dirty="0">
                <a:ea typeface="Verdana" panose="020B0604030504040204" pitchFamily="34" charset="0"/>
              </a:rPr>
              <a:t>-maize - </a:t>
            </a:r>
            <a:r>
              <a:rPr lang="en-GB" sz="1400" dirty="0"/>
              <a:t>Fig. W in Appendix 2 of EFSA ERA opinion cultivation of maize event 1507 </a:t>
            </a:r>
            <a:r>
              <a:rPr lang="en-GB" sz="1200" dirty="0"/>
              <a:t>(</a:t>
            </a:r>
            <a:r>
              <a:rPr lang="de-DE" sz="1200" dirty="0">
                <a:cs typeface="Courier New" panose="02070309020205020404" pitchFamily="49" charset="0"/>
              </a:rPr>
              <a:t>EFSA Journal 2011;9(11):2429</a:t>
            </a:r>
            <a:r>
              <a:rPr lang="en-GB" sz="1200" dirty="0">
                <a:cs typeface="Courier New" panose="02070309020205020404" pitchFamily="49" charset="0"/>
              </a:rPr>
              <a:t>)</a:t>
            </a:r>
            <a:endParaRPr lang="de-DE" sz="1200" dirty="0" err="1">
              <a:cs typeface="Courier New" panose="02070309020205020404" pitchFamily="49" charset="0"/>
            </a:endParaRPr>
          </a:p>
        </p:txBody>
      </p:sp>
      <p:pic>
        <p:nvPicPr>
          <p:cNvPr id="10" name="Grafik 9"/>
          <p:cNvPicPr>
            <a:picLocks noChangeAspect="1"/>
          </p:cNvPicPr>
          <p:nvPr/>
        </p:nvPicPr>
        <p:blipFill>
          <a:blip r:embed="rId3"/>
          <a:stretch>
            <a:fillRect/>
          </a:stretch>
        </p:blipFill>
        <p:spPr>
          <a:xfrm>
            <a:off x="6485535" y="1869200"/>
            <a:ext cx="4443019" cy="3340837"/>
          </a:xfrm>
          <a:prstGeom prst="rect">
            <a:avLst/>
          </a:prstGeom>
        </p:spPr>
      </p:pic>
    </p:spTree>
    <p:extLst>
      <p:ext uri="{BB962C8B-B14F-4D97-AF65-F5344CB8AC3E}">
        <p14:creationId xmlns:p14="http://schemas.microsoft.com/office/powerpoint/2010/main" val="163113854"/>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F87431-2774-4E17-BE38-8A579357848D}">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1297</Words>
  <Application>Microsoft Office PowerPoint</Application>
  <PresentationFormat>Widescreen</PresentationFormat>
  <Paragraphs>174</Paragraphs>
  <Slides>15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Courier New</vt:lpstr>
      <vt:lpstr>Verdana</vt:lpstr>
      <vt:lpstr>Wingdings</vt:lpstr>
      <vt:lpstr>Office Theme</vt:lpstr>
      <vt:lpstr>Better Training for Safer Food Initiative</vt:lpstr>
      <vt:lpstr>PowerPoint Presentation</vt:lpstr>
      <vt:lpstr>Cultivation</vt:lpstr>
      <vt:lpstr>Spatial context </vt:lpstr>
      <vt:lpstr>Temporal context</vt:lpstr>
      <vt:lpstr>Example maize 1507 seeds to be placed on the market for cultivation </vt:lpstr>
      <vt:lpstr>ERA maize 1507: GMP &amp; Problem formulation</vt:lpstr>
      <vt:lpstr>How the ERA of maize 1507 informs conservation issues</vt:lpstr>
      <vt:lpstr>How the ERA of maize 1507 informs IPM strategies</vt:lpstr>
      <vt:lpstr> New GMP developments involved in IPM strategies?</vt:lpstr>
      <vt:lpstr>How to link GMP  management to IPM</vt:lpstr>
      <vt:lpstr>Feed back loop: national strategies inform ERA and Risk management?</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141</cp:revision>
  <dcterms:created xsi:type="dcterms:W3CDTF">2019-08-09T12:06:42Z</dcterms:created>
  <dcterms:modified xsi:type="dcterms:W3CDTF">2023-11-14T15:26:45Z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2023-11-14T15:26:41Z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3794e7bd-33d3-48f2-b182-a56d6bff8a70</vt:lpwstr>
  </property>
  <property fmtid="{D5CDD505-2E9C-101B-9397-08002B2CF9AE}" pid="11" name="MSIP_Label_f2c848f1-078c-4e4f-8789-8a1259c542b8_ContentBits">
    <vt:lpwstr>0</vt:lpwstr>
  </property>
</Properties>
</file>