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handoutMasterIdLst>
    <p:handoutMasterId r:id="rId21"/>
  </p:handoutMasterIdLst>
  <p:sldIdLst>
    <p:sldId id="545" r:id="rId5"/>
    <p:sldId id="257" r:id="rId6"/>
    <p:sldId id="258" r:id="rId7"/>
    <p:sldId id="264" r:id="rId8"/>
    <p:sldId id="266" r:id="rId9"/>
    <p:sldId id="267" r:id="rId10"/>
    <p:sldId id="268" r:id="rId11"/>
    <p:sldId id="275" r:id="rId12"/>
    <p:sldId id="269" r:id="rId13"/>
    <p:sldId id="270" r:id="rId14"/>
    <p:sldId id="271" r:id="rId15"/>
    <p:sldId id="272" r:id="rId16"/>
    <p:sldId id="473" r:id="rId17"/>
    <p:sldId id="544" r:id="rId18"/>
    <p:sldId id="27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6FA528"/>
    <a:srgbClr val="AFC551"/>
    <a:srgbClr val="034EA2"/>
    <a:srgbClr val="004494"/>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2" autoAdjust="0"/>
    <p:restoredTop sz="94674"/>
  </p:normalViewPr>
  <p:slideViewPr>
    <p:cSldViewPr snapToGrid="0">
      <p:cViewPr varScale="1">
        <p:scale>
          <a:sx n="62" d="100"/>
          <a:sy n="62" d="100"/>
        </p:scale>
        <p:origin x="724" y="5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a Hristova" userId="146acd6f-9f96-42f3-a178-472d8ef3f70d" providerId="ADAL" clId="{47921997-16A0-4999-9E1A-329313B5C72D}"/>
    <pc:docChg chg="mod modSld modMainMaster">
      <pc:chgData name="Kristina Hristova" userId="146acd6f-9f96-42f3-a178-472d8ef3f70d" providerId="ADAL" clId="{47921997-16A0-4999-9E1A-329313B5C72D}" dt="2023-11-06T15:21:22.779" v="26" actId="33475"/>
      <pc:docMkLst>
        <pc:docMk/>
      </pc:docMkLst>
      <pc:sldChg chg="modSp mod">
        <pc:chgData name="Kristina Hristova" userId="146acd6f-9f96-42f3-a178-472d8ef3f70d" providerId="ADAL" clId="{47921997-16A0-4999-9E1A-329313B5C72D}" dt="2023-11-06T15:19:52.623" v="1" actId="14100"/>
        <pc:sldMkLst>
          <pc:docMk/>
          <pc:sldMk cId="1355591036" sldId="257"/>
        </pc:sldMkLst>
        <pc:spChg chg="mod">
          <ac:chgData name="Kristina Hristova" userId="146acd6f-9f96-42f3-a178-472d8ef3f70d" providerId="ADAL" clId="{47921997-16A0-4999-9E1A-329313B5C72D}" dt="2023-11-06T15:19:52.623" v="1" actId="14100"/>
          <ac:spMkLst>
            <pc:docMk/>
            <pc:sldMk cId="1355591036" sldId="257"/>
            <ac:spMk id="4" creationId="{00000000-0000-0000-0000-000000000000}"/>
          </ac:spMkLst>
        </pc:spChg>
      </pc:sldChg>
      <pc:sldChg chg="modSp mod">
        <pc:chgData name="Kristina Hristova" userId="146acd6f-9f96-42f3-a178-472d8ef3f70d" providerId="ADAL" clId="{47921997-16A0-4999-9E1A-329313B5C72D}" dt="2023-11-06T15:20:02.404" v="4" actId="20577"/>
        <pc:sldMkLst>
          <pc:docMk/>
          <pc:sldMk cId="4063001704" sldId="258"/>
        </pc:sldMkLst>
        <pc:spChg chg="mod">
          <ac:chgData name="Kristina Hristova" userId="146acd6f-9f96-42f3-a178-472d8ef3f70d" providerId="ADAL" clId="{47921997-16A0-4999-9E1A-329313B5C72D}" dt="2023-11-06T15:20:02.404" v="4" actId="20577"/>
          <ac:spMkLst>
            <pc:docMk/>
            <pc:sldMk cId="4063001704" sldId="258"/>
            <ac:spMk id="7" creationId="{00000000-0000-0000-0000-000000000000}"/>
          </ac:spMkLst>
        </pc:spChg>
      </pc:sldChg>
      <pc:sldChg chg="modSp mod">
        <pc:chgData name="Kristina Hristova" userId="146acd6f-9f96-42f3-a178-472d8ef3f70d" providerId="ADAL" clId="{47921997-16A0-4999-9E1A-329313B5C72D}" dt="2023-11-06T15:20:13.521" v="9" actId="1076"/>
        <pc:sldMkLst>
          <pc:docMk/>
          <pc:sldMk cId="1890654050" sldId="264"/>
        </pc:sldMkLst>
        <pc:spChg chg="mod">
          <ac:chgData name="Kristina Hristova" userId="146acd6f-9f96-42f3-a178-472d8ef3f70d" providerId="ADAL" clId="{47921997-16A0-4999-9E1A-329313B5C72D}" dt="2023-11-06T15:20:13.521" v="9" actId="1076"/>
          <ac:spMkLst>
            <pc:docMk/>
            <pc:sldMk cId="1890654050" sldId="264"/>
            <ac:spMk id="7" creationId="{00000000-0000-0000-0000-000000000000}"/>
          </ac:spMkLst>
        </pc:spChg>
      </pc:sldChg>
      <pc:sldChg chg="modSp mod">
        <pc:chgData name="Kristina Hristova" userId="146acd6f-9f96-42f3-a178-472d8ef3f70d" providerId="ADAL" clId="{47921997-16A0-4999-9E1A-329313B5C72D}" dt="2023-11-06T15:20:20.598" v="11" actId="14100"/>
        <pc:sldMkLst>
          <pc:docMk/>
          <pc:sldMk cId="4178911950" sldId="266"/>
        </pc:sldMkLst>
        <pc:spChg chg="mod">
          <ac:chgData name="Kristina Hristova" userId="146acd6f-9f96-42f3-a178-472d8ef3f70d" providerId="ADAL" clId="{47921997-16A0-4999-9E1A-329313B5C72D}" dt="2023-11-06T15:20:20.598" v="11" actId="14100"/>
          <ac:spMkLst>
            <pc:docMk/>
            <pc:sldMk cId="4178911950" sldId="266"/>
            <ac:spMk id="7" creationId="{00000000-0000-0000-0000-000000000000}"/>
          </ac:spMkLst>
        </pc:spChg>
      </pc:sldChg>
      <pc:sldChg chg="modSp mod">
        <pc:chgData name="Kristina Hristova" userId="146acd6f-9f96-42f3-a178-472d8ef3f70d" providerId="ADAL" clId="{47921997-16A0-4999-9E1A-329313B5C72D}" dt="2023-11-06T15:20:26.463" v="13" actId="14100"/>
        <pc:sldMkLst>
          <pc:docMk/>
          <pc:sldMk cId="3042897971" sldId="267"/>
        </pc:sldMkLst>
        <pc:spChg chg="mod">
          <ac:chgData name="Kristina Hristova" userId="146acd6f-9f96-42f3-a178-472d8ef3f70d" providerId="ADAL" clId="{47921997-16A0-4999-9E1A-329313B5C72D}" dt="2023-11-06T15:20:26.463" v="13" actId="14100"/>
          <ac:spMkLst>
            <pc:docMk/>
            <pc:sldMk cId="3042897971" sldId="267"/>
            <ac:spMk id="7" creationId="{00000000-0000-0000-0000-000000000000}"/>
          </ac:spMkLst>
        </pc:spChg>
      </pc:sldChg>
      <pc:sldChg chg="modSp mod">
        <pc:chgData name="Kristina Hristova" userId="146acd6f-9f96-42f3-a178-472d8ef3f70d" providerId="ADAL" clId="{47921997-16A0-4999-9E1A-329313B5C72D}" dt="2023-11-06T15:20:33.805" v="15" actId="14100"/>
        <pc:sldMkLst>
          <pc:docMk/>
          <pc:sldMk cId="2278617399" sldId="268"/>
        </pc:sldMkLst>
        <pc:spChg chg="mod">
          <ac:chgData name="Kristina Hristova" userId="146acd6f-9f96-42f3-a178-472d8ef3f70d" providerId="ADAL" clId="{47921997-16A0-4999-9E1A-329313B5C72D}" dt="2023-11-06T15:20:33.805" v="15" actId="14100"/>
          <ac:spMkLst>
            <pc:docMk/>
            <pc:sldMk cId="2278617399" sldId="268"/>
            <ac:spMk id="7" creationId="{00000000-0000-0000-0000-000000000000}"/>
          </ac:spMkLst>
        </pc:spChg>
      </pc:sldChg>
      <pc:sldChg chg="modSp mod">
        <pc:chgData name="Kristina Hristova" userId="146acd6f-9f96-42f3-a178-472d8ef3f70d" providerId="ADAL" clId="{47921997-16A0-4999-9E1A-329313B5C72D}" dt="2023-11-06T15:20:45.360" v="17" actId="1076"/>
        <pc:sldMkLst>
          <pc:docMk/>
          <pc:sldMk cId="1496284803" sldId="269"/>
        </pc:sldMkLst>
        <pc:spChg chg="mod">
          <ac:chgData name="Kristina Hristova" userId="146acd6f-9f96-42f3-a178-472d8ef3f70d" providerId="ADAL" clId="{47921997-16A0-4999-9E1A-329313B5C72D}" dt="2023-11-06T15:20:45.360" v="17" actId="1076"/>
          <ac:spMkLst>
            <pc:docMk/>
            <pc:sldMk cId="1496284803" sldId="269"/>
            <ac:spMk id="6" creationId="{00000000-0000-0000-0000-000000000000}"/>
          </ac:spMkLst>
        </pc:spChg>
      </pc:sldChg>
      <pc:sldChg chg="modSp mod">
        <pc:chgData name="Kristina Hristova" userId="146acd6f-9f96-42f3-a178-472d8ef3f70d" providerId="ADAL" clId="{47921997-16A0-4999-9E1A-329313B5C72D}" dt="2023-11-06T15:21:04.091" v="22" actId="14100"/>
        <pc:sldMkLst>
          <pc:docMk/>
          <pc:sldMk cId="1457116568" sldId="270"/>
        </pc:sldMkLst>
        <pc:spChg chg="mod">
          <ac:chgData name="Kristina Hristova" userId="146acd6f-9f96-42f3-a178-472d8ef3f70d" providerId="ADAL" clId="{47921997-16A0-4999-9E1A-329313B5C72D}" dt="2023-11-06T15:20:49.041" v="18" actId="1076"/>
          <ac:spMkLst>
            <pc:docMk/>
            <pc:sldMk cId="1457116568" sldId="270"/>
            <ac:spMk id="6" creationId="{00000000-0000-0000-0000-000000000000}"/>
          </ac:spMkLst>
        </pc:spChg>
        <pc:spChg chg="mod">
          <ac:chgData name="Kristina Hristova" userId="146acd6f-9f96-42f3-a178-472d8ef3f70d" providerId="ADAL" clId="{47921997-16A0-4999-9E1A-329313B5C72D}" dt="2023-11-06T15:21:04.091" v="22" actId="14100"/>
          <ac:spMkLst>
            <pc:docMk/>
            <pc:sldMk cId="1457116568" sldId="270"/>
            <ac:spMk id="7" creationId="{00000000-0000-0000-0000-000000000000}"/>
          </ac:spMkLst>
        </pc:spChg>
      </pc:sldChg>
      <pc:sldChg chg="modSp mod">
        <pc:chgData name="Kristina Hristova" userId="146acd6f-9f96-42f3-a178-472d8ef3f70d" providerId="ADAL" clId="{47921997-16A0-4999-9E1A-329313B5C72D}" dt="2023-11-06T15:20:56.924" v="20" actId="14100"/>
        <pc:sldMkLst>
          <pc:docMk/>
          <pc:sldMk cId="2597368798" sldId="271"/>
        </pc:sldMkLst>
        <pc:spChg chg="mod">
          <ac:chgData name="Kristina Hristova" userId="146acd6f-9f96-42f3-a178-472d8ef3f70d" providerId="ADAL" clId="{47921997-16A0-4999-9E1A-329313B5C72D}" dt="2023-11-06T15:20:56.924" v="20" actId="14100"/>
          <ac:spMkLst>
            <pc:docMk/>
            <pc:sldMk cId="2597368798" sldId="271"/>
            <ac:spMk id="7" creationId="{00000000-0000-0000-0000-000000000000}"/>
          </ac:spMkLst>
        </pc:spChg>
      </pc:sldChg>
      <pc:sldChg chg="modSp mod">
        <pc:chgData name="Kristina Hristova" userId="146acd6f-9f96-42f3-a178-472d8ef3f70d" providerId="ADAL" clId="{47921997-16A0-4999-9E1A-329313B5C72D}" dt="2023-11-06T15:21:16.654" v="25" actId="14100"/>
        <pc:sldMkLst>
          <pc:docMk/>
          <pc:sldMk cId="439959540" sldId="272"/>
        </pc:sldMkLst>
        <pc:spChg chg="mod">
          <ac:chgData name="Kristina Hristova" userId="146acd6f-9f96-42f3-a178-472d8ef3f70d" providerId="ADAL" clId="{47921997-16A0-4999-9E1A-329313B5C72D}" dt="2023-11-06T15:21:10.264" v="23" actId="1076"/>
          <ac:spMkLst>
            <pc:docMk/>
            <pc:sldMk cId="439959540" sldId="272"/>
            <ac:spMk id="6" creationId="{00000000-0000-0000-0000-000000000000}"/>
          </ac:spMkLst>
        </pc:spChg>
        <pc:spChg chg="mod">
          <ac:chgData name="Kristina Hristova" userId="146acd6f-9f96-42f3-a178-472d8ef3f70d" providerId="ADAL" clId="{47921997-16A0-4999-9E1A-329313B5C72D}" dt="2023-11-06T15:21:16.654" v="25" actId="14100"/>
          <ac:spMkLst>
            <pc:docMk/>
            <pc:sldMk cId="439959540" sldId="272"/>
            <ac:spMk id="7" creationId="{00000000-0000-0000-0000-000000000000}"/>
          </ac:spMkLst>
        </pc:spChg>
      </pc:sldChg>
      <pc:sldChg chg="modSp mod">
        <pc:chgData name="Kristina Hristova" userId="146acd6f-9f96-42f3-a178-472d8ef3f70d" providerId="ADAL" clId="{47921997-16A0-4999-9E1A-329313B5C72D}" dt="2023-11-06T15:20:39.743" v="16" actId="1076"/>
        <pc:sldMkLst>
          <pc:docMk/>
          <pc:sldMk cId="3562877086" sldId="275"/>
        </pc:sldMkLst>
        <pc:spChg chg="mod">
          <ac:chgData name="Kristina Hristova" userId="146acd6f-9f96-42f3-a178-472d8ef3f70d" providerId="ADAL" clId="{47921997-16A0-4999-9E1A-329313B5C72D}" dt="2023-11-06T15:20:39.743" v="16" actId="1076"/>
          <ac:spMkLst>
            <pc:docMk/>
            <pc:sldMk cId="3562877086" sldId="275"/>
            <ac:spMk id="6" creationId="{00000000-0000-0000-0000-000000000000}"/>
          </ac:spMkLst>
        </pc:spChg>
      </pc:sldChg>
      <pc:sldMasterChg chg="delSp mod">
        <pc:chgData name="Kristina Hristova" userId="146acd6f-9f96-42f3-a178-472d8ef3f70d" providerId="ADAL" clId="{47921997-16A0-4999-9E1A-329313B5C72D}" dt="2023-11-06T15:21:22.779" v="26" actId="33475"/>
        <pc:sldMasterMkLst>
          <pc:docMk/>
          <pc:sldMasterMk cId="459720850" sldId="2147483648"/>
        </pc:sldMasterMkLst>
        <pc:spChg chg="del">
          <ac:chgData name="Kristina Hristova" userId="146acd6f-9f96-42f3-a178-472d8ef3f70d" providerId="ADAL" clId="{47921997-16A0-4999-9E1A-329313B5C72D}" dt="2023-11-06T15:21:22.779" v="26" actId="33475"/>
          <ac:spMkLst>
            <pc:docMk/>
            <pc:sldMasterMk cId="459720850" sldId="2147483648"/>
            <ac:spMk id="4" creationId="{693991C5-2743-A79E-8510-B2A1670A2DD2}"/>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06/11/2023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06/11/2023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14</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15</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5639859" y="1556272"/>
            <a:ext cx="5064653" cy="936625"/>
          </a:xfrm>
        </p:spPr>
        <p:txBody>
          <a:bodyPr anchor="ctr" anchorCtr="0"/>
          <a:lstStyle>
            <a:lvl1pPr marL="0" indent="0" algn="l">
              <a:buFontTx/>
              <a:buNone/>
              <a:defRPr sz="2400" baseline="0">
                <a:solidFill>
                  <a:srgbClr val="F47B22"/>
                </a:solidFill>
              </a:defRPr>
            </a:lvl1pPr>
          </a:lstStyle>
          <a:p>
            <a:r>
              <a:rPr lang="en-US" dirty="0"/>
              <a:t>Click to add title </a:t>
            </a: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13" name="Text Placeholder 12"/>
          <p:cNvSpPr>
            <a:spLocks noGrp="1"/>
          </p:cNvSpPr>
          <p:nvPr>
            <p:ph type="body" sz="quarter" idx="13" hasCustomPrompt="1"/>
          </p:nvPr>
        </p:nvSpPr>
        <p:spPr>
          <a:xfrm>
            <a:off x="5639859" y="2565401"/>
            <a:ext cx="5064000" cy="3743325"/>
          </a:xfrm>
        </p:spPr>
        <p:txBody>
          <a:bodyPr/>
          <a:lstStyle>
            <a:lvl1pPr marL="0" indent="0">
              <a:buFontTx/>
              <a:buNone/>
              <a:defRPr sz="1200" i="0">
                <a:solidFill>
                  <a:schemeClr val="bg2">
                    <a:lumMod val="50000"/>
                  </a:schemeClr>
                </a:solidFill>
              </a:defRPr>
            </a:lvl1pPr>
          </a:lstStyle>
          <a:p>
            <a:pPr lvl="0"/>
            <a:r>
              <a:rPr lang="en-US" dirty="0"/>
              <a:t>Click to add text</a:t>
            </a:r>
          </a:p>
          <a:p>
            <a:pPr lvl="0"/>
            <a:r>
              <a:rPr lang="en-US" dirty="0"/>
              <a:t>Verdana 14pt</a:t>
            </a:r>
            <a:endParaRPr lang="en-GB" dirty="0"/>
          </a:p>
        </p:txBody>
      </p:sp>
      <p:sp>
        <p:nvSpPr>
          <p:cNvPr id="5" name="Picture Placeholder 4"/>
          <p:cNvSpPr>
            <a:spLocks noGrp="1"/>
          </p:cNvSpPr>
          <p:nvPr>
            <p:ph type="pic" sz="quarter" idx="14" hasCustomPrompt="1"/>
          </p:nvPr>
        </p:nvSpPr>
        <p:spPr>
          <a:xfrm>
            <a:off x="0" y="989014"/>
            <a:ext cx="5640917" cy="5868987"/>
          </a:xfrm>
        </p:spPr>
        <p:txBody>
          <a:bodyPr anchor="ctr"/>
          <a:lstStyle>
            <a:lvl1pPr algn="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a:t>
            </a:r>
            <a:r>
              <a:rPr lang="fr-BE" dirty="0" err="1"/>
              <a:t>left</a:t>
            </a:r>
            <a:r>
              <a:rPr lang="fr-BE" dirty="0"/>
              <a:t>.</a:t>
            </a:r>
          </a:p>
          <a:p>
            <a:r>
              <a:rPr lang="fr-BE" dirty="0"/>
              <a:t>Click to </a:t>
            </a:r>
            <a:r>
              <a:rPr lang="fr-BE" dirty="0" err="1"/>
              <a:t>add</a:t>
            </a:r>
            <a:r>
              <a:rPr lang="fr-BE" dirty="0"/>
              <a:t> </a:t>
            </a:r>
            <a:r>
              <a:rPr lang="fr-BE" dirty="0" err="1"/>
              <a:t>picture</a:t>
            </a:r>
            <a:r>
              <a:rPr lang="fr-BE" dirty="0"/>
              <a:t>…</a:t>
            </a:r>
            <a:endParaRPr lang="en-GB" dirty="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07968" y="3138228"/>
            <a:ext cx="6312792" cy="1586917"/>
          </a:xfrm>
          <a:prstGeom prst="rect">
            <a:avLst/>
          </a:prstGeom>
        </p:spPr>
      </p:pic>
    </p:spTree>
    <p:extLst>
      <p:ext uri="{BB962C8B-B14F-4D97-AF65-F5344CB8AC3E}">
        <p14:creationId xmlns:p14="http://schemas.microsoft.com/office/powerpoint/2010/main" val="1183627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8">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8"/>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 id="2147483676" r:id="rId25"/>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43.png"/><Relationship Id="rId4" Type="http://schemas.openxmlformats.org/officeDocument/2006/relationships/hyperlink" Target="http://www.opera-italy.eu/"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48.png"/><Relationship Id="rId18" Type="http://schemas.openxmlformats.org/officeDocument/2006/relationships/image" Target="../media/image50.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45.png"/><Relationship Id="rId12" Type="http://schemas.openxmlformats.org/officeDocument/2006/relationships/image" Target="../media/image47.png"/><Relationship Id="rId17" Type="http://schemas.openxmlformats.org/officeDocument/2006/relationships/hyperlink" Target="https://www.youtube.com/user/eutube" TargetMode="External"/><Relationship Id="rId2" Type="http://schemas.openxmlformats.org/officeDocument/2006/relationships/notesSlide" Target="../notesSlides/notesSlide3.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49.png"/><Relationship Id="rId10" Type="http://schemas.openxmlformats.org/officeDocument/2006/relationships/image" Target="../media/image46.png"/><Relationship Id="rId19" Type="http://schemas.openxmlformats.org/officeDocument/2006/relationships/image" Target="../media/image51.png"/><Relationship Id="rId4" Type="http://schemas.openxmlformats.org/officeDocument/2006/relationships/image" Target="../media/image44.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3.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3.xml"/><Relationship Id="rId4" Type="http://schemas.openxmlformats.org/officeDocument/2006/relationships/image" Target="../media/image24.jpeg"/></Relationships>
</file>

<file path=ppt/slides/_rels/slide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3.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emf"/><Relationship Id="rId1" Type="http://schemas.openxmlformats.org/officeDocument/2006/relationships/slideLayout" Target="../slideLayouts/slideLayout13.xml"/><Relationship Id="rId5" Type="http://schemas.openxmlformats.org/officeDocument/2006/relationships/image" Target="../media/image35.png"/><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00" b="1" dirty="0"/>
              <a:t>5.4: Socio-economic and co-innovation aspects</a:t>
            </a:r>
          </a:p>
        </p:txBody>
      </p:sp>
    </p:spTree>
    <p:extLst>
      <p:ext uri="{BB962C8B-B14F-4D97-AF65-F5344CB8AC3E}">
        <p14:creationId xmlns:p14="http://schemas.microsoft.com/office/powerpoint/2010/main" val="1310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solidFill>
                  <a:srgbClr val="FFFFFF"/>
                </a:solidFill>
              </a:rPr>
              <a:pPr>
                <a:defRPr/>
              </a:pPr>
              <a:t>10</a:t>
            </a:fld>
            <a:endParaRPr lang="en-GB">
              <a:solidFill>
                <a:srgbClr val="FFFFFF"/>
              </a:solidFill>
            </a:endParaRPr>
          </a:p>
        </p:txBody>
      </p:sp>
      <p:sp>
        <p:nvSpPr>
          <p:cNvPr id="6" name="Title 5"/>
          <p:cNvSpPr>
            <a:spLocks noGrp="1"/>
          </p:cNvSpPr>
          <p:nvPr>
            <p:ph type="title"/>
          </p:nvPr>
        </p:nvSpPr>
        <p:spPr>
          <a:xfrm>
            <a:off x="2931120" y="771808"/>
            <a:ext cx="8457372" cy="782357"/>
          </a:xfrm>
        </p:spPr>
        <p:txBody>
          <a:bodyPr/>
          <a:lstStyle/>
          <a:p>
            <a:pPr algn="l"/>
            <a:r>
              <a:rPr lang="hu-HU" dirty="0"/>
              <a:t>Important stakeholders in GM plant cultivation</a:t>
            </a:r>
            <a:endParaRPr lang="en-GB" dirty="0"/>
          </a:p>
        </p:txBody>
      </p:sp>
      <p:sp>
        <p:nvSpPr>
          <p:cNvPr id="7" name="Text Placeholder 6"/>
          <p:cNvSpPr>
            <a:spLocks noGrp="1"/>
          </p:cNvSpPr>
          <p:nvPr>
            <p:ph type="body" sz="quarter" idx="4294967295"/>
          </p:nvPr>
        </p:nvSpPr>
        <p:spPr>
          <a:xfrm>
            <a:off x="838199" y="1898026"/>
            <a:ext cx="5788631" cy="3600450"/>
          </a:xfrm>
        </p:spPr>
        <p:txBody>
          <a:bodyPr/>
          <a:lstStyle/>
          <a:p>
            <a:pPr marL="0" indent="0" algn="l">
              <a:buNone/>
            </a:pPr>
            <a:r>
              <a:rPr lang="hu-HU" dirty="0"/>
              <a:t>- farmers, advisors, extension experts,</a:t>
            </a:r>
          </a:p>
          <a:p>
            <a:pPr algn="l"/>
            <a:endParaRPr lang="hu-HU" dirty="0"/>
          </a:p>
          <a:p>
            <a:pPr marL="0" indent="0" algn="l">
              <a:buNone/>
            </a:pPr>
            <a:r>
              <a:rPr lang="hu-HU" dirty="0"/>
              <a:t>- retail chain people,</a:t>
            </a:r>
          </a:p>
          <a:p>
            <a:pPr algn="l"/>
            <a:endParaRPr lang="hu-HU" dirty="0"/>
          </a:p>
          <a:p>
            <a:pPr marL="0" indent="0" algn="l">
              <a:buNone/>
            </a:pPr>
            <a:r>
              <a:rPr lang="hu-HU" dirty="0"/>
              <a:t>- NGOs, tourism business, </a:t>
            </a:r>
          </a:p>
          <a:p>
            <a:pPr algn="l"/>
            <a:endParaRPr lang="hu-HU" dirty="0"/>
          </a:p>
          <a:p>
            <a:pPr marL="0" indent="0" algn="l">
              <a:buNone/>
            </a:pPr>
            <a:r>
              <a:rPr lang="hu-HU" dirty="0"/>
              <a:t>- village inhabitants</a:t>
            </a:r>
          </a:p>
          <a:p>
            <a:pPr algn="l"/>
            <a:endParaRPr lang="hu-HU" sz="2000" dirty="0"/>
          </a:p>
        </p:txBody>
      </p:sp>
      <p:pic>
        <p:nvPicPr>
          <p:cNvPr id="9" name="Picture 4" descr="P62639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0137" y="1484784"/>
            <a:ext cx="2615580" cy="1962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descr="P622379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9806" y="4134726"/>
            <a:ext cx="2785701"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7116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solidFill>
                  <a:srgbClr val="FFFFFF"/>
                </a:solidFill>
              </a:rPr>
              <a:pPr>
                <a:defRPr/>
              </a:pPr>
              <a:t>11</a:t>
            </a:fld>
            <a:endParaRPr lang="en-GB">
              <a:solidFill>
                <a:srgbClr val="FFFFFF"/>
              </a:solidFill>
            </a:endParaRPr>
          </a:p>
        </p:txBody>
      </p:sp>
      <p:sp>
        <p:nvSpPr>
          <p:cNvPr id="6" name="Title 5"/>
          <p:cNvSpPr>
            <a:spLocks noGrp="1"/>
          </p:cNvSpPr>
          <p:nvPr>
            <p:ph type="title"/>
          </p:nvPr>
        </p:nvSpPr>
        <p:spPr/>
        <p:txBody>
          <a:bodyPr/>
          <a:lstStyle/>
          <a:p>
            <a:pPr algn="l"/>
            <a:r>
              <a:rPr lang="hu-HU" dirty="0"/>
              <a:t>Awareness raising in GM plant cultivation</a:t>
            </a:r>
            <a:endParaRPr lang="en-GB" dirty="0"/>
          </a:p>
        </p:txBody>
      </p:sp>
      <p:sp>
        <p:nvSpPr>
          <p:cNvPr id="7" name="Text Placeholder 6"/>
          <p:cNvSpPr>
            <a:spLocks noGrp="1"/>
          </p:cNvSpPr>
          <p:nvPr>
            <p:ph type="body" sz="quarter" idx="4294967295"/>
          </p:nvPr>
        </p:nvSpPr>
        <p:spPr>
          <a:xfrm>
            <a:off x="838199" y="2230092"/>
            <a:ext cx="5346843" cy="3600450"/>
          </a:xfrm>
        </p:spPr>
        <p:txBody>
          <a:bodyPr/>
          <a:lstStyle/>
          <a:p>
            <a:pPr marL="0" indent="0" algn="l">
              <a:buNone/>
            </a:pPr>
            <a:r>
              <a:rPr lang="hu-HU" dirty="0"/>
              <a:t>- Understanding the novel solutions,</a:t>
            </a:r>
          </a:p>
          <a:p>
            <a:pPr algn="l"/>
            <a:endParaRPr lang="hu-HU" dirty="0"/>
          </a:p>
          <a:p>
            <a:pPr marL="0" indent="0" algn="l">
              <a:buNone/>
            </a:pPr>
            <a:r>
              <a:rPr lang="hu-HU" dirty="0"/>
              <a:t>- fair (instead of biased) information and communication,</a:t>
            </a:r>
          </a:p>
          <a:p>
            <a:pPr algn="l"/>
            <a:endParaRPr lang="hu-HU" dirty="0"/>
          </a:p>
          <a:p>
            <a:pPr marL="0" indent="0" algn="l">
              <a:buNone/>
            </a:pPr>
            <a:r>
              <a:rPr lang="hu-HU" dirty="0"/>
              <a:t>- </a:t>
            </a:r>
            <a:r>
              <a:rPr lang="hu-HU" dirty="0" err="1"/>
              <a:t>partnership</a:t>
            </a:r>
            <a:r>
              <a:rPr lang="hu-HU" dirty="0"/>
              <a:t>.</a:t>
            </a:r>
          </a:p>
          <a:p>
            <a:pPr algn="l"/>
            <a:endParaRPr lang="hu-HU" sz="2000" dirty="0"/>
          </a:p>
          <a:p>
            <a:pPr marL="0" indent="0" algn="l">
              <a:buNone/>
            </a:pPr>
            <a:endParaRPr lang="hu-HU" sz="2000" dirty="0"/>
          </a:p>
          <a:p>
            <a:pPr algn="l"/>
            <a:endParaRPr lang="hu-HU" sz="2000" dirty="0"/>
          </a:p>
        </p:txBody>
      </p:sp>
      <p:pic>
        <p:nvPicPr>
          <p:cNvPr id="9" name="Picture 4" descr="HPIM12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7493" y="1075979"/>
            <a:ext cx="2225675" cy="295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Kép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2592" y="4191587"/>
            <a:ext cx="3347864" cy="2524958"/>
          </a:xfrm>
          <a:prstGeom prst="rect">
            <a:avLst/>
          </a:prstGeom>
        </p:spPr>
      </p:pic>
    </p:spTree>
    <p:extLst>
      <p:ext uri="{BB962C8B-B14F-4D97-AF65-F5344CB8AC3E}">
        <p14:creationId xmlns:p14="http://schemas.microsoft.com/office/powerpoint/2010/main" val="2597368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solidFill>
                  <a:srgbClr val="FFFFFF"/>
                </a:solidFill>
              </a:rPr>
              <a:pPr>
                <a:defRPr/>
              </a:pPr>
              <a:t>12</a:t>
            </a:fld>
            <a:endParaRPr lang="en-GB">
              <a:solidFill>
                <a:srgbClr val="FFFFFF"/>
              </a:solidFill>
            </a:endParaRPr>
          </a:p>
        </p:txBody>
      </p:sp>
      <p:sp>
        <p:nvSpPr>
          <p:cNvPr id="6" name="Title 5"/>
          <p:cNvSpPr>
            <a:spLocks noGrp="1"/>
          </p:cNvSpPr>
          <p:nvPr>
            <p:ph type="title"/>
          </p:nvPr>
        </p:nvSpPr>
        <p:spPr>
          <a:xfrm>
            <a:off x="3049498" y="801359"/>
            <a:ext cx="8457372" cy="782357"/>
          </a:xfrm>
        </p:spPr>
        <p:txBody>
          <a:bodyPr/>
          <a:lstStyle/>
          <a:p>
            <a:pPr algn="l"/>
            <a:r>
              <a:rPr lang="hu-HU" dirty="0"/>
              <a:t>Co-innovation and participatory approach</a:t>
            </a:r>
            <a:endParaRPr lang="en-GB" dirty="0"/>
          </a:p>
        </p:txBody>
      </p:sp>
      <p:sp>
        <p:nvSpPr>
          <p:cNvPr id="7" name="Text Placeholder 6"/>
          <p:cNvSpPr>
            <a:spLocks noGrp="1"/>
          </p:cNvSpPr>
          <p:nvPr>
            <p:ph type="body" sz="quarter" idx="4294967295"/>
          </p:nvPr>
        </p:nvSpPr>
        <p:spPr>
          <a:xfrm>
            <a:off x="1099334" y="1983395"/>
            <a:ext cx="6195317" cy="3600450"/>
          </a:xfrm>
        </p:spPr>
        <p:txBody>
          <a:bodyPr/>
          <a:lstStyle/>
          <a:p>
            <a:pPr marL="0" indent="0" algn="l">
              <a:buNone/>
            </a:pPr>
            <a:r>
              <a:rPr lang="hu-HU" dirty="0"/>
              <a:t>- Capacity development instead of knowledge/tool/solution transfer,</a:t>
            </a:r>
          </a:p>
          <a:p>
            <a:pPr algn="l"/>
            <a:endParaRPr lang="hu-HU" dirty="0"/>
          </a:p>
          <a:p>
            <a:pPr marL="0" indent="0" algn="l">
              <a:buNone/>
            </a:pPr>
            <a:r>
              <a:rPr lang="hu-HU" dirty="0"/>
              <a:t>- Areawide management instead of isolated solutions,</a:t>
            </a:r>
          </a:p>
          <a:p>
            <a:pPr algn="l"/>
            <a:endParaRPr lang="hu-HU" dirty="0"/>
          </a:p>
          <a:p>
            <a:pPr marL="0" indent="0" algn="l">
              <a:buNone/>
            </a:pPr>
            <a:r>
              <a:rPr lang="hu-HU" dirty="0"/>
              <a:t>- Open for innovations</a:t>
            </a:r>
          </a:p>
          <a:p>
            <a:pPr algn="l"/>
            <a:endParaRPr lang="hu-HU" sz="2000" dirty="0"/>
          </a:p>
          <a:p>
            <a:pPr marL="0" indent="0" algn="l">
              <a:buNone/>
            </a:pPr>
            <a:endParaRPr lang="hu-HU" sz="2000" dirty="0"/>
          </a:p>
          <a:p>
            <a:pPr algn="l"/>
            <a:endParaRPr lang="hu-HU" sz="2000" dirty="0"/>
          </a:p>
        </p:txBody>
      </p:sp>
      <p:pic>
        <p:nvPicPr>
          <p:cNvPr id="5" name="Kép helye 4"/>
          <p:cNvPicPr>
            <a:picLocks noGrp="1" noChangeAspect="1"/>
          </p:cNvPicPr>
          <p:nvPr>
            <p:ph type="pic" sz="quarter" idx="4294967295"/>
          </p:nvPr>
        </p:nvPicPr>
        <p:blipFill>
          <a:blip r:embed="rId2"/>
          <a:srcRect l="6378" r="6378"/>
          <a:stretch>
            <a:fillRect/>
          </a:stretch>
        </p:blipFill>
        <p:spPr>
          <a:xfrm>
            <a:off x="8318500" y="1411288"/>
            <a:ext cx="3873500" cy="5373687"/>
          </a:xfrm>
          <a:prstGeom prst="rect">
            <a:avLst/>
          </a:prstGeom>
        </p:spPr>
      </p:pic>
    </p:spTree>
    <p:extLst>
      <p:ext uri="{BB962C8B-B14F-4D97-AF65-F5344CB8AC3E}">
        <p14:creationId xmlns:p14="http://schemas.microsoft.com/office/powerpoint/2010/main" val="439959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13</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2</a:t>
            </a:fld>
            <a:endParaRPr lang="en-GB"/>
          </a:p>
        </p:txBody>
      </p:sp>
      <p:sp>
        <p:nvSpPr>
          <p:cNvPr id="2" name="Title 1"/>
          <p:cNvSpPr>
            <a:spLocks noGrp="1"/>
          </p:cNvSpPr>
          <p:nvPr>
            <p:ph type="title"/>
          </p:nvPr>
        </p:nvSpPr>
        <p:spPr/>
        <p:txBody>
          <a:bodyPr/>
          <a:lstStyle/>
          <a:p>
            <a:r>
              <a:rPr lang="en-GB" dirty="0"/>
              <a:t>Topics to be addressed</a:t>
            </a:r>
          </a:p>
        </p:txBody>
      </p:sp>
      <p:sp>
        <p:nvSpPr>
          <p:cNvPr id="4" name="Text Placeholder 3"/>
          <p:cNvSpPr>
            <a:spLocks noGrp="1"/>
          </p:cNvSpPr>
          <p:nvPr>
            <p:ph type="body" sz="quarter" idx="4294967295"/>
          </p:nvPr>
        </p:nvSpPr>
        <p:spPr>
          <a:xfrm>
            <a:off x="838200" y="2277867"/>
            <a:ext cx="10206519" cy="3743325"/>
          </a:xfrm>
        </p:spPr>
        <p:txBody>
          <a:bodyPr/>
          <a:lstStyle/>
          <a:p>
            <a:pPr marL="71120" marR="69215" algn="just">
              <a:lnSpc>
                <a:spcPct val="115000"/>
              </a:lnSpc>
              <a:spcBef>
                <a:spcPts val="765"/>
              </a:spcBef>
              <a:spcAft>
                <a:spcPts val="0"/>
              </a:spcAft>
            </a:pPr>
            <a:r>
              <a:rPr lang="en-US" b="1" dirty="0">
                <a:ea typeface="Verdana" panose="020B0604030504040204" pitchFamily="34" charset="0"/>
                <a:cs typeface="Verdana" panose="020B0604030504040204" pitchFamily="34" charset="0"/>
              </a:rPr>
              <a:t>policy frame </a:t>
            </a:r>
            <a:r>
              <a:rPr lang="hu-HU" b="1" dirty="0">
                <a:ea typeface="Verdana" panose="020B0604030504040204" pitchFamily="34" charset="0"/>
                <a:cs typeface="Verdana" panose="020B0604030504040204" pitchFamily="34" charset="0"/>
              </a:rPr>
              <a:t>for ERA of </a:t>
            </a:r>
            <a:r>
              <a:rPr lang="en-US" b="1" dirty="0">
                <a:ea typeface="Verdana" panose="020B0604030504040204" pitchFamily="34" charset="0"/>
                <a:cs typeface="Verdana" panose="020B0604030504040204" pitchFamily="34" charset="0"/>
              </a:rPr>
              <a:t>GM plants</a:t>
            </a:r>
            <a:r>
              <a:rPr lang="hu-HU" b="1" dirty="0">
                <a:ea typeface="Verdana" panose="020B0604030504040204" pitchFamily="34" charset="0"/>
                <a:cs typeface="Verdana" panose="020B0604030504040204" pitchFamily="34" charset="0"/>
              </a:rPr>
              <a:t>,</a:t>
            </a:r>
            <a:endParaRPr lang="en-US" b="1" dirty="0">
              <a:ea typeface="Calibri" panose="020F0502020204030204" pitchFamily="34" charset="0"/>
              <a:cs typeface="Times New Roman" panose="02020603050405020304" pitchFamily="18" charset="0"/>
            </a:endParaRPr>
          </a:p>
          <a:p>
            <a:pPr marL="71120" marR="69215" algn="just">
              <a:lnSpc>
                <a:spcPct val="115000"/>
              </a:lnSpc>
              <a:spcBef>
                <a:spcPts val="765"/>
              </a:spcBef>
              <a:spcAft>
                <a:spcPts val="0"/>
              </a:spcAft>
            </a:pPr>
            <a:r>
              <a:rPr lang="en-US" b="1" dirty="0">
                <a:ea typeface="Verdana" panose="020B0604030504040204" pitchFamily="34" charset="0"/>
                <a:cs typeface="Verdana" panose="020B0604030504040204" pitchFamily="34" charset="0"/>
              </a:rPr>
              <a:t>economic aspects of GM plant</a:t>
            </a:r>
            <a:r>
              <a:rPr lang="hu-HU" b="1" dirty="0">
                <a:ea typeface="Verdana" panose="020B0604030504040204" pitchFamily="34" charset="0"/>
                <a:cs typeface="Verdana" panose="020B0604030504040204" pitchFamily="34" charset="0"/>
              </a:rPr>
              <a:t>s</a:t>
            </a:r>
            <a:r>
              <a:rPr lang="en-US" b="1" dirty="0">
                <a:ea typeface="Verdana" panose="020B0604030504040204" pitchFamily="34" charset="0"/>
                <a:cs typeface="Verdana" panose="020B0604030504040204" pitchFamily="34" charset="0"/>
              </a:rPr>
              <a:t> cultivation</a:t>
            </a:r>
            <a:r>
              <a:rPr lang="hu-HU" b="1" dirty="0">
                <a:ea typeface="Verdana" panose="020B0604030504040204" pitchFamily="34" charset="0"/>
                <a:cs typeface="Verdana" panose="020B0604030504040204" pitchFamily="34" charset="0"/>
              </a:rPr>
              <a:t>,</a:t>
            </a:r>
            <a:endParaRPr lang="en-US" b="1" dirty="0">
              <a:ea typeface="Calibri" panose="020F0502020204030204" pitchFamily="34" charset="0"/>
              <a:cs typeface="Times New Roman" panose="02020603050405020304" pitchFamily="18" charset="0"/>
            </a:endParaRPr>
          </a:p>
          <a:p>
            <a:pPr marL="71120" marR="69215" algn="just">
              <a:lnSpc>
                <a:spcPct val="115000"/>
              </a:lnSpc>
              <a:spcBef>
                <a:spcPts val="765"/>
              </a:spcBef>
              <a:spcAft>
                <a:spcPts val="0"/>
              </a:spcAft>
            </a:pPr>
            <a:r>
              <a:rPr lang="en-US" b="1" dirty="0">
                <a:ea typeface="Verdana" panose="020B0604030504040204" pitchFamily="34" charset="0"/>
                <a:cs typeface="Verdana" panose="020B0604030504040204" pitchFamily="34" charset="0"/>
              </a:rPr>
              <a:t>key stakeholders in GM plant</a:t>
            </a:r>
            <a:r>
              <a:rPr lang="hu-HU" b="1" dirty="0">
                <a:ea typeface="Verdana" panose="020B0604030504040204" pitchFamily="34" charset="0"/>
                <a:cs typeface="Verdana" panose="020B0604030504040204" pitchFamily="34" charset="0"/>
              </a:rPr>
              <a:t> story,</a:t>
            </a:r>
            <a:endParaRPr lang="en-US" b="1" dirty="0">
              <a:ea typeface="Calibri" panose="020F0502020204030204" pitchFamily="34" charset="0"/>
              <a:cs typeface="Times New Roman" panose="02020603050405020304" pitchFamily="18" charset="0"/>
            </a:endParaRPr>
          </a:p>
          <a:p>
            <a:pPr marL="71120" marR="69215" algn="just">
              <a:lnSpc>
                <a:spcPct val="115000"/>
              </a:lnSpc>
              <a:spcBef>
                <a:spcPts val="765"/>
              </a:spcBef>
              <a:spcAft>
                <a:spcPts val="0"/>
              </a:spcAft>
            </a:pPr>
            <a:r>
              <a:rPr lang="en-US" b="1" dirty="0">
                <a:ea typeface="Verdana" panose="020B0604030504040204" pitchFamily="34" charset="0"/>
                <a:cs typeface="Verdana" panose="020B0604030504040204" pitchFamily="34" charset="0"/>
              </a:rPr>
              <a:t>co-innovation </a:t>
            </a:r>
            <a:r>
              <a:rPr lang="hu-HU" b="1" dirty="0">
                <a:ea typeface="Verdana" panose="020B0604030504040204" pitchFamily="34" charset="0"/>
                <a:cs typeface="Verdana" panose="020B0604030504040204" pitchFamily="34" charset="0"/>
              </a:rPr>
              <a:t>&amp;</a:t>
            </a:r>
            <a:r>
              <a:rPr lang="en-US" b="1" dirty="0">
                <a:ea typeface="Verdana" panose="020B0604030504040204" pitchFamily="34" charset="0"/>
                <a:cs typeface="Verdana" panose="020B0604030504040204" pitchFamily="34" charset="0"/>
              </a:rPr>
              <a:t> participatory </a:t>
            </a:r>
            <a:r>
              <a:rPr lang="hu-HU" b="1" dirty="0">
                <a:ea typeface="Verdana" panose="020B0604030504040204" pitchFamily="34" charset="0"/>
                <a:cs typeface="Verdana" panose="020B0604030504040204" pitchFamily="34" charset="0"/>
              </a:rPr>
              <a:t>approach</a:t>
            </a:r>
            <a:r>
              <a:rPr lang="en-US" b="1" dirty="0">
                <a:ea typeface="Verdana" panose="020B0604030504040204" pitchFamily="34" charset="0"/>
                <a:cs typeface="Verdana" panose="020B0604030504040204" pitchFamily="34" charset="0"/>
              </a:rPr>
              <a:t>.</a:t>
            </a:r>
            <a:endParaRPr lang="en-US" b="1" dirty="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355591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3</a:t>
            </a:fld>
            <a:endParaRPr lang="en-GB"/>
          </a:p>
        </p:txBody>
      </p:sp>
      <p:sp>
        <p:nvSpPr>
          <p:cNvPr id="6" name="Title 5"/>
          <p:cNvSpPr>
            <a:spLocks noGrp="1"/>
          </p:cNvSpPr>
          <p:nvPr>
            <p:ph type="title"/>
          </p:nvPr>
        </p:nvSpPr>
        <p:spPr/>
        <p:txBody>
          <a:bodyPr/>
          <a:lstStyle/>
          <a:p>
            <a:pPr algn="l"/>
            <a:r>
              <a:rPr lang="hu-HU" dirty="0"/>
              <a:t>ERA of GMPs</a:t>
            </a:r>
            <a:endParaRPr lang="en-GB" dirty="0"/>
          </a:p>
        </p:txBody>
      </p:sp>
      <p:sp>
        <p:nvSpPr>
          <p:cNvPr id="7" name="Text Placeholder 6"/>
          <p:cNvSpPr>
            <a:spLocks noGrp="1"/>
          </p:cNvSpPr>
          <p:nvPr>
            <p:ph type="body" sz="quarter" idx="4294967295"/>
          </p:nvPr>
        </p:nvSpPr>
        <p:spPr>
          <a:xfrm>
            <a:off x="815725" y="1763712"/>
            <a:ext cx="4679950" cy="4319587"/>
          </a:xfrm>
        </p:spPr>
        <p:txBody>
          <a:bodyPr/>
          <a:lstStyle/>
          <a:p>
            <a:pPr marL="0" indent="0" algn="l">
              <a:buNone/>
            </a:pPr>
            <a:r>
              <a:rPr lang="hu-HU" dirty="0"/>
              <a:t>GM plant cultivation and Environmental risk?</a:t>
            </a:r>
          </a:p>
          <a:p>
            <a:pPr marL="0" indent="0" algn="l">
              <a:buNone/>
            </a:pPr>
            <a:r>
              <a:rPr lang="hu-HU" dirty="0"/>
              <a:t>Science based Risk Assessment</a:t>
            </a:r>
            <a:endParaRPr lang="en-US" dirty="0"/>
          </a:p>
          <a:p>
            <a:pPr marL="0" indent="0" algn="l">
              <a:buNone/>
            </a:pPr>
            <a:endParaRPr lang="hu-HU" dirty="0"/>
          </a:p>
          <a:p>
            <a:pPr marL="0" indent="0" algn="l">
              <a:buNone/>
            </a:pPr>
            <a:r>
              <a:rPr lang="hu-HU" b="1" dirty="0"/>
              <a:t>HOWEVER</a:t>
            </a:r>
            <a:endParaRPr lang="hu-HU" dirty="0"/>
          </a:p>
          <a:p>
            <a:pPr marL="0" indent="0" algn="l">
              <a:buNone/>
            </a:pPr>
            <a:r>
              <a:rPr lang="hu-HU" dirty="0"/>
              <a:t>The cultivation, associated risks (if any)</a:t>
            </a:r>
            <a:r>
              <a:rPr lang="fr-BE" dirty="0"/>
              <a:t> and</a:t>
            </a:r>
            <a:r>
              <a:rPr lang="hu-HU" dirty="0"/>
              <a:t> their appropriate management </a:t>
            </a:r>
            <a:r>
              <a:rPr lang="fr-BE" dirty="0"/>
              <a:t>are</a:t>
            </a:r>
            <a:r>
              <a:rPr lang="hu-HU" dirty="0"/>
              <a:t> embedded in a broad, complex policy and socio-economic context.</a:t>
            </a:r>
          </a:p>
          <a:p>
            <a:pPr algn="l"/>
            <a:endParaRPr lang="hu-HU" sz="2000" dirty="0"/>
          </a:p>
          <a:p>
            <a:pPr algn="l"/>
            <a:endParaRPr lang="en-GB" sz="2000" dirty="0"/>
          </a:p>
        </p:txBody>
      </p:sp>
      <p:pic>
        <p:nvPicPr>
          <p:cNvPr id="2" name="Kép helye 1"/>
          <p:cNvPicPr>
            <a:picLocks noGrp="1" noChangeAspect="1"/>
          </p:cNvPicPr>
          <p:nvPr>
            <p:ph type="pic" sz="quarter" idx="4294967295"/>
          </p:nvPr>
        </p:nvPicPr>
        <p:blipFill>
          <a:blip r:embed="rId2">
            <a:extLst>
              <a:ext uri="{28A0092B-C50C-407E-A947-70E740481C1C}">
                <a14:useLocalDpi xmlns:a14="http://schemas.microsoft.com/office/drawing/2010/main" val="0"/>
              </a:ext>
            </a:extLst>
          </a:blip>
          <a:srcRect l="22968" r="22968"/>
          <a:stretch>
            <a:fillRect/>
          </a:stretch>
        </p:blipFill>
        <p:spPr>
          <a:xfrm>
            <a:off x="6551613" y="989013"/>
            <a:ext cx="5640387" cy="5868987"/>
          </a:xfrm>
        </p:spPr>
      </p:pic>
    </p:spTree>
    <p:extLst>
      <p:ext uri="{BB962C8B-B14F-4D97-AF65-F5344CB8AC3E}">
        <p14:creationId xmlns:p14="http://schemas.microsoft.com/office/powerpoint/2010/main" val="4063001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solidFill>
                  <a:srgbClr val="FFFFFF"/>
                </a:solidFill>
              </a:rPr>
              <a:pPr>
                <a:defRPr/>
              </a:pPr>
              <a:t>4</a:t>
            </a:fld>
            <a:endParaRPr lang="en-GB">
              <a:solidFill>
                <a:srgbClr val="FFFFFF"/>
              </a:solidFill>
            </a:endParaRPr>
          </a:p>
        </p:txBody>
      </p:sp>
      <p:sp>
        <p:nvSpPr>
          <p:cNvPr id="6" name="Title 5"/>
          <p:cNvSpPr>
            <a:spLocks noGrp="1"/>
          </p:cNvSpPr>
          <p:nvPr>
            <p:ph type="title"/>
          </p:nvPr>
        </p:nvSpPr>
        <p:spPr/>
        <p:txBody>
          <a:bodyPr/>
          <a:lstStyle/>
          <a:p>
            <a:pPr algn="l"/>
            <a:r>
              <a:rPr lang="hu-HU" dirty="0"/>
              <a:t>Policy frame</a:t>
            </a:r>
            <a:endParaRPr lang="en-GB" dirty="0"/>
          </a:p>
        </p:txBody>
      </p:sp>
      <p:sp>
        <p:nvSpPr>
          <p:cNvPr id="7" name="Text Placeholder 6"/>
          <p:cNvSpPr>
            <a:spLocks noGrp="1"/>
          </p:cNvSpPr>
          <p:nvPr>
            <p:ph type="body" sz="quarter" idx="4294967295"/>
          </p:nvPr>
        </p:nvSpPr>
        <p:spPr>
          <a:xfrm>
            <a:off x="782709" y="1836561"/>
            <a:ext cx="5689692" cy="3600450"/>
          </a:xfrm>
        </p:spPr>
        <p:txBody>
          <a:bodyPr/>
          <a:lstStyle/>
          <a:p>
            <a:pPr marL="0" indent="0" algn="l">
              <a:buNone/>
            </a:pPr>
            <a:r>
              <a:rPr lang="en-US" dirty="0"/>
              <a:t> </a:t>
            </a:r>
            <a:r>
              <a:rPr lang="hu-HU" dirty="0"/>
              <a:t>- Community, regional, national policy relevant for GMPs cultivation, </a:t>
            </a:r>
          </a:p>
          <a:p>
            <a:pPr marL="0" indent="0" algn="l">
              <a:buNone/>
            </a:pPr>
            <a:r>
              <a:rPr lang="hu-HU" dirty="0"/>
              <a:t>- agricultural, environmental etc. protection goals,</a:t>
            </a:r>
          </a:p>
          <a:p>
            <a:pPr marL="0" indent="0" algn="l">
              <a:buNone/>
            </a:pPr>
            <a:r>
              <a:rPr lang="hu-HU" dirty="0"/>
              <a:t>- sustai</a:t>
            </a:r>
            <a:r>
              <a:rPr lang="fr-BE" dirty="0"/>
              <a:t>n</a:t>
            </a:r>
            <a:r>
              <a:rPr lang="hu-HU" dirty="0"/>
              <a:t>ability of agricultural production, water and habitat protection, </a:t>
            </a:r>
          </a:p>
          <a:p>
            <a:pPr marL="0" indent="0" algn="l">
              <a:buNone/>
            </a:pPr>
            <a:r>
              <a:rPr lang="hu-HU" dirty="0"/>
              <a:t>- pesticide reduction, IPM implementation, etc.</a:t>
            </a:r>
            <a:endParaRPr lang="en-GB" dirty="0"/>
          </a:p>
        </p:txBody>
      </p:sp>
      <p:pic>
        <p:nvPicPr>
          <p:cNvPr id="2" name="Kép helye 1"/>
          <p:cNvPicPr>
            <a:picLocks noGrp="1" noChangeAspect="1"/>
          </p:cNvPicPr>
          <p:nvPr>
            <p:ph type="pic" sz="quarter" idx="4294967295"/>
          </p:nvPr>
        </p:nvPicPr>
        <p:blipFill>
          <a:blip r:embed="rId2" cstate="print">
            <a:extLst>
              <a:ext uri="{28A0092B-C50C-407E-A947-70E740481C1C}">
                <a14:useLocalDpi xmlns:a14="http://schemas.microsoft.com/office/drawing/2010/main" val="0"/>
              </a:ext>
            </a:extLst>
          </a:blip>
          <a:srcRect l="26518" r="26518"/>
          <a:stretch>
            <a:fillRect/>
          </a:stretch>
        </p:blipFill>
        <p:spPr>
          <a:xfrm>
            <a:off x="10294866" y="3236539"/>
            <a:ext cx="1114425" cy="1779587"/>
          </a:xfrm>
        </p:spPr>
      </p:pic>
      <p:pic>
        <p:nvPicPr>
          <p:cNvPr id="10" name="Picture 2" descr="P60121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91990" y="1080439"/>
            <a:ext cx="2737004" cy="2052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Kép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06033" y="5363944"/>
            <a:ext cx="1685519" cy="1264139"/>
          </a:xfrm>
          <a:prstGeom prst="rect">
            <a:avLst/>
          </a:prstGeom>
        </p:spPr>
      </p:pic>
      <p:pic>
        <p:nvPicPr>
          <p:cNvPr id="12" name="Picture 3" descr="P626389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660362" y="5363944"/>
            <a:ext cx="1685519" cy="1264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Kép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22006" y="3135885"/>
            <a:ext cx="2506988" cy="1880241"/>
          </a:xfrm>
          <a:prstGeom prst="rect">
            <a:avLst/>
          </a:prstGeom>
        </p:spPr>
      </p:pic>
    </p:spTree>
    <p:extLst>
      <p:ext uri="{BB962C8B-B14F-4D97-AF65-F5344CB8AC3E}">
        <p14:creationId xmlns:p14="http://schemas.microsoft.com/office/powerpoint/2010/main" val="1890654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solidFill>
                  <a:srgbClr val="FFFFFF"/>
                </a:solidFill>
              </a:rPr>
              <a:pPr>
                <a:defRPr/>
              </a:pPr>
              <a:t>5</a:t>
            </a:fld>
            <a:endParaRPr lang="en-GB">
              <a:solidFill>
                <a:srgbClr val="FFFFFF"/>
              </a:solidFill>
            </a:endParaRPr>
          </a:p>
        </p:txBody>
      </p:sp>
      <p:sp>
        <p:nvSpPr>
          <p:cNvPr id="6" name="Title 5"/>
          <p:cNvSpPr>
            <a:spLocks noGrp="1"/>
          </p:cNvSpPr>
          <p:nvPr>
            <p:ph type="title"/>
          </p:nvPr>
        </p:nvSpPr>
        <p:spPr/>
        <p:txBody>
          <a:bodyPr/>
          <a:lstStyle/>
          <a:p>
            <a:pPr algn="l"/>
            <a:r>
              <a:rPr lang="hu-HU" dirty="0"/>
              <a:t>Receiving environments</a:t>
            </a:r>
            <a:endParaRPr lang="en-GB" dirty="0"/>
          </a:p>
        </p:txBody>
      </p:sp>
      <p:sp>
        <p:nvSpPr>
          <p:cNvPr id="7" name="Text Placeholder 6"/>
          <p:cNvSpPr>
            <a:spLocks noGrp="1"/>
          </p:cNvSpPr>
          <p:nvPr>
            <p:ph type="body" sz="quarter" idx="4294967295"/>
          </p:nvPr>
        </p:nvSpPr>
        <p:spPr>
          <a:xfrm>
            <a:off x="830560" y="1776887"/>
            <a:ext cx="5703803" cy="3925887"/>
          </a:xfrm>
        </p:spPr>
        <p:txBody>
          <a:bodyPr/>
          <a:lstStyle/>
          <a:p>
            <a:pPr marL="0" indent="0" algn="l">
              <a:buNone/>
            </a:pPr>
            <a:r>
              <a:rPr lang="hu-HU" dirty="0"/>
              <a:t>- Biotic and abiotic elements (flora, fauna, soil, water, etc.),</a:t>
            </a:r>
          </a:p>
          <a:p>
            <a:pPr marL="0" indent="0" algn="l">
              <a:buNone/>
            </a:pPr>
            <a:r>
              <a:rPr lang="hu-HU" dirty="0"/>
              <a:t>- Social environment (farmers, farming communities, inhabitants, consumers, etc.</a:t>
            </a:r>
            <a:r>
              <a:rPr lang="fr-BE" dirty="0"/>
              <a:t>)</a:t>
            </a:r>
            <a:endParaRPr lang="hu-HU" dirty="0"/>
          </a:p>
          <a:p>
            <a:pPr marL="0" indent="0" algn="l">
              <a:buNone/>
            </a:pPr>
            <a:r>
              <a:rPr lang="hu-HU" dirty="0"/>
              <a:t>- Crop management, cultivation practices, adoption rate of GMPs, cropping system,</a:t>
            </a:r>
          </a:p>
          <a:p>
            <a:pPr marL="0" indent="0" algn="l">
              <a:buNone/>
            </a:pPr>
            <a:r>
              <a:rPr lang="hu-HU" dirty="0"/>
              <a:t>- Coexistence, quality control.</a:t>
            </a:r>
            <a:endParaRPr lang="en-GB" dirty="0"/>
          </a:p>
        </p:txBody>
      </p:sp>
      <p:pic>
        <p:nvPicPr>
          <p:cNvPr id="9" name="Picture 2" descr="P601214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3565" y="1265217"/>
            <a:ext cx="2505443" cy="1879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4" descr="P60121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1709" y="3275041"/>
            <a:ext cx="2369154" cy="1776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P612366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9267" y="5182403"/>
            <a:ext cx="2234038" cy="1675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8911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solidFill>
                  <a:srgbClr val="FFFFFF"/>
                </a:solidFill>
              </a:rPr>
              <a:pPr>
                <a:defRPr/>
              </a:pPr>
              <a:t>6</a:t>
            </a:fld>
            <a:endParaRPr lang="en-GB">
              <a:solidFill>
                <a:srgbClr val="FFFFFF"/>
              </a:solidFill>
            </a:endParaRPr>
          </a:p>
        </p:txBody>
      </p:sp>
      <p:sp>
        <p:nvSpPr>
          <p:cNvPr id="6" name="Title 5"/>
          <p:cNvSpPr>
            <a:spLocks noGrp="1"/>
          </p:cNvSpPr>
          <p:nvPr>
            <p:ph type="title"/>
          </p:nvPr>
        </p:nvSpPr>
        <p:spPr>
          <a:xfrm>
            <a:off x="3271233" y="610421"/>
            <a:ext cx="8457372" cy="782357"/>
          </a:xfrm>
        </p:spPr>
        <p:txBody>
          <a:bodyPr/>
          <a:lstStyle/>
          <a:p>
            <a:pPr algn="l"/>
            <a:r>
              <a:rPr lang="hu-HU" dirty="0"/>
              <a:t>Economic aspects of GM plant cultivation</a:t>
            </a:r>
            <a:endParaRPr lang="en-GB" dirty="0"/>
          </a:p>
        </p:txBody>
      </p:sp>
      <p:sp>
        <p:nvSpPr>
          <p:cNvPr id="7" name="Text Placeholder 6"/>
          <p:cNvSpPr>
            <a:spLocks noGrp="1"/>
          </p:cNvSpPr>
          <p:nvPr>
            <p:ph type="body" sz="quarter" idx="4294967295"/>
          </p:nvPr>
        </p:nvSpPr>
        <p:spPr>
          <a:xfrm>
            <a:off x="739739" y="1786757"/>
            <a:ext cx="6102850" cy="3600450"/>
          </a:xfrm>
        </p:spPr>
        <p:txBody>
          <a:bodyPr/>
          <a:lstStyle/>
          <a:p>
            <a:pPr marL="0" indent="0" algn="just">
              <a:buNone/>
            </a:pPr>
            <a:r>
              <a:rPr lang="hu-HU" dirty="0"/>
              <a:t>- GM plants as subjects of pest management tools in crop cultivation,</a:t>
            </a:r>
          </a:p>
          <a:p>
            <a:pPr marL="0" indent="0" algn="just">
              <a:buNone/>
            </a:pPr>
            <a:r>
              <a:rPr lang="hu-HU" dirty="0"/>
              <a:t>- Single pest, single field, single year (yield and quality loss, profit),</a:t>
            </a:r>
          </a:p>
          <a:p>
            <a:pPr algn="l"/>
            <a:endParaRPr lang="hu-HU" sz="2000" dirty="0"/>
          </a:p>
        </p:txBody>
      </p:sp>
      <p:pic>
        <p:nvPicPr>
          <p:cNvPr id="9" name="Picture 3" descr="P7172541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7693" y="4871000"/>
            <a:ext cx="2524936" cy="1893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WCRadul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7693" y="1339442"/>
            <a:ext cx="19812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4" descr="P803126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1085" y="4871000"/>
            <a:ext cx="2197100" cy="164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57693" y="2980405"/>
            <a:ext cx="2755032" cy="1691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8" descr="Harmigera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94983" y="5115587"/>
            <a:ext cx="1628775" cy="121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2897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solidFill>
                  <a:srgbClr val="FFFFFF"/>
                </a:solidFill>
              </a:rPr>
              <a:pPr>
                <a:defRPr/>
              </a:pPr>
              <a:t>7</a:t>
            </a:fld>
            <a:endParaRPr lang="en-GB">
              <a:solidFill>
                <a:srgbClr val="FFFFFF"/>
              </a:solidFill>
            </a:endParaRPr>
          </a:p>
        </p:txBody>
      </p:sp>
      <p:sp>
        <p:nvSpPr>
          <p:cNvPr id="6" name="Title 5"/>
          <p:cNvSpPr>
            <a:spLocks noGrp="1"/>
          </p:cNvSpPr>
          <p:nvPr>
            <p:ph type="title"/>
          </p:nvPr>
        </p:nvSpPr>
        <p:spPr/>
        <p:txBody>
          <a:bodyPr/>
          <a:lstStyle/>
          <a:p>
            <a:pPr algn="l"/>
            <a:r>
              <a:rPr lang="hu-HU" dirty="0"/>
              <a:t>Economic aspects of GM plant cultivation</a:t>
            </a:r>
            <a:endParaRPr lang="en-GB" dirty="0"/>
          </a:p>
        </p:txBody>
      </p:sp>
      <p:sp>
        <p:nvSpPr>
          <p:cNvPr id="7" name="Text Placeholder 6"/>
          <p:cNvSpPr>
            <a:spLocks noGrp="1"/>
          </p:cNvSpPr>
          <p:nvPr>
            <p:ph type="body" sz="quarter" idx="4294967295"/>
          </p:nvPr>
        </p:nvSpPr>
        <p:spPr>
          <a:xfrm>
            <a:off x="838200" y="2086136"/>
            <a:ext cx="5542052" cy="3600450"/>
          </a:xfrm>
        </p:spPr>
        <p:txBody>
          <a:bodyPr/>
          <a:lstStyle/>
          <a:p>
            <a:pPr marL="0" indent="0" algn="just">
              <a:buNone/>
            </a:pPr>
            <a:r>
              <a:rPr lang="hu-HU" dirty="0"/>
              <a:t>- GM plants as subject of pest management tools in crop cultivation,</a:t>
            </a:r>
          </a:p>
          <a:p>
            <a:pPr marL="0" indent="0" algn="just">
              <a:buNone/>
            </a:pPr>
            <a:r>
              <a:rPr lang="hu-HU" dirty="0"/>
              <a:t>- Broad temporal and spatial scale (entire farm, multiple years</a:t>
            </a:r>
            <a:r>
              <a:rPr lang="fr-BE" dirty="0"/>
              <a:t>)</a:t>
            </a:r>
            <a:r>
              <a:rPr lang="hu-HU" dirty="0"/>
              <a:t> system approach. </a:t>
            </a:r>
            <a:endParaRPr lang="en-GB" dirty="0"/>
          </a:p>
        </p:txBody>
      </p:sp>
      <p:pic>
        <p:nvPicPr>
          <p:cNvPr id="9" name="Picture 6" descr="P7172508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2104" y="1340768"/>
            <a:ext cx="281940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P80413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63520" y="4365104"/>
            <a:ext cx="2816492" cy="2060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8617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solidFill>
                  <a:srgbClr val="FFFFFF"/>
                </a:solidFill>
              </a:rPr>
              <a:pPr>
                <a:defRPr/>
              </a:pPr>
              <a:t>8</a:t>
            </a:fld>
            <a:endParaRPr lang="en-GB">
              <a:solidFill>
                <a:srgbClr val="FFFFFF"/>
              </a:solidFill>
            </a:endParaRPr>
          </a:p>
        </p:txBody>
      </p:sp>
      <p:sp>
        <p:nvSpPr>
          <p:cNvPr id="6" name="Title 5"/>
          <p:cNvSpPr>
            <a:spLocks noGrp="1"/>
          </p:cNvSpPr>
          <p:nvPr>
            <p:ph type="title"/>
          </p:nvPr>
        </p:nvSpPr>
        <p:spPr>
          <a:xfrm>
            <a:off x="2987853" y="681721"/>
            <a:ext cx="8457372" cy="782357"/>
          </a:xfrm>
        </p:spPr>
        <p:txBody>
          <a:bodyPr/>
          <a:lstStyle/>
          <a:p>
            <a:pPr algn="l"/>
            <a:r>
              <a:rPr lang="hu-HU" dirty="0"/>
              <a:t>Economic aspects of GM plant cultivation</a:t>
            </a:r>
            <a:endParaRPr lang="en-GB" dirty="0"/>
          </a:p>
        </p:txBody>
      </p:sp>
      <p:pic>
        <p:nvPicPr>
          <p:cNvPr id="1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6606" y="1464078"/>
            <a:ext cx="5332051" cy="5365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églalap 1"/>
          <p:cNvSpPr>
            <a:spLocks noChangeArrowheads="1"/>
          </p:cNvSpPr>
          <p:nvPr/>
        </p:nvSpPr>
        <p:spPr bwMode="auto">
          <a:xfrm>
            <a:off x="1919289" y="6211889"/>
            <a:ext cx="45367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hlink"/>
              </a:buClr>
              <a:buSzPct val="90000"/>
              <a:buFont typeface="Wingdings" panose="05000000000000000000" pitchFamily="2" charset="2"/>
              <a:buBlip>
                <a:blip r:embed="rId3"/>
              </a:buBlip>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lr>
                <a:schemeClr val="accent2"/>
              </a:buClr>
              <a:buSzPct val="90000"/>
              <a:buFont typeface="Wingdings" panose="05000000000000000000" pitchFamily="2" charset="2"/>
              <a:buBlip>
                <a:blip r:embed="rId4"/>
              </a:buBlip>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chemeClr val="folHlink"/>
              </a:buClr>
              <a:buSzPct val="90000"/>
              <a:buFont typeface="Wingdings" panose="05000000000000000000" pitchFamily="2" charset="2"/>
              <a:buBlip>
                <a:blip r:embed="rId5"/>
              </a:buBlip>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folHlink"/>
              </a:buClr>
              <a:buSzPct val="90000"/>
              <a:buFont typeface="Wingdings" panose="05000000000000000000" pitchFamily="2" charset="2"/>
              <a:buBlip>
                <a:blip r:embed="rId5"/>
              </a:buBlip>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folHlink"/>
              </a:buClr>
              <a:buSzPct val="90000"/>
              <a:buFont typeface="Wingdings" panose="05000000000000000000" pitchFamily="2" charset="2"/>
              <a:buBlip>
                <a:blip r:embed="rId5"/>
              </a:buBlip>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folHlink"/>
              </a:buClr>
              <a:buSzPct val="90000"/>
              <a:buFont typeface="Wingdings" panose="05000000000000000000" pitchFamily="2" charset="2"/>
              <a:buBlip>
                <a:blip r:embed="rId5"/>
              </a:buBlip>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folHlink"/>
              </a:buClr>
              <a:buSzPct val="90000"/>
              <a:buFont typeface="Wingdings" panose="05000000000000000000" pitchFamily="2" charset="2"/>
              <a:buBlip>
                <a:blip r:embed="rId5"/>
              </a:buBlip>
              <a:defRPr sz="2000">
                <a:solidFill>
                  <a:schemeClr val="tx1"/>
                </a:solidFill>
                <a:latin typeface="Arial" panose="020B0604020202020204" pitchFamily="34" charset="0"/>
              </a:defRPr>
            </a:lvl9pPr>
          </a:lstStyle>
          <a:p>
            <a:pPr eaLnBrk="1" hangingPunct="1">
              <a:spcBef>
                <a:spcPct val="0"/>
              </a:spcBef>
              <a:buClrTx/>
              <a:buSzTx/>
              <a:buNone/>
              <a:defRPr/>
            </a:pPr>
            <a:r>
              <a:rPr lang="hu-HU" altLang="en-US" sz="1200" kern="0" dirty="0" err="1">
                <a:solidFill>
                  <a:srgbClr val="002060"/>
                </a:solidFill>
              </a:rPr>
              <a:t>Source</a:t>
            </a:r>
            <a:r>
              <a:rPr lang="hu-HU" altLang="en-US" sz="1200" kern="0" dirty="0">
                <a:solidFill>
                  <a:srgbClr val="002060"/>
                </a:solidFill>
              </a:rPr>
              <a:t>: </a:t>
            </a:r>
            <a:r>
              <a:rPr lang="hu-HU" altLang="en-US" sz="1200" kern="0" dirty="0" err="1">
                <a:solidFill>
                  <a:srgbClr val="002060"/>
                </a:solidFill>
              </a:rPr>
              <a:t>Strategic</a:t>
            </a:r>
            <a:r>
              <a:rPr lang="hu-HU" altLang="en-US" sz="1200" kern="0" dirty="0">
                <a:solidFill>
                  <a:srgbClr val="002060"/>
                </a:solidFill>
              </a:rPr>
              <a:t> Research Agenda </a:t>
            </a:r>
            <a:r>
              <a:rPr lang="hu-HU" altLang="en-US" sz="1200" kern="0" dirty="0" err="1">
                <a:solidFill>
                  <a:srgbClr val="002060"/>
                </a:solidFill>
              </a:rPr>
              <a:t>for</a:t>
            </a:r>
            <a:r>
              <a:rPr lang="hu-HU" altLang="en-US" sz="1200" kern="0" dirty="0">
                <a:solidFill>
                  <a:srgbClr val="002060"/>
                </a:solidFill>
              </a:rPr>
              <a:t> IPM in Europe (</a:t>
            </a:r>
            <a:r>
              <a:rPr lang="hu-HU" altLang="en-US" sz="1200" kern="0" dirty="0" err="1">
                <a:solidFill>
                  <a:srgbClr val="002060"/>
                </a:solidFill>
              </a:rPr>
              <a:t>Lamichene</a:t>
            </a:r>
            <a:r>
              <a:rPr lang="hu-HU" altLang="en-US" sz="1200" kern="0" dirty="0">
                <a:solidFill>
                  <a:srgbClr val="002060"/>
                </a:solidFill>
              </a:rPr>
              <a:t> et </a:t>
            </a:r>
            <a:r>
              <a:rPr lang="hu-HU" altLang="en-US" sz="1200" kern="0" dirty="0" err="1">
                <a:solidFill>
                  <a:srgbClr val="002060"/>
                </a:solidFill>
              </a:rPr>
              <a:t>al</a:t>
            </a:r>
            <a:r>
              <a:rPr lang="hu-HU" altLang="en-US" sz="1200" kern="0" dirty="0">
                <a:solidFill>
                  <a:srgbClr val="002060"/>
                </a:solidFill>
              </a:rPr>
              <a:t>, 2016)</a:t>
            </a:r>
            <a:endParaRPr lang="en-GB" altLang="en-US" sz="1200" kern="0" dirty="0">
              <a:solidFill>
                <a:srgbClr val="FFFFFF"/>
              </a:solidFill>
            </a:endParaRPr>
          </a:p>
        </p:txBody>
      </p:sp>
      <p:sp>
        <p:nvSpPr>
          <p:cNvPr id="16" name="Téglalap 15"/>
          <p:cNvSpPr/>
          <p:nvPr/>
        </p:nvSpPr>
        <p:spPr>
          <a:xfrm>
            <a:off x="1743343" y="2956801"/>
            <a:ext cx="2640595" cy="781752"/>
          </a:xfrm>
          <a:prstGeom prst="rect">
            <a:avLst/>
          </a:prstGeom>
        </p:spPr>
        <p:txBody>
          <a:bodyPr wrap="square">
            <a:spAutoFit/>
          </a:bodyPr>
          <a:lstStyle/>
          <a:p>
            <a:pPr indent="-342900">
              <a:lnSpc>
                <a:spcPct val="80000"/>
              </a:lnSpc>
              <a:buClr>
                <a:srgbClr val="86D1EC"/>
              </a:buClr>
              <a:buSzPct val="90000"/>
              <a:defRPr/>
            </a:pPr>
            <a:r>
              <a:rPr lang="hu-HU" sz="2800" kern="0" dirty="0">
                <a:solidFill>
                  <a:srgbClr val="002060"/>
                </a:solidFill>
                <a:latin typeface="Arial"/>
              </a:rPr>
              <a:t>IPM System </a:t>
            </a:r>
            <a:r>
              <a:rPr lang="hu-HU" sz="2800" kern="0" dirty="0" err="1">
                <a:solidFill>
                  <a:srgbClr val="002060"/>
                </a:solidFill>
                <a:latin typeface="Arial"/>
              </a:rPr>
              <a:t>Approach</a:t>
            </a:r>
            <a:endParaRPr lang="hu-HU" sz="2800" kern="0" dirty="0">
              <a:solidFill>
                <a:srgbClr val="002060"/>
              </a:solidFill>
              <a:latin typeface="Arial"/>
            </a:endParaRPr>
          </a:p>
        </p:txBody>
      </p:sp>
    </p:spTree>
    <p:extLst>
      <p:ext uri="{BB962C8B-B14F-4D97-AF65-F5344CB8AC3E}">
        <p14:creationId xmlns:p14="http://schemas.microsoft.com/office/powerpoint/2010/main" val="35628770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solidFill>
                  <a:srgbClr val="FFFFFF"/>
                </a:solidFill>
              </a:rPr>
              <a:pPr>
                <a:defRPr/>
              </a:pPr>
              <a:t>9</a:t>
            </a:fld>
            <a:endParaRPr lang="en-GB">
              <a:solidFill>
                <a:srgbClr val="FFFFFF"/>
              </a:solidFill>
            </a:endParaRPr>
          </a:p>
        </p:txBody>
      </p:sp>
      <p:sp>
        <p:nvSpPr>
          <p:cNvPr id="6" name="Title 5"/>
          <p:cNvSpPr>
            <a:spLocks noGrp="1"/>
          </p:cNvSpPr>
          <p:nvPr>
            <p:ph type="title"/>
          </p:nvPr>
        </p:nvSpPr>
        <p:spPr>
          <a:xfrm>
            <a:off x="3152240" y="795368"/>
            <a:ext cx="8457372" cy="782357"/>
          </a:xfrm>
        </p:spPr>
        <p:txBody>
          <a:bodyPr/>
          <a:lstStyle/>
          <a:p>
            <a:pPr algn="l"/>
            <a:r>
              <a:rPr lang="hu-HU" dirty="0"/>
              <a:t>Economic aspects of GM plant cultivation</a:t>
            </a:r>
            <a:endParaRPr lang="en-GB" dirty="0"/>
          </a:p>
        </p:txBody>
      </p:sp>
      <p:sp>
        <p:nvSpPr>
          <p:cNvPr id="7" name="Text Placeholder 6"/>
          <p:cNvSpPr>
            <a:spLocks noGrp="1"/>
          </p:cNvSpPr>
          <p:nvPr>
            <p:ph type="body" sz="quarter" idx="4294967295"/>
          </p:nvPr>
        </p:nvSpPr>
        <p:spPr>
          <a:xfrm>
            <a:off x="1327150" y="1844801"/>
            <a:ext cx="4768850" cy="3600450"/>
          </a:xfrm>
        </p:spPr>
        <p:txBody>
          <a:bodyPr/>
          <a:lstStyle/>
          <a:p>
            <a:pPr marL="0" indent="0" algn="l">
              <a:buNone/>
            </a:pPr>
            <a:r>
              <a:rPr lang="hu-HU" sz="2000" dirty="0"/>
              <a:t>- entire commodity chain (maize, OSR, etc.),</a:t>
            </a:r>
          </a:p>
          <a:p>
            <a:pPr marL="0" indent="0" algn="l">
              <a:buNone/>
            </a:pPr>
            <a:endParaRPr lang="hu-HU" sz="2000" dirty="0"/>
          </a:p>
          <a:p>
            <a:pPr marL="0" indent="0" algn="l">
              <a:buNone/>
            </a:pPr>
            <a:r>
              <a:rPr lang="hu-HU" sz="2000" dirty="0"/>
              <a:t>- national </a:t>
            </a:r>
            <a:r>
              <a:rPr lang="hu-HU" sz="2000" dirty="0" err="1"/>
              <a:t>level</a:t>
            </a:r>
            <a:r>
              <a:rPr lang="hu-HU" sz="2000" dirty="0"/>
              <a:t>,</a:t>
            </a:r>
          </a:p>
          <a:p>
            <a:pPr algn="l"/>
            <a:endParaRPr lang="hu-HU" sz="2000" dirty="0"/>
          </a:p>
          <a:p>
            <a:pPr marL="0" indent="0" algn="l">
              <a:buNone/>
            </a:pPr>
            <a:r>
              <a:rPr lang="hu-HU" sz="2000" dirty="0"/>
              <a:t>- again </a:t>
            </a:r>
            <a:r>
              <a:rPr lang="hu-HU" sz="2000" dirty="0" err="1"/>
              <a:t>as</a:t>
            </a:r>
            <a:r>
              <a:rPr lang="hu-HU" sz="2000" dirty="0"/>
              <a:t> part of </a:t>
            </a:r>
            <a:r>
              <a:rPr lang="hu-HU" sz="2000" dirty="0" err="1"/>
              <a:t>the</a:t>
            </a:r>
            <a:r>
              <a:rPr lang="hu-HU" sz="2000" dirty="0"/>
              <a:t> </a:t>
            </a:r>
            <a:r>
              <a:rPr lang="hu-HU" sz="2000" dirty="0" err="1"/>
              <a:t>system</a:t>
            </a:r>
            <a:endParaRPr lang="hu-HU" sz="2000" dirty="0"/>
          </a:p>
          <a:p>
            <a:pPr algn="l"/>
            <a:endParaRPr lang="hu-HU" sz="2000" dirty="0"/>
          </a:p>
        </p:txBody>
      </p:sp>
      <p:pic>
        <p:nvPicPr>
          <p:cNvPr id="2" name="Kép helye 1"/>
          <p:cNvPicPr>
            <a:picLocks noGrp="1" noChangeAspect="1"/>
          </p:cNvPicPr>
          <p:nvPr>
            <p:ph type="pic" sz="quarter" idx="4294967295"/>
          </p:nvPr>
        </p:nvPicPr>
        <p:blipFill>
          <a:blip r:embed="rId2" cstate="print">
            <a:extLst>
              <a:ext uri="{28A0092B-C50C-407E-A947-70E740481C1C}">
                <a14:useLocalDpi xmlns:a14="http://schemas.microsoft.com/office/drawing/2010/main" val="0"/>
              </a:ext>
            </a:extLst>
          </a:blip>
          <a:srcRect l="22968" r="22968"/>
          <a:stretch>
            <a:fillRect/>
          </a:stretch>
        </p:blipFill>
        <p:spPr>
          <a:xfrm>
            <a:off x="9949318" y="3799248"/>
            <a:ext cx="1944687" cy="2697163"/>
          </a:xfrm>
        </p:spPr>
      </p:pic>
      <p:pic>
        <p:nvPicPr>
          <p:cNvPr id="10"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8089" y="1340769"/>
            <a:ext cx="3061229" cy="2304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6284803"/>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B1CAF70-02D1-4551-A536-63581F6A8097}">
  <ds:schemaRefs>
    <ds:schemaRef ds:uri="http://schemas.microsoft.com/sharepoint/v3/contenttype/forms"/>
  </ds:schemaRefs>
</ds:datastoreItem>
</file>

<file path=customXml/itemProps2.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FF87431-2774-4E17-BE38-8A579357848D}">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http://schemas.microsoft.com/sharepoint/v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1888</TotalTime>
  <Words>713</Words>
  <Application>Microsoft Office PowerPoint</Application>
  <PresentationFormat>Widescreen</PresentationFormat>
  <Paragraphs>108</Paragraphs>
  <Slides>15</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Verdana</vt:lpstr>
      <vt:lpstr>Wingdings</vt:lpstr>
      <vt:lpstr>Office Theme</vt:lpstr>
      <vt:lpstr>Better Training for Safer Food Initiative</vt:lpstr>
      <vt:lpstr>Topics to be addressed</vt:lpstr>
      <vt:lpstr>ERA of GMPs</vt:lpstr>
      <vt:lpstr>Policy frame</vt:lpstr>
      <vt:lpstr>Receiving environments</vt:lpstr>
      <vt:lpstr>Economic aspects of GM plant cultivation</vt:lpstr>
      <vt:lpstr>Economic aspects of GM plant cultivation</vt:lpstr>
      <vt:lpstr>Economic aspects of GM plant cultivation</vt:lpstr>
      <vt:lpstr>Economic aspects of GM plant cultivation</vt:lpstr>
      <vt:lpstr>Important stakeholders in GM plant cultivation</vt:lpstr>
      <vt:lpstr>Awareness raising in GM plant cultivation</vt:lpstr>
      <vt:lpstr>Co-innovation and participatory approach</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139</cp:revision>
  <dcterms:created xsi:type="dcterms:W3CDTF">2019-08-09T12:06:42Z</dcterms:created>
  <dcterms:modified xsi:type="dcterms:W3CDTF">2023-11-06T15:21:26Z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2023-11-06T15:21:22Z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b2633f01-d9cc-479d-8b31-68106af42975</vt:lpwstr>
  </property>
  <property fmtid="{D5CDD505-2E9C-101B-9397-08002B2CF9AE}" pid="11" name="MSIP_Label_f2c848f1-078c-4e4f-8789-8a1259c542b8_ContentBits">
    <vt:lpwstr>0</vt:lpwstr>
  </property>
</Properties>
</file>