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handoutMasterIdLst>
    <p:handoutMasterId r:id="rId21"/>
  </p:handoutMasterIdLst>
  <p:sldIdLst>
    <p:sldId id="545" r:id="rId5"/>
    <p:sldId id="284" r:id="rId6"/>
    <p:sldId id="267" r:id="rId7"/>
    <p:sldId id="266" r:id="rId8"/>
    <p:sldId id="285" r:id="rId9"/>
    <p:sldId id="271" r:id="rId10"/>
    <p:sldId id="286" r:id="rId11"/>
    <p:sldId id="269" r:id="rId12"/>
    <p:sldId id="273" r:id="rId13"/>
    <p:sldId id="270" r:id="rId14"/>
    <p:sldId id="287" r:id="rId15"/>
    <p:sldId id="288" r:id="rId16"/>
    <p:sldId id="473" r:id="rId17"/>
    <p:sldId id="544" r:id="rId18"/>
    <p:sldId id="27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6FA528"/>
    <a:srgbClr val="AFC551"/>
    <a:srgbClr val="034EA2"/>
    <a:srgbClr val="004494"/>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12" autoAdjust="0"/>
    <p:restoredTop sz="63914" autoAdjust="0"/>
  </p:normalViewPr>
  <p:slideViewPr>
    <p:cSldViewPr snapToGrid="0">
      <p:cViewPr varScale="1">
        <p:scale>
          <a:sx n="79" d="100"/>
          <a:sy n="79" d="100"/>
        </p:scale>
        <p:origin x="477" y="54"/>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16/11/2023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16/11/2023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14</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15</a:t>
            </a:fld>
            <a:endParaRPr lang="en-GB"/>
          </a:p>
        </p:txBody>
      </p:sp>
    </p:spTree>
    <p:extLst>
      <p:ext uri="{BB962C8B-B14F-4D97-AF65-F5344CB8AC3E}">
        <p14:creationId xmlns:p14="http://schemas.microsoft.com/office/powerpoint/2010/main" val="481979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a:ln/>
        </p:spPr>
      </p:sp>
      <p:sp>
        <p:nvSpPr>
          <p:cNvPr id="26626" name="Notes Placeholder 2"/>
          <p:cNvSpPr>
            <a:spLocks noGrp="1"/>
          </p:cNvSpPr>
          <p:nvPr>
            <p:ph type="body" idx="1"/>
          </p:nvPr>
        </p:nvSpPr>
        <p:spPr>
          <a:noFill/>
          <a:ln/>
        </p:spPr>
        <p:txBody>
          <a:bodyPr/>
          <a:lstStyle/>
          <a:p>
            <a:endParaRPr lang="en-GB" dirty="0"/>
          </a:p>
        </p:txBody>
      </p:sp>
      <p:sp>
        <p:nvSpPr>
          <p:cNvPr id="26627" name="Slide Number Placeholder 3"/>
          <p:cNvSpPr>
            <a:spLocks noGrp="1"/>
          </p:cNvSpPr>
          <p:nvPr>
            <p:ph type="sldNum" sz="quarter" idx="5"/>
          </p:nvPr>
        </p:nvSpPr>
        <p:spPr>
          <a:noFill/>
        </p:spPr>
        <p:txBody>
          <a:bodyPr/>
          <a:lstStyle/>
          <a:p>
            <a:fld id="{3F37516E-98B1-47FF-952D-B5A217B8DF01}" type="slidenum">
              <a:rPr lang="en-GB" smtClean="0">
                <a:cs typeface="Arial" charset="0"/>
              </a:rPr>
              <a:pPr/>
              <a:t>4</a:t>
            </a:fld>
            <a:endParaRPr lang="en-GB">
              <a:cs typeface="Arial" charset="0"/>
            </a:endParaRPr>
          </a:p>
        </p:txBody>
      </p:sp>
    </p:spTree>
    <p:extLst>
      <p:ext uri="{BB962C8B-B14F-4D97-AF65-F5344CB8AC3E}">
        <p14:creationId xmlns:p14="http://schemas.microsoft.com/office/powerpoint/2010/main" val="2570912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a:ln/>
        </p:spPr>
      </p:sp>
      <p:sp>
        <p:nvSpPr>
          <p:cNvPr id="32770" name="Notes Placeholder 2"/>
          <p:cNvSpPr>
            <a:spLocks noGrp="1"/>
          </p:cNvSpPr>
          <p:nvPr>
            <p:ph type="body" idx="1"/>
          </p:nvPr>
        </p:nvSpPr>
        <p:spPr>
          <a:noFill/>
          <a:ln/>
        </p:spPr>
        <p:txBody>
          <a:bodyPr/>
          <a:lstStyle/>
          <a:p>
            <a:endParaRPr lang="en-GB" dirty="0"/>
          </a:p>
        </p:txBody>
      </p:sp>
      <p:sp>
        <p:nvSpPr>
          <p:cNvPr id="32771" name="Slide Number Placeholder 3"/>
          <p:cNvSpPr>
            <a:spLocks noGrp="1"/>
          </p:cNvSpPr>
          <p:nvPr>
            <p:ph type="sldNum" sz="quarter" idx="5"/>
          </p:nvPr>
        </p:nvSpPr>
        <p:spPr>
          <a:noFill/>
        </p:spPr>
        <p:txBody>
          <a:bodyPr/>
          <a:lstStyle/>
          <a:p>
            <a:fld id="{81008039-B19E-41D5-AF28-3F335CD97EFF}" type="slidenum">
              <a:rPr lang="en-GB" smtClean="0">
                <a:cs typeface="Arial" charset="0"/>
              </a:rPr>
              <a:pPr/>
              <a:t>6</a:t>
            </a:fld>
            <a:endParaRPr lang="en-GB">
              <a:cs typeface="Arial" charset="0"/>
            </a:endParaRPr>
          </a:p>
        </p:txBody>
      </p:sp>
    </p:spTree>
    <p:extLst>
      <p:ext uri="{BB962C8B-B14F-4D97-AF65-F5344CB8AC3E}">
        <p14:creationId xmlns:p14="http://schemas.microsoft.com/office/powerpoint/2010/main" val="3622267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a:noFill/>
          <a:ln/>
        </p:spPr>
        <p:txBody>
          <a:bodyPr/>
          <a:lstStyle/>
          <a:p>
            <a:endParaRPr lang="en-GB" dirty="0"/>
          </a:p>
        </p:txBody>
      </p:sp>
      <p:sp>
        <p:nvSpPr>
          <p:cNvPr id="31747" name="Slide Number Placeholder 3"/>
          <p:cNvSpPr>
            <a:spLocks noGrp="1"/>
          </p:cNvSpPr>
          <p:nvPr>
            <p:ph type="sldNum" sz="quarter" idx="5"/>
          </p:nvPr>
        </p:nvSpPr>
        <p:spPr>
          <a:noFill/>
        </p:spPr>
        <p:txBody>
          <a:bodyPr/>
          <a:lstStyle/>
          <a:p>
            <a:fld id="{DD70DDE8-B236-4FB5-90B6-E371EB460BFC}" type="slidenum">
              <a:rPr lang="en-GB" smtClean="0">
                <a:cs typeface="Arial" charset="0"/>
              </a:rPr>
              <a:pPr/>
              <a:t>7</a:t>
            </a:fld>
            <a:endParaRPr lang="en-GB">
              <a:cs typeface="Arial" charset="0"/>
            </a:endParaRPr>
          </a:p>
        </p:txBody>
      </p:sp>
    </p:spTree>
    <p:extLst>
      <p:ext uri="{BB962C8B-B14F-4D97-AF65-F5344CB8AC3E}">
        <p14:creationId xmlns:p14="http://schemas.microsoft.com/office/powerpoint/2010/main" val="869404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ADB66C41-A047-4311-A80F-D3ED9166B8B1}" type="slidenum">
              <a:rPr lang="en-GB" smtClean="0"/>
              <a:pPr>
                <a:defRPr/>
              </a:pPr>
              <a:t>8</a:t>
            </a:fld>
            <a:endParaRPr lang="en-GB"/>
          </a:p>
        </p:txBody>
      </p:sp>
    </p:spTree>
    <p:extLst>
      <p:ext uri="{BB962C8B-B14F-4D97-AF65-F5344CB8AC3E}">
        <p14:creationId xmlns:p14="http://schemas.microsoft.com/office/powerpoint/2010/main" val="23632065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a:ln/>
        </p:spPr>
      </p:sp>
      <p:sp>
        <p:nvSpPr>
          <p:cNvPr id="28674" name="Notes Placeholder 2"/>
          <p:cNvSpPr>
            <a:spLocks noGrp="1"/>
          </p:cNvSpPr>
          <p:nvPr>
            <p:ph type="body" idx="1"/>
          </p:nvPr>
        </p:nvSpPr>
        <p:spPr>
          <a:noFill/>
          <a:ln/>
        </p:spPr>
        <p:txBody>
          <a:bodyPr/>
          <a:lstStyle/>
          <a:p>
            <a:endParaRPr lang="en-US" dirty="0"/>
          </a:p>
        </p:txBody>
      </p:sp>
      <p:sp>
        <p:nvSpPr>
          <p:cNvPr id="28675" name="Slide Number Placeholder 3"/>
          <p:cNvSpPr>
            <a:spLocks noGrp="1"/>
          </p:cNvSpPr>
          <p:nvPr>
            <p:ph type="sldNum" sz="quarter" idx="5"/>
          </p:nvPr>
        </p:nvSpPr>
        <p:spPr>
          <a:noFill/>
        </p:spPr>
        <p:txBody>
          <a:bodyPr/>
          <a:lstStyle/>
          <a:p>
            <a:fld id="{9B207748-E920-4586-9AB7-FF565A4DAFF9}" type="slidenum">
              <a:rPr lang="en-GB" smtClean="0">
                <a:cs typeface="Arial" charset="0"/>
              </a:rPr>
              <a:pPr/>
              <a:t>9</a:t>
            </a:fld>
            <a:endParaRPr lang="en-GB">
              <a:cs typeface="Arial" charset="0"/>
            </a:endParaRPr>
          </a:p>
        </p:txBody>
      </p:sp>
    </p:spTree>
    <p:extLst>
      <p:ext uri="{BB962C8B-B14F-4D97-AF65-F5344CB8AC3E}">
        <p14:creationId xmlns:p14="http://schemas.microsoft.com/office/powerpoint/2010/main" val="7874472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a:ln/>
        </p:spPr>
      </p:sp>
      <p:sp>
        <p:nvSpPr>
          <p:cNvPr id="36866" name="Notes Placeholder 2"/>
          <p:cNvSpPr>
            <a:spLocks noGrp="1"/>
          </p:cNvSpPr>
          <p:nvPr>
            <p:ph type="body" idx="1"/>
          </p:nvPr>
        </p:nvSpPr>
        <p:spPr>
          <a:noFill/>
          <a:ln/>
        </p:spPr>
        <p:txBody>
          <a:bodyPr/>
          <a:lstStyle/>
          <a:p>
            <a:endParaRPr lang="en-GB" dirty="0"/>
          </a:p>
        </p:txBody>
      </p:sp>
      <p:sp>
        <p:nvSpPr>
          <p:cNvPr id="36867" name="Slide Number Placeholder 3"/>
          <p:cNvSpPr>
            <a:spLocks noGrp="1"/>
          </p:cNvSpPr>
          <p:nvPr>
            <p:ph type="sldNum" sz="quarter" idx="5"/>
          </p:nvPr>
        </p:nvSpPr>
        <p:spPr>
          <a:noFill/>
        </p:spPr>
        <p:txBody>
          <a:bodyPr/>
          <a:lstStyle/>
          <a:p>
            <a:fld id="{3613E922-0C97-4877-942F-0C7F9F133D09}" type="slidenum">
              <a:rPr lang="en-GB" smtClean="0">
                <a:cs typeface="Arial" charset="0"/>
              </a:rPr>
              <a:pPr/>
              <a:t>10</a:t>
            </a:fld>
            <a:endParaRPr lang="en-GB">
              <a:cs typeface="Arial" charset="0"/>
            </a:endParaRPr>
          </a:p>
        </p:txBody>
      </p:sp>
    </p:spTree>
    <p:extLst>
      <p:ext uri="{BB962C8B-B14F-4D97-AF65-F5344CB8AC3E}">
        <p14:creationId xmlns:p14="http://schemas.microsoft.com/office/powerpoint/2010/main" val="25699759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a:ln/>
        </p:spPr>
      </p:sp>
      <p:sp>
        <p:nvSpPr>
          <p:cNvPr id="39938" name="Notes Placeholder 2"/>
          <p:cNvSpPr>
            <a:spLocks noGrp="1"/>
          </p:cNvSpPr>
          <p:nvPr>
            <p:ph type="body" idx="1"/>
          </p:nvPr>
        </p:nvSpPr>
        <p:spPr>
          <a:noFill/>
          <a:ln/>
        </p:spPr>
        <p:txBody>
          <a:bodyPr/>
          <a:lstStyle/>
          <a:p>
            <a:endParaRPr lang="de-DE"/>
          </a:p>
        </p:txBody>
      </p:sp>
      <p:sp>
        <p:nvSpPr>
          <p:cNvPr id="39939" name="Slide Number Placeholder 3"/>
          <p:cNvSpPr>
            <a:spLocks noGrp="1"/>
          </p:cNvSpPr>
          <p:nvPr>
            <p:ph type="sldNum" sz="quarter" idx="5"/>
          </p:nvPr>
        </p:nvSpPr>
        <p:spPr>
          <a:noFill/>
        </p:spPr>
        <p:txBody>
          <a:bodyPr/>
          <a:lstStyle/>
          <a:p>
            <a:fld id="{4EAB35EB-0380-472C-A99F-456F05D30EC6}" type="slidenum">
              <a:rPr lang="en-GB" smtClean="0">
                <a:cs typeface="Arial" charset="0"/>
              </a:rPr>
              <a:pPr/>
              <a:t>11</a:t>
            </a:fld>
            <a:endParaRPr lang="en-GB">
              <a:cs typeface="Arial" charset="0"/>
            </a:endParaRPr>
          </a:p>
        </p:txBody>
      </p:sp>
    </p:spTree>
    <p:extLst>
      <p:ext uri="{BB962C8B-B14F-4D97-AF65-F5344CB8AC3E}">
        <p14:creationId xmlns:p14="http://schemas.microsoft.com/office/powerpoint/2010/main" val="4215327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a:ln/>
        </p:spPr>
      </p:sp>
      <p:sp>
        <p:nvSpPr>
          <p:cNvPr id="41986" name="Notes Placeholder 2"/>
          <p:cNvSpPr>
            <a:spLocks noGrp="1"/>
          </p:cNvSpPr>
          <p:nvPr>
            <p:ph type="body" idx="1"/>
          </p:nvPr>
        </p:nvSpPr>
        <p:spPr>
          <a:noFill/>
          <a:ln/>
        </p:spPr>
        <p:txBody>
          <a:bodyPr/>
          <a:lstStyle/>
          <a:p>
            <a:endParaRPr lang="en-GB" dirty="0"/>
          </a:p>
        </p:txBody>
      </p:sp>
      <p:sp>
        <p:nvSpPr>
          <p:cNvPr id="41987" name="Slide Number Placeholder 3"/>
          <p:cNvSpPr>
            <a:spLocks noGrp="1"/>
          </p:cNvSpPr>
          <p:nvPr>
            <p:ph type="sldNum" sz="quarter" idx="5"/>
          </p:nvPr>
        </p:nvSpPr>
        <p:spPr>
          <a:noFill/>
        </p:spPr>
        <p:txBody>
          <a:bodyPr/>
          <a:lstStyle/>
          <a:p>
            <a:fld id="{3B234A87-7E51-47EB-9ED9-7E70DB930A2A}" type="slidenum">
              <a:rPr lang="en-GB" smtClean="0">
                <a:cs typeface="Arial" charset="0"/>
              </a:rPr>
              <a:pPr/>
              <a:t>12</a:t>
            </a:fld>
            <a:endParaRPr lang="en-GB">
              <a:cs typeface="Arial" charset="0"/>
            </a:endParaRPr>
          </a:p>
        </p:txBody>
      </p:sp>
    </p:spTree>
    <p:extLst>
      <p:ext uri="{BB962C8B-B14F-4D97-AF65-F5344CB8AC3E}">
        <p14:creationId xmlns:p14="http://schemas.microsoft.com/office/powerpoint/2010/main" val="33455962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4" name="Rectangle 6"/>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5"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6" name="Rectangle 6"/>
          <p:cNvSpPr>
            <a:spLocks noChangeArrowheads="1"/>
          </p:cNvSpPr>
          <p:nvPr userDrawn="1"/>
        </p:nvSpPr>
        <p:spPr bwMode="auto">
          <a:xfrm>
            <a:off x="5640918" y="6381750"/>
            <a:ext cx="910167" cy="482600"/>
          </a:xfrm>
          <a:prstGeom prst="rect">
            <a:avLst/>
          </a:prstGeom>
          <a:solidFill>
            <a:srgbClr val="AFC651"/>
          </a:solidFill>
          <a:ln w="9525" algn="ctr">
            <a:noFill/>
            <a:miter lim="800000"/>
            <a:headEnd/>
            <a:tailEnd/>
          </a:ln>
          <a:effectLst/>
        </p:spPr>
        <p:txBody>
          <a:bodyPr lIns="36000"/>
          <a:lstStyle/>
          <a:p>
            <a:pPr defTabSz="457200">
              <a:defRPr/>
            </a:pPr>
            <a:r>
              <a:rPr lang="fr-BE" sz="700" b="0" i="1" dirty="0">
                <a:solidFill>
                  <a:schemeClr val="bg1"/>
                </a:solidFill>
                <a:latin typeface="+mj-lt"/>
                <a:cs typeface="+mn-cs"/>
              </a:rPr>
              <a:t>Food </a:t>
            </a:r>
            <a:r>
              <a:rPr lang="fr-BE" sz="700" b="0" i="1" dirty="0" err="1">
                <a:solidFill>
                  <a:schemeClr val="bg1"/>
                </a:solidFill>
                <a:latin typeface="+mj-lt"/>
                <a:cs typeface="+mn-cs"/>
              </a:rPr>
              <a:t>safety</a:t>
            </a:r>
            <a:endParaRPr lang="fr-BE" sz="450" b="0" i="1" dirty="0">
              <a:solidFill>
                <a:schemeClr val="bg1"/>
              </a:solidFill>
              <a:latin typeface="+mj-lt"/>
              <a:cs typeface="+mn-cs"/>
            </a:endParaRPr>
          </a:p>
        </p:txBody>
      </p:sp>
      <p:pic>
        <p:nvPicPr>
          <p:cNvPr id="7" name="Picture 10"/>
          <p:cNvPicPr>
            <a:picLocks noChangeAspect="1"/>
          </p:cNvPicPr>
          <p:nvPr userDrawn="1"/>
        </p:nvPicPr>
        <p:blipFill>
          <a:blip r:embed="rId3"/>
          <a:srcRect/>
          <a:stretch>
            <a:fillRect/>
          </a:stretch>
        </p:blipFill>
        <p:spPr bwMode="auto">
          <a:xfrm>
            <a:off x="334434" y="2420938"/>
            <a:ext cx="11569700" cy="2914650"/>
          </a:xfrm>
          <a:prstGeom prst="rect">
            <a:avLst/>
          </a:prstGeom>
          <a:noFill/>
          <a:ln w="9525">
            <a:noFill/>
            <a:miter lim="800000"/>
            <a:headEnd/>
            <a:tailEnd/>
          </a:ln>
        </p:spPr>
      </p:pic>
      <p:sp>
        <p:nvSpPr>
          <p:cNvPr id="2" name="Title 1"/>
          <p:cNvSpPr>
            <a:spLocks noGrp="1"/>
          </p:cNvSpPr>
          <p:nvPr>
            <p:ph type="title"/>
          </p:nvPr>
        </p:nvSpPr>
        <p:spPr>
          <a:xfrm>
            <a:off x="914400" y="1844825"/>
            <a:ext cx="10363200" cy="2376265"/>
          </a:xfrm>
        </p:spPr>
        <p:txBody>
          <a:bodyPr anchor="t"/>
          <a:lstStyle>
            <a:lvl1pPr algn="ctr">
              <a:defRPr sz="3600" b="1" cap="none" baseline="0">
                <a:solidFill>
                  <a:srgbClr val="F47B22"/>
                </a:solidFill>
              </a:defRPr>
            </a:lvl1pPr>
          </a:lstStyle>
          <a:p>
            <a:r>
              <a:rPr lang="de-DE" dirty="0"/>
              <a:t>Titelmasterformat durch Klicken bearbeiten</a:t>
            </a:r>
            <a:endParaRPr lang="en-GB" dirty="0"/>
          </a:p>
        </p:txBody>
      </p:sp>
      <p:sp>
        <p:nvSpPr>
          <p:cNvPr id="3" name="Text Placeholder 2"/>
          <p:cNvSpPr>
            <a:spLocks noGrp="1"/>
          </p:cNvSpPr>
          <p:nvPr>
            <p:ph type="body" idx="1"/>
          </p:nvPr>
        </p:nvSpPr>
        <p:spPr>
          <a:xfrm>
            <a:off x="1007435" y="4509120"/>
            <a:ext cx="10363200" cy="1368153"/>
          </a:xfrm>
          <a:ln>
            <a:noFill/>
          </a:ln>
        </p:spPr>
        <p:txBody>
          <a:bodyPr/>
          <a:lstStyle>
            <a:lvl1pPr marL="0" marR="0" indent="0" algn="ctr" defTabSz="914400" rtl="0" eaLnBrk="0" fontAlgn="base" latinLnBrk="0" hangingPunct="0">
              <a:lnSpc>
                <a:spcPct val="100000"/>
              </a:lnSpc>
              <a:spcBef>
                <a:spcPct val="20000"/>
              </a:spcBef>
              <a:spcAft>
                <a:spcPct val="0"/>
              </a:spcAft>
              <a:buClr>
                <a:schemeClr val="bg1"/>
              </a:buClr>
              <a:buSzTx/>
              <a:buFontTx/>
              <a:buNone/>
              <a:tabLst/>
              <a:defRPr sz="1400" i="0" baseline="0">
                <a:solidFill>
                  <a:schemeClr val="bg2">
                    <a:lumMod val="50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dirty="0"/>
              <a:t>Textmasterformate durch Klicken bearbeiten</a:t>
            </a:r>
          </a:p>
          <a:p>
            <a:pPr lvl="1"/>
            <a:r>
              <a:rPr lang="de-DE" dirty="0"/>
              <a:t>Zweite Ebene</a:t>
            </a:r>
          </a:p>
          <a:p>
            <a:pPr lvl="2"/>
            <a:r>
              <a:rPr lang="de-DE" dirty="0"/>
              <a:t>Dritte Ebene</a:t>
            </a:r>
          </a:p>
        </p:txBody>
      </p:sp>
      <p:sp>
        <p:nvSpPr>
          <p:cNvPr id="8" name="Rectangle 6"/>
          <p:cNvSpPr>
            <a:spLocks noGrp="1" noChangeArrowheads="1"/>
          </p:cNvSpPr>
          <p:nvPr>
            <p:ph type="sldNum" sz="quarter" idx="10"/>
          </p:nvPr>
        </p:nvSpPr>
        <p:spPr>
          <a:xfrm>
            <a:off x="11567584" y="5995988"/>
            <a:ext cx="649816" cy="241300"/>
          </a:xfrm>
          <a:prstGeom prst="rect">
            <a:avLst/>
          </a:prstGeom>
          <a:solidFill>
            <a:srgbClr val="F47B22"/>
          </a:solidFill>
        </p:spPr>
        <p:txBody>
          <a:bodyPr/>
          <a:lstStyle>
            <a:lvl1pPr algn="ctr">
              <a:defRPr sz="1000" smtClean="0">
                <a:solidFill>
                  <a:schemeClr val="bg1"/>
                </a:solidFill>
                <a:latin typeface="+mj-lt"/>
                <a:cs typeface="+mn-cs"/>
              </a:defRPr>
            </a:lvl1pPr>
          </a:lstStyle>
          <a:p>
            <a:pPr>
              <a:defRPr/>
            </a:pPr>
            <a:fld id="{24B4A97A-F68C-4B6E-A69E-48BBD597AC04}" type="slidenum">
              <a:rPr lang="en-GB"/>
              <a:pPr>
                <a:defRPr/>
              </a:pPr>
              <a:t>‹#›</a:t>
            </a:fld>
            <a:endParaRPr lang="en-GB"/>
          </a:p>
        </p:txBody>
      </p:sp>
    </p:spTree>
    <p:extLst>
      <p:ext uri="{BB962C8B-B14F-4D97-AF65-F5344CB8AC3E}">
        <p14:creationId xmlns:p14="http://schemas.microsoft.com/office/powerpoint/2010/main" val="3044865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8">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8"/>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 id="2147483676" r:id="rId25"/>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hyperlink" Target="http://www.opera-italy.eu/"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22.png"/><Relationship Id="rId18" Type="http://schemas.openxmlformats.org/officeDocument/2006/relationships/image" Target="../media/image24.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19.png"/><Relationship Id="rId12" Type="http://schemas.openxmlformats.org/officeDocument/2006/relationships/image" Target="../media/image21.png"/><Relationship Id="rId17" Type="http://schemas.openxmlformats.org/officeDocument/2006/relationships/hyperlink" Target="https://www.youtube.com/user/eutube" TargetMode="External"/><Relationship Id="rId2" Type="http://schemas.openxmlformats.org/officeDocument/2006/relationships/notesSlide" Target="../notesSlides/notesSlide11.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23.png"/><Relationship Id="rId10" Type="http://schemas.openxmlformats.org/officeDocument/2006/relationships/image" Target="../media/image20.png"/><Relationship Id="rId19" Type="http://schemas.openxmlformats.org/officeDocument/2006/relationships/image" Target="../media/image25.png"/><Relationship Id="rId4" Type="http://schemas.openxmlformats.org/officeDocument/2006/relationships/image" Target="../media/image18.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on Environmental risk 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4970996"/>
            <a:ext cx="9849186" cy="807309"/>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00" b="1" dirty="0"/>
              <a:t>6.4 Case study on : </a:t>
            </a:r>
            <a:r>
              <a:rPr lang="en-IE" sz="2000" b="1" dirty="0"/>
              <a:t>Social Acceptability of </a:t>
            </a:r>
            <a:r>
              <a:rPr lang="en-IE" sz="2000" b="1" dirty="0" err="1"/>
              <a:t>Cisgenic</a:t>
            </a:r>
            <a:r>
              <a:rPr lang="en-IE" sz="2000" b="1" dirty="0"/>
              <a:t> Plants, Public Perception , Consumer Preferences and Legal Regulation. </a:t>
            </a:r>
            <a:endParaRPr lang="en-US" sz="2000" b="1" dirty="0"/>
          </a:p>
        </p:txBody>
      </p:sp>
    </p:spTree>
    <p:extLst>
      <p:ext uri="{BB962C8B-B14F-4D97-AF65-F5344CB8AC3E}">
        <p14:creationId xmlns:p14="http://schemas.microsoft.com/office/powerpoint/2010/main" val="1310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45964A7-2B45-4E14-84D3-155C8D7CC1BF}" type="slidenum">
              <a:rPr lang="en-GB"/>
              <a:pPr>
                <a:defRPr/>
              </a:pPr>
              <a:t>10</a:t>
            </a:fld>
            <a:endParaRPr lang="en-GB"/>
          </a:p>
        </p:txBody>
      </p:sp>
      <p:sp>
        <p:nvSpPr>
          <p:cNvPr id="35841" name="Title 1"/>
          <p:cNvSpPr>
            <a:spLocks noGrp="1"/>
          </p:cNvSpPr>
          <p:nvPr>
            <p:ph type="title"/>
          </p:nvPr>
        </p:nvSpPr>
        <p:spPr>
          <a:xfrm>
            <a:off x="3080320" y="498177"/>
            <a:ext cx="8457372" cy="782357"/>
          </a:xfrm>
        </p:spPr>
        <p:txBody>
          <a:bodyPr/>
          <a:lstStyle/>
          <a:p>
            <a:r>
              <a:rPr lang="en-US" dirty="0">
                <a:solidFill>
                  <a:schemeClr val="accent4">
                    <a:lumMod val="75000"/>
                  </a:schemeClr>
                </a:solidFill>
              </a:rPr>
              <a:t>Questions to Discuss Groups 1 &amp; 2:</a:t>
            </a:r>
            <a:endParaRPr lang="en-GB" dirty="0">
              <a:solidFill>
                <a:schemeClr val="accent4">
                  <a:lumMod val="75000"/>
                </a:schemeClr>
              </a:solidFill>
            </a:endParaRPr>
          </a:p>
        </p:txBody>
      </p:sp>
      <p:sp>
        <p:nvSpPr>
          <p:cNvPr id="3" name="Text Placeholder 2"/>
          <p:cNvSpPr>
            <a:spLocks noGrp="1"/>
          </p:cNvSpPr>
          <p:nvPr>
            <p:ph type="body" idx="4294967295"/>
          </p:nvPr>
        </p:nvSpPr>
        <p:spPr>
          <a:xfrm>
            <a:off x="838200" y="2078208"/>
            <a:ext cx="9738189" cy="3240087"/>
          </a:xfrm>
        </p:spPr>
        <p:txBody>
          <a:bodyPr/>
          <a:lstStyle/>
          <a:p>
            <a:pPr marL="0" indent="0">
              <a:spcAft>
                <a:spcPts val="2400"/>
              </a:spcAft>
              <a:buNone/>
            </a:pPr>
            <a:r>
              <a:rPr lang="en-GB" sz="2000" dirty="0">
                <a:solidFill>
                  <a:srgbClr val="404040"/>
                </a:solidFill>
              </a:rPr>
              <a:t>1 Discuss the importance of </a:t>
            </a:r>
            <a:r>
              <a:rPr lang="en-US" sz="2000" dirty="0">
                <a:solidFill>
                  <a:srgbClr val="404040"/>
                </a:solidFill>
              </a:rPr>
              <a:t>public perception on </a:t>
            </a:r>
            <a:r>
              <a:rPr lang="en-US" sz="2000" dirty="0" err="1">
                <a:solidFill>
                  <a:srgbClr val="404040"/>
                </a:solidFill>
              </a:rPr>
              <a:t>Cisgenic</a:t>
            </a:r>
            <a:r>
              <a:rPr lang="en-US" sz="2000" dirty="0">
                <a:solidFill>
                  <a:srgbClr val="404040"/>
                </a:solidFill>
              </a:rPr>
              <a:t> Plants in your country- provide short brief for each country in your group</a:t>
            </a:r>
            <a:endParaRPr lang="en-GB" sz="2000" dirty="0">
              <a:solidFill>
                <a:srgbClr val="404040"/>
              </a:solidFill>
            </a:endParaRPr>
          </a:p>
          <a:p>
            <a:pPr marL="0" indent="0">
              <a:spcAft>
                <a:spcPts val="2400"/>
              </a:spcAft>
              <a:buNone/>
            </a:pPr>
            <a:r>
              <a:rPr lang="en-US" sz="2000" dirty="0">
                <a:solidFill>
                  <a:srgbClr val="404040"/>
                </a:solidFill>
              </a:rPr>
              <a:t>2.</a:t>
            </a:r>
            <a:r>
              <a:rPr lang="en-GB" sz="2000" dirty="0">
                <a:solidFill>
                  <a:srgbClr val="404040"/>
                </a:solidFill>
              </a:rPr>
              <a:t> </a:t>
            </a:r>
            <a:r>
              <a:rPr lang="en-US" sz="2000" dirty="0">
                <a:solidFill>
                  <a:srgbClr val="404040"/>
                </a:solidFill>
              </a:rPr>
              <a:t>What are the factors for social acceptability of GMOs? </a:t>
            </a:r>
          </a:p>
          <a:p>
            <a:pPr marL="0" indent="0">
              <a:spcAft>
                <a:spcPts val="2400"/>
              </a:spcAft>
              <a:buNone/>
            </a:pPr>
            <a:r>
              <a:rPr lang="en-US" sz="2000" dirty="0">
                <a:solidFill>
                  <a:srgbClr val="404040"/>
                </a:solidFill>
              </a:rPr>
              <a:t>3. What are the risks of the following breeding technologies: epigenome editing, mutagenesis by chemicals or irradiation </a:t>
            </a:r>
          </a:p>
          <a:p>
            <a:pPr marL="0" indent="0">
              <a:spcAft>
                <a:spcPts val="2400"/>
              </a:spcAft>
              <a:buNone/>
            </a:pPr>
            <a:r>
              <a:rPr lang="en-US" sz="2000" dirty="0">
                <a:solidFill>
                  <a:srgbClr val="404040"/>
                </a:solidFill>
              </a:rPr>
              <a:t>4. Some GM plants are more drought resistant? Discuss</a:t>
            </a:r>
          </a:p>
          <a:p>
            <a:pPr marL="342900" indent="-342900">
              <a:buFontTx/>
              <a:buAutoNum type="arabicPeriod"/>
            </a:pPr>
            <a:endParaRPr lang="en-US" sz="1800" dirty="0">
              <a:solidFill>
                <a:srgbClr val="404040"/>
              </a:solidFill>
            </a:endParaRPr>
          </a:p>
          <a:p>
            <a:pPr marL="342900" indent="-342900" algn="just">
              <a:buFontTx/>
              <a:buAutoNum type="arabicPeriod"/>
            </a:pPr>
            <a:endParaRPr lang="en-GB" sz="1800" dirty="0">
              <a:solidFill>
                <a:srgbClr val="40404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5C614DA-D886-4C39-83B7-2D1508DC11DF}" type="slidenum">
              <a:rPr lang="en-GB"/>
              <a:pPr>
                <a:defRPr/>
              </a:pPr>
              <a:t>11</a:t>
            </a:fld>
            <a:endParaRPr lang="en-GB"/>
          </a:p>
        </p:txBody>
      </p:sp>
      <p:sp>
        <p:nvSpPr>
          <p:cNvPr id="38913" name="Title 1"/>
          <p:cNvSpPr>
            <a:spLocks noGrp="1"/>
          </p:cNvSpPr>
          <p:nvPr>
            <p:ph type="title"/>
          </p:nvPr>
        </p:nvSpPr>
        <p:spPr>
          <a:xfrm>
            <a:off x="3001518" y="464572"/>
            <a:ext cx="8913114" cy="782357"/>
          </a:xfrm>
        </p:spPr>
        <p:txBody>
          <a:bodyPr/>
          <a:lstStyle/>
          <a:p>
            <a:r>
              <a:rPr lang="en-US" dirty="0">
                <a:solidFill>
                  <a:schemeClr val="accent4">
                    <a:lumMod val="75000"/>
                  </a:schemeClr>
                </a:solidFill>
              </a:rPr>
              <a:t>Questions to Discuss Groups 3 &amp; 4:</a:t>
            </a:r>
            <a:endParaRPr lang="en-GB" dirty="0">
              <a:solidFill>
                <a:schemeClr val="accent4">
                  <a:lumMod val="75000"/>
                </a:schemeClr>
              </a:solidFill>
            </a:endParaRPr>
          </a:p>
        </p:txBody>
      </p:sp>
      <p:sp>
        <p:nvSpPr>
          <p:cNvPr id="38914" name="Text Placeholder 2"/>
          <p:cNvSpPr>
            <a:spLocks noGrp="1"/>
          </p:cNvSpPr>
          <p:nvPr>
            <p:ph type="body" idx="4294967295"/>
          </p:nvPr>
        </p:nvSpPr>
        <p:spPr>
          <a:xfrm>
            <a:off x="812942" y="2221876"/>
            <a:ext cx="10566116" cy="2952750"/>
          </a:xfrm>
        </p:spPr>
        <p:txBody>
          <a:bodyPr/>
          <a:lstStyle/>
          <a:p>
            <a:pPr marL="0" indent="0">
              <a:spcAft>
                <a:spcPts val="2400"/>
              </a:spcAft>
              <a:buNone/>
            </a:pPr>
            <a:r>
              <a:rPr lang="en-GB" sz="2000" dirty="0">
                <a:solidFill>
                  <a:srgbClr val="404040"/>
                </a:solidFill>
              </a:rPr>
              <a:t>1. Discuss the importance of </a:t>
            </a:r>
            <a:r>
              <a:rPr lang="en-US" sz="2000" dirty="0">
                <a:solidFill>
                  <a:srgbClr val="404040"/>
                </a:solidFill>
              </a:rPr>
              <a:t>public perception (</a:t>
            </a:r>
            <a:r>
              <a:rPr lang="en-US" sz="2000" dirty="0" err="1">
                <a:solidFill>
                  <a:srgbClr val="404040"/>
                </a:solidFill>
              </a:rPr>
              <a:t>e.g</a:t>
            </a:r>
            <a:r>
              <a:rPr lang="en-US" sz="2000" dirty="0">
                <a:solidFill>
                  <a:srgbClr val="404040"/>
                </a:solidFill>
              </a:rPr>
              <a:t> what are the factors affecting public perception)  on Transgenic Plants in your country- provide short brief for each country in your group. </a:t>
            </a:r>
          </a:p>
          <a:p>
            <a:pPr marL="0" indent="0">
              <a:spcAft>
                <a:spcPts val="2400"/>
              </a:spcAft>
              <a:buNone/>
            </a:pPr>
            <a:r>
              <a:rPr lang="en-US" sz="2000" dirty="0">
                <a:solidFill>
                  <a:srgbClr val="404040"/>
                </a:solidFill>
              </a:rPr>
              <a:t>2.</a:t>
            </a:r>
            <a:r>
              <a:rPr lang="en-GB" sz="2000" dirty="0">
                <a:solidFill>
                  <a:srgbClr val="404040"/>
                </a:solidFill>
              </a:rPr>
              <a:t> Discuss the advantages and the disadvantages of the use of biotechnology in food production </a:t>
            </a:r>
            <a:endParaRPr lang="en-US" sz="2000" dirty="0">
              <a:solidFill>
                <a:srgbClr val="404040"/>
              </a:solidFill>
            </a:endParaRPr>
          </a:p>
          <a:p>
            <a:pPr marL="0" indent="0">
              <a:spcAft>
                <a:spcPts val="2400"/>
              </a:spcAft>
              <a:buNone/>
            </a:pPr>
            <a:r>
              <a:rPr lang="en-US" sz="2000" dirty="0">
                <a:solidFill>
                  <a:srgbClr val="404040"/>
                </a:solidFill>
              </a:rPr>
              <a:t>3. What are the risks of the following breeding technologies: </a:t>
            </a:r>
            <a:r>
              <a:rPr lang="en-US" sz="2000" dirty="0" err="1">
                <a:solidFill>
                  <a:srgbClr val="404040"/>
                </a:solidFill>
              </a:rPr>
              <a:t>genemore</a:t>
            </a:r>
            <a:r>
              <a:rPr lang="en-US" sz="2000" dirty="0">
                <a:solidFill>
                  <a:srgbClr val="404040"/>
                </a:solidFill>
              </a:rPr>
              <a:t> editing, crossing as conventional breeding </a:t>
            </a:r>
          </a:p>
          <a:p>
            <a:pPr marL="0" indent="0">
              <a:spcAft>
                <a:spcPts val="2400"/>
              </a:spcAft>
              <a:buNone/>
            </a:pPr>
            <a:r>
              <a:rPr lang="en-US" sz="2000" dirty="0">
                <a:solidFill>
                  <a:srgbClr val="404040"/>
                </a:solidFill>
              </a:rPr>
              <a:t>4. Some GM plants are more drought resistant? Discuss</a:t>
            </a:r>
          </a:p>
          <a:p>
            <a:endParaRPr lang="en-GB" sz="1800" dirty="0">
              <a:solidFill>
                <a:srgbClr val="404040"/>
              </a:solidFill>
            </a:endParaRPr>
          </a:p>
          <a:p>
            <a:pPr algn="just">
              <a:buFontTx/>
              <a:buAutoNum type="arabicPeriod"/>
            </a:pPr>
            <a:endParaRPr lang="en-US" sz="1800" dirty="0">
              <a:solidFill>
                <a:srgbClr val="404040"/>
              </a:solidFill>
            </a:endParaRPr>
          </a:p>
          <a:p>
            <a:pPr algn="just">
              <a:buFontTx/>
              <a:buAutoNum type="arabicPeriod"/>
            </a:pPr>
            <a:endParaRPr lang="en-GB" sz="1800" dirty="0">
              <a:solidFill>
                <a:srgbClr val="404040"/>
              </a:solidFill>
            </a:endParaRPr>
          </a:p>
        </p:txBody>
      </p:sp>
    </p:spTree>
    <p:extLst>
      <p:ext uri="{BB962C8B-B14F-4D97-AF65-F5344CB8AC3E}">
        <p14:creationId xmlns:p14="http://schemas.microsoft.com/office/powerpoint/2010/main" val="2963692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42030A71-17A6-49FD-8F26-35B80531B21D}" type="slidenum">
              <a:rPr lang="en-GB"/>
              <a:pPr>
                <a:defRPr/>
              </a:pPr>
              <a:t>12</a:t>
            </a:fld>
            <a:endParaRPr lang="en-GB"/>
          </a:p>
        </p:txBody>
      </p:sp>
      <p:sp>
        <p:nvSpPr>
          <p:cNvPr id="40961" name="Title 1"/>
          <p:cNvSpPr>
            <a:spLocks noGrp="1"/>
          </p:cNvSpPr>
          <p:nvPr>
            <p:ph type="title"/>
          </p:nvPr>
        </p:nvSpPr>
        <p:spPr/>
        <p:txBody>
          <a:bodyPr/>
          <a:lstStyle/>
          <a:p>
            <a:r>
              <a:rPr lang="en-US" dirty="0"/>
              <a:t>Conclusion</a:t>
            </a:r>
            <a:endParaRPr lang="en-GB" dirty="0"/>
          </a:p>
        </p:txBody>
      </p:sp>
      <p:sp>
        <p:nvSpPr>
          <p:cNvPr id="40962" name="Text Placeholder 2"/>
          <p:cNvSpPr>
            <a:spLocks noGrp="1"/>
          </p:cNvSpPr>
          <p:nvPr>
            <p:ph type="body" idx="4294967295"/>
          </p:nvPr>
        </p:nvSpPr>
        <p:spPr>
          <a:xfrm>
            <a:off x="573468" y="1606931"/>
            <a:ext cx="9995043" cy="3168650"/>
          </a:xfrm>
        </p:spPr>
        <p:txBody>
          <a:bodyPr/>
          <a:lstStyle/>
          <a:p>
            <a:pPr marL="285750" indent="-285750">
              <a:defRPr/>
            </a:pPr>
            <a:r>
              <a:rPr lang="en-US" sz="2000" dirty="0"/>
              <a:t>Consumers (France) prefer a </a:t>
            </a:r>
            <a:r>
              <a:rPr lang="en-US" sz="2000" dirty="0" err="1"/>
              <a:t>cisgenic</a:t>
            </a:r>
            <a:r>
              <a:rPr lang="en-US" sz="2000" dirty="0"/>
              <a:t> variant with clear environmental benefits over the traditional variant , suggesting that </a:t>
            </a:r>
            <a:r>
              <a:rPr lang="en-US" sz="2000" dirty="0" err="1"/>
              <a:t>cisgenic</a:t>
            </a:r>
            <a:r>
              <a:rPr lang="en-US" sz="2000" dirty="0"/>
              <a:t> would be accepted by consumers if it had clear and proven environmental benefits  (e.g. pesticide free crop cultivation). </a:t>
            </a:r>
          </a:p>
          <a:p>
            <a:pPr marL="285750" indent="-285750">
              <a:defRPr/>
            </a:pPr>
            <a:r>
              <a:rPr lang="en-US" sz="2000" dirty="0"/>
              <a:t>North America , Australia – enabling for biotechnology </a:t>
            </a:r>
          </a:p>
          <a:p>
            <a:pPr marL="285750" indent="-285750">
              <a:defRPr/>
            </a:pPr>
            <a:r>
              <a:rPr lang="en-US" sz="2000" dirty="0"/>
              <a:t>EU , Japan and New Zealand – less enabling  (e.g.  Negative impact that any cultivation of GMOs might have on trade and export) </a:t>
            </a:r>
          </a:p>
          <a:p>
            <a:pPr marL="285750" indent="-285750">
              <a:defRPr/>
            </a:pPr>
            <a:r>
              <a:rPr lang="en-US" sz="2000" dirty="0"/>
              <a:t>Acceptability vs willingness to consume</a:t>
            </a:r>
          </a:p>
          <a:p>
            <a:pPr marL="285750" indent="-285750">
              <a:defRPr/>
            </a:pPr>
            <a:r>
              <a:rPr lang="en-US" sz="2000" dirty="0"/>
              <a:t>Despite EU wide regulations – consumers still have higher trust in domestic national food products than in products imported from other MS.</a:t>
            </a:r>
          </a:p>
          <a:p>
            <a:pPr marL="285750" indent="-285750">
              <a:defRPr/>
            </a:pPr>
            <a:r>
              <a:rPr lang="en-US" sz="2000" dirty="0"/>
              <a:t>In USA consumers are willing to pay extra to avoid </a:t>
            </a:r>
            <a:r>
              <a:rPr lang="en-US" sz="2000" dirty="0" err="1"/>
              <a:t>cisgenic</a:t>
            </a:r>
            <a:r>
              <a:rPr lang="en-US" sz="2000" dirty="0"/>
              <a:t> good , yet given the choice they prefer </a:t>
            </a:r>
            <a:r>
              <a:rPr lang="en-US" sz="2000" dirty="0" err="1"/>
              <a:t>cisgenic</a:t>
            </a:r>
            <a:r>
              <a:rPr lang="en-US" sz="2000" dirty="0"/>
              <a:t> over transgenic food</a:t>
            </a:r>
          </a:p>
          <a:p>
            <a:pPr algn="just"/>
            <a:endParaRPr lang="en-US" sz="1800" dirty="0">
              <a:solidFill>
                <a:srgbClr val="404040"/>
              </a:solidFill>
            </a:endParaRPr>
          </a:p>
          <a:p>
            <a:pPr algn="just"/>
            <a:endParaRPr lang="en-GB" dirty="0">
              <a:solidFill>
                <a:srgbClr val="404040"/>
              </a:solidFill>
            </a:endParaRPr>
          </a:p>
          <a:p>
            <a:pPr algn="just"/>
            <a:endParaRPr lang="en-GB" dirty="0">
              <a:solidFill>
                <a:srgbClr val="404040"/>
              </a:solidFill>
            </a:endParaRPr>
          </a:p>
        </p:txBody>
      </p:sp>
    </p:spTree>
    <p:extLst>
      <p:ext uri="{BB962C8B-B14F-4D97-AF65-F5344CB8AC3E}">
        <p14:creationId xmlns:p14="http://schemas.microsoft.com/office/powerpoint/2010/main" val="40338596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13</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3D3EFF48-40DD-461D-9893-E2DAEA97C3B5}" type="slidenum">
              <a:rPr lang="en-GB"/>
              <a:pPr>
                <a:defRPr/>
              </a:pPr>
              <a:t>2</a:t>
            </a:fld>
            <a:endParaRPr lang="en-GB"/>
          </a:p>
        </p:txBody>
      </p:sp>
      <p:sp>
        <p:nvSpPr>
          <p:cNvPr id="23553" name="Title 1"/>
          <p:cNvSpPr>
            <a:spLocks noGrp="1"/>
          </p:cNvSpPr>
          <p:nvPr>
            <p:ph type="title"/>
          </p:nvPr>
        </p:nvSpPr>
        <p:spPr/>
        <p:txBody>
          <a:bodyPr/>
          <a:lstStyle/>
          <a:p>
            <a:r>
              <a:rPr lang="en-US"/>
              <a:t>Objectives and Outcome</a:t>
            </a:r>
            <a:endParaRPr lang="en-GB"/>
          </a:p>
        </p:txBody>
      </p:sp>
      <p:sp>
        <p:nvSpPr>
          <p:cNvPr id="3" name="Text Placeholder 2"/>
          <p:cNvSpPr>
            <a:spLocks noGrp="1"/>
          </p:cNvSpPr>
          <p:nvPr>
            <p:ph type="body" idx="4294967295"/>
          </p:nvPr>
        </p:nvSpPr>
        <p:spPr>
          <a:xfrm>
            <a:off x="910119" y="1825001"/>
            <a:ext cx="7700962" cy="1873250"/>
          </a:xfrm>
        </p:spPr>
        <p:txBody>
          <a:bodyPr/>
          <a:lstStyle/>
          <a:p>
            <a:pPr marL="87313" indent="0">
              <a:buNone/>
            </a:pPr>
            <a:r>
              <a:rPr lang="en-US" sz="2000" b="1" dirty="0">
                <a:solidFill>
                  <a:srgbClr val="404040"/>
                </a:solidFill>
              </a:rPr>
              <a:t>Objectives:</a:t>
            </a:r>
          </a:p>
          <a:p>
            <a:pPr marL="430213" indent="-342900"/>
            <a:r>
              <a:rPr lang="en-US" sz="2000" dirty="0">
                <a:solidFill>
                  <a:srgbClr val="404040"/>
                </a:solidFill>
              </a:rPr>
              <a:t>Understanding Social Acceptability Of </a:t>
            </a:r>
            <a:r>
              <a:rPr lang="en-US" sz="2000" dirty="0" err="1">
                <a:solidFill>
                  <a:srgbClr val="404040"/>
                </a:solidFill>
              </a:rPr>
              <a:t>Cisgenic</a:t>
            </a:r>
            <a:r>
              <a:rPr lang="en-US" sz="2000" dirty="0">
                <a:solidFill>
                  <a:srgbClr val="404040"/>
                </a:solidFill>
              </a:rPr>
              <a:t> Plants, Public Perception, Consumer Preferences and Legal Regulation </a:t>
            </a:r>
          </a:p>
          <a:p>
            <a:pPr marL="430213" indent="-342900"/>
            <a:r>
              <a:rPr lang="en-GB" sz="2000" dirty="0"/>
              <a:t>GMO covers among others transgenic and </a:t>
            </a:r>
            <a:r>
              <a:rPr lang="en-GB" sz="2000" dirty="0" err="1"/>
              <a:t>cisgenic</a:t>
            </a:r>
            <a:r>
              <a:rPr lang="en-GB" sz="2000" dirty="0"/>
              <a:t> plants too.</a:t>
            </a:r>
          </a:p>
          <a:p>
            <a:pPr marL="87313" indent="0">
              <a:buNone/>
            </a:pPr>
            <a:r>
              <a:rPr lang="en-US" sz="2000" b="1" dirty="0">
                <a:solidFill>
                  <a:srgbClr val="404040"/>
                </a:solidFill>
              </a:rPr>
              <a:t>Outcome:</a:t>
            </a:r>
          </a:p>
          <a:p>
            <a:pPr marL="449263" indent="-361950">
              <a:buFontTx/>
              <a:buChar char="•"/>
            </a:pPr>
            <a:r>
              <a:rPr lang="en-US" sz="2000" dirty="0">
                <a:solidFill>
                  <a:srgbClr val="404040"/>
                </a:solidFill>
              </a:rPr>
              <a:t>Overview on public perception in different countries</a:t>
            </a:r>
            <a:endParaRPr lang="en-GB" sz="2000" dirty="0">
              <a:solidFill>
                <a:srgbClr val="404040"/>
              </a:solidFill>
            </a:endParaRPr>
          </a:p>
          <a:p>
            <a:endParaRPr lang="en-GB" sz="2000" dirty="0"/>
          </a:p>
          <a:p>
            <a:pPr marL="449263" indent="-361950" algn="l"/>
            <a:endParaRPr lang="en-GB" sz="2000" dirty="0">
              <a:solidFill>
                <a:srgbClr val="404040"/>
              </a:solidFill>
            </a:endParaRPr>
          </a:p>
        </p:txBody>
      </p:sp>
    </p:spTree>
    <p:extLst>
      <p:ext uri="{BB962C8B-B14F-4D97-AF65-F5344CB8AC3E}">
        <p14:creationId xmlns:p14="http://schemas.microsoft.com/office/powerpoint/2010/main" val="1896871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4408453A-BD1E-4327-A6A7-1255A194D00C}" type="slidenum">
              <a:rPr lang="en-GB"/>
              <a:pPr>
                <a:defRPr/>
              </a:pPr>
              <a:t>3</a:t>
            </a:fld>
            <a:endParaRPr lang="en-GB"/>
          </a:p>
        </p:txBody>
      </p:sp>
      <p:sp>
        <p:nvSpPr>
          <p:cNvPr id="24577" name="Title 1"/>
          <p:cNvSpPr>
            <a:spLocks noGrp="1"/>
          </p:cNvSpPr>
          <p:nvPr>
            <p:ph type="title"/>
          </p:nvPr>
        </p:nvSpPr>
        <p:spPr/>
        <p:txBody>
          <a:bodyPr/>
          <a:lstStyle/>
          <a:p>
            <a:r>
              <a:rPr lang="en-US" dirty="0" err="1"/>
              <a:t>Transgentic</a:t>
            </a:r>
            <a:r>
              <a:rPr lang="en-US" dirty="0"/>
              <a:t> Vs </a:t>
            </a:r>
            <a:r>
              <a:rPr lang="en-US" dirty="0" err="1"/>
              <a:t>Cisgenic</a:t>
            </a:r>
            <a:endParaRPr lang="en-GB" dirty="0"/>
          </a:p>
        </p:txBody>
      </p:sp>
      <p:sp>
        <p:nvSpPr>
          <p:cNvPr id="3" name="Text Placeholder 2"/>
          <p:cNvSpPr>
            <a:spLocks noGrp="1"/>
          </p:cNvSpPr>
          <p:nvPr>
            <p:ph type="body" idx="4294967295"/>
          </p:nvPr>
        </p:nvSpPr>
        <p:spPr>
          <a:xfrm>
            <a:off x="916112" y="1392072"/>
            <a:ext cx="7772400" cy="4176628"/>
          </a:xfrm>
        </p:spPr>
        <p:txBody>
          <a:bodyPr/>
          <a:lstStyle/>
          <a:p>
            <a:r>
              <a:rPr lang="en-US" dirty="0">
                <a:solidFill>
                  <a:srgbClr val="404040"/>
                </a:solidFill>
              </a:rPr>
              <a:t>Transgenic plants contain genes from distant organisms such as bacteria, viruses, and unrelated plants and therefore differ significantly from what has been possible in conventional breeding</a:t>
            </a:r>
          </a:p>
          <a:p>
            <a:r>
              <a:rPr lang="en-US" dirty="0" err="1">
                <a:solidFill>
                  <a:srgbClr val="404040"/>
                </a:solidFill>
              </a:rPr>
              <a:t>Cisgenic</a:t>
            </a:r>
            <a:r>
              <a:rPr lang="en-US" dirty="0">
                <a:solidFill>
                  <a:srgbClr val="404040"/>
                </a:solidFill>
              </a:rPr>
              <a:t> plants contains genes from sexually compatible species ( </a:t>
            </a:r>
            <a:r>
              <a:rPr lang="en-US" dirty="0" err="1">
                <a:solidFill>
                  <a:srgbClr val="404040"/>
                </a:solidFill>
              </a:rPr>
              <a:t>i.e</a:t>
            </a:r>
            <a:r>
              <a:rPr lang="en-US" dirty="0">
                <a:solidFill>
                  <a:srgbClr val="404040"/>
                </a:solidFill>
              </a:rPr>
              <a:t> from the gene pool that could be used by conventional breeding)</a:t>
            </a:r>
            <a:endParaRPr lang="en-GB" dirty="0">
              <a:solidFill>
                <a:srgbClr val="404040"/>
              </a:solidFill>
            </a:endParaRPr>
          </a:p>
          <a:p>
            <a:endParaRPr lang="en-GB" sz="2000" dirty="0">
              <a:solidFill>
                <a:srgbClr val="40404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B0556982-102D-4FA3-81A3-95DCE9E532D9}" type="slidenum">
              <a:rPr lang="en-GB"/>
              <a:pPr>
                <a:defRPr/>
              </a:pPr>
              <a:t>4</a:t>
            </a:fld>
            <a:endParaRPr lang="en-GB"/>
          </a:p>
        </p:txBody>
      </p:sp>
      <p:sp>
        <p:nvSpPr>
          <p:cNvPr id="25601" name="Title 1"/>
          <p:cNvSpPr>
            <a:spLocks noGrp="1"/>
          </p:cNvSpPr>
          <p:nvPr>
            <p:ph type="title"/>
          </p:nvPr>
        </p:nvSpPr>
        <p:spPr>
          <a:xfrm>
            <a:off x="3480178" y="627796"/>
            <a:ext cx="8006143" cy="846161"/>
          </a:xfrm>
        </p:spPr>
        <p:txBody>
          <a:bodyPr/>
          <a:lstStyle/>
          <a:p>
            <a:r>
              <a:rPr lang="en-US" dirty="0"/>
              <a:t>Selected Countries – Interesting facts</a:t>
            </a:r>
            <a:endParaRPr lang="en-GB" dirty="0"/>
          </a:p>
        </p:txBody>
      </p:sp>
      <p:sp>
        <p:nvSpPr>
          <p:cNvPr id="3" name="Text Placeholder 2"/>
          <p:cNvSpPr>
            <a:spLocks noGrp="1"/>
          </p:cNvSpPr>
          <p:nvPr>
            <p:ph type="body" idx="4294967295"/>
          </p:nvPr>
        </p:nvSpPr>
        <p:spPr>
          <a:xfrm>
            <a:off x="1080498" y="1773237"/>
            <a:ext cx="9234755" cy="3311525"/>
          </a:xfrm>
        </p:spPr>
        <p:txBody>
          <a:bodyPr/>
          <a:lstStyle/>
          <a:p>
            <a:r>
              <a:rPr lang="en-US" dirty="0">
                <a:solidFill>
                  <a:srgbClr val="404040"/>
                </a:solidFill>
              </a:rPr>
              <a:t>Consumers in Japan and Germany tended to be more cautious about GM Food than those in India and Australia</a:t>
            </a:r>
          </a:p>
          <a:p>
            <a:r>
              <a:rPr lang="en-US" dirty="0">
                <a:solidFill>
                  <a:srgbClr val="404040"/>
                </a:solidFill>
              </a:rPr>
              <a:t>In New Zealand consumers do not necessarily act in the way they have indicated they will. </a:t>
            </a:r>
          </a:p>
          <a:p>
            <a:r>
              <a:rPr lang="en-US" dirty="0">
                <a:solidFill>
                  <a:srgbClr val="404040"/>
                </a:solidFill>
              </a:rPr>
              <a:t>In Australia (2017) 13% population opposed to GMOs especially in food and agriculture. </a:t>
            </a:r>
          </a:p>
          <a:p>
            <a:pPr marL="0" indent="0" algn="just">
              <a:buNone/>
            </a:pPr>
            <a:endParaRPr lang="en-GB" sz="2000" b="1" dirty="0">
              <a:solidFill>
                <a:srgbClr val="40404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9F61EE7-A63B-48DB-8F52-92D83027BF5C}" type="slidenum">
              <a:rPr lang="en-GB"/>
              <a:pPr>
                <a:defRPr/>
              </a:pPr>
              <a:t>5</a:t>
            </a:fld>
            <a:endParaRPr lang="en-GB"/>
          </a:p>
        </p:txBody>
      </p:sp>
      <p:sp>
        <p:nvSpPr>
          <p:cNvPr id="27649" name="Title 1"/>
          <p:cNvSpPr>
            <a:spLocks noGrp="1"/>
          </p:cNvSpPr>
          <p:nvPr>
            <p:ph type="title"/>
          </p:nvPr>
        </p:nvSpPr>
        <p:spPr>
          <a:xfrm>
            <a:off x="3069893" y="1001475"/>
            <a:ext cx="8457372" cy="782357"/>
          </a:xfrm>
        </p:spPr>
        <p:txBody>
          <a:bodyPr/>
          <a:lstStyle/>
          <a:p>
            <a:r>
              <a:rPr lang="en-GB" dirty="0"/>
              <a:t>Dimensions of Social Acceptability </a:t>
            </a:r>
            <a:br>
              <a:rPr lang="en-GB" dirty="0"/>
            </a:br>
            <a:r>
              <a:rPr lang="en-GB" dirty="0"/>
              <a:t> </a:t>
            </a:r>
          </a:p>
        </p:txBody>
      </p:sp>
      <p:sp>
        <p:nvSpPr>
          <p:cNvPr id="27650" name="Text Placeholder 2"/>
          <p:cNvSpPr>
            <a:spLocks noGrp="1"/>
          </p:cNvSpPr>
          <p:nvPr>
            <p:ph type="body" idx="4294967295"/>
          </p:nvPr>
        </p:nvSpPr>
        <p:spPr>
          <a:xfrm>
            <a:off x="838200" y="2265284"/>
            <a:ext cx="10083229" cy="3384550"/>
          </a:xfrm>
        </p:spPr>
        <p:txBody>
          <a:bodyPr/>
          <a:lstStyle/>
          <a:p>
            <a:r>
              <a:rPr lang="en-US" dirty="0">
                <a:solidFill>
                  <a:srgbClr val="404040"/>
                </a:solidFill>
              </a:rPr>
              <a:t>Socio Political Acceptability </a:t>
            </a:r>
          </a:p>
          <a:p>
            <a:endParaRPr lang="en-US" dirty="0">
              <a:solidFill>
                <a:srgbClr val="404040"/>
              </a:solidFill>
            </a:endParaRPr>
          </a:p>
          <a:p>
            <a:r>
              <a:rPr lang="en-US" dirty="0">
                <a:solidFill>
                  <a:srgbClr val="404040"/>
                </a:solidFill>
              </a:rPr>
              <a:t>Community Acceptability </a:t>
            </a:r>
          </a:p>
          <a:p>
            <a:endParaRPr lang="en-US" dirty="0">
              <a:solidFill>
                <a:srgbClr val="404040"/>
              </a:solidFill>
            </a:endParaRPr>
          </a:p>
          <a:p>
            <a:r>
              <a:rPr lang="en-US" dirty="0">
                <a:solidFill>
                  <a:srgbClr val="404040"/>
                </a:solidFill>
              </a:rPr>
              <a:t>Market Acceptability </a:t>
            </a:r>
            <a:endParaRPr lang="en-GB" dirty="0">
              <a:solidFill>
                <a:srgbClr val="404040"/>
              </a:solidFill>
            </a:endParaRPr>
          </a:p>
        </p:txBody>
      </p:sp>
    </p:spTree>
    <p:extLst>
      <p:ext uri="{BB962C8B-B14F-4D97-AF65-F5344CB8AC3E}">
        <p14:creationId xmlns:p14="http://schemas.microsoft.com/office/powerpoint/2010/main" val="2161034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D639155-0D80-484F-A5E6-6F46EC83FDFC}" type="slidenum">
              <a:rPr lang="en-GB"/>
              <a:pPr>
                <a:defRPr/>
              </a:pPr>
              <a:t>6</a:t>
            </a:fld>
            <a:endParaRPr lang="en-GB"/>
          </a:p>
        </p:txBody>
      </p:sp>
      <p:sp>
        <p:nvSpPr>
          <p:cNvPr id="31745" name="Title 1"/>
          <p:cNvSpPr>
            <a:spLocks noGrp="1"/>
          </p:cNvSpPr>
          <p:nvPr>
            <p:ph type="title"/>
          </p:nvPr>
        </p:nvSpPr>
        <p:spPr/>
        <p:txBody>
          <a:bodyPr/>
          <a:lstStyle/>
          <a:p>
            <a:r>
              <a:rPr lang="en-US" dirty="0"/>
              <a:t>Consumer Acceptability</a:t>
            </a:r>
            <a:endParaRPr lang="en-GB" dirty="0"/>
          </a:p>
        </p:txBody>
      </p:sp>
      <p:sp>
        <p:nvSpPr>
          <p:cNvPr id="3" name="Text Placeholder 2"/>
          <p:cNvSpPr>
            <a:spLocks noGrp="1"/>
          </p:cNvSpPr>
          <p:nvPr>
            <p:ph type="body" idx="4294967295"/>
          </p:nvPr>
        </p:nvSpPr>
        <p:spPr>
          <a:xfrm>
            <a:off x="838200" y="2005976"/>
            <a:ext cx="9610618" cy="3384550"/>
          </a:xfrm>
        </p:spPr>
        <p:txBody>
          <a:bodyPr/>
          <a:lstStyle/>
          <a:p>
            <a:pPr marL="342900" indent="-342900">
              <a:buFont typeface="Wingdings" panose="05000000000000000000" pitchFamily="2" charset="2"/>
              <a:buChar char="ü"/>
            </a:pPr>
            <a:r>
              <a:rPr lang="en-US" dirty="0">
                <a:solidFill>
                  <a:srgbClr val="404040"/>
                </a:solidFill>
              </a:rPr>
              <a:t>Awareness </a:t>
            </a:r>
          </a:p>
          <a:p>
            <a:pPr marL="342900" indent="-342900">
              <a:buFont typeface="Wingdings" panose="05000000000000000000" pitchFamily="2" charset="2"/>
              <a:buChar char="ü"/>
            </a:pPr>
            <a:endParaRPr lang="en-US" dirty="0">
              <a:solidFill>
                <a:srgbClr val="404040"/>
              </a:solidFill>
            </a:endParaRPr>
          </a:p>
          <a:p>
            <a:pPr marL="342900" indent="-342900">
              <a:buFont typeface="Wingdings" panose="05000000000000000000" pitchFamily="2" charset="2"/>
              <a:buChar char="ü"/>
            </a:pPr>
            <a:r>
              <a:rPr lang="en-US" dirty="0">
                <a:solidFill>
                  <a:srgbClr val="404040"/>
                </a:solidFill>
              </a:rPr>
              <a:t>Knowledge </a:t>
            </a:r>
          </a:p>
          <a:p>
            <a:pPr marL="342900" indent="-342900">
              <a:buFont typeface="Wingdings" panose="05000000000000000000" pitchFamily="2" charset="2"/>
              <a:buChar char="ü"/>
            </a:pPr>
            <a:endParaRPr lang="en-US" dirty="0">
              <a:solidFill>
                <a:srgbClr val="404040"/>
              </a:solidFill>
            </a:endParaRPr>
          </a:p>
          <a:p>
            <a:pPr marL="342900" indent="-342900">
              <a:buFont typeface="Wingdings" panose="05000000000000000000" pitchFamily="2" charset="2"/>
              <a:buChar char="ü"/>
            </a:pPr>
            <a:r>
              <a:rPr lang="en-US" dirty="0">
                <a:solidFill>
                  <a:srgbClr val="404040"/>
                </a:solidFill>
              </a:rPr>
              <a:t>Methods to measure consumer acceptability include the willingness to pay (</a:t>
            </a:r>
            <a:r>
              <a:rPr lang="en-US" dirty="0" err="1">
                <a:solidFill>
                  <a:srgbClr val="404040"/>
                </a:solidFill>
              </a:rPr>
              <a:t>WTP</a:t>
            </a:r>
            <a:r>
              <a:rPr lang="en-US" dirty="0">
                <a:solidFill>
                  <a:srgbClr val="404040"/>
                </a:solidFill>
              </a:rPr>
              <a:t>) and the  Willingness to consume (WTC) </a:t>
            </a:r>
            <a:endParaRPr lang="en-GB" dirty="0">
              <a:solidFill>
                <a:srgbClr val="40404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CED0B102-F6CB-426B-A9BF-D11328DA64DE}" type="slidenum">
              <a:rPr lang="en-GB"/>
              <a:pPr>
                <a:defRPr/>
              </a:pPr>
              <a:t>7</a:t>
            </a:fld>
            <a:endParaRPr lang="en-GB"/>
          </a:p>
        </p:txBody>
      </p:sp>
      <p:sp>
        <p:nvSpPr>
          <p:cNvPr id="30721" name="Title 1"/>
          <p:cNvSpPr>
            <a:spLocks noGrp="1"/>
          </p:cNvSpPr>
          <p:nvPr>
            <p:ph type="title"/>
          </p:nvPr>
        </p:nvSpPr>
        <p:spPr/>
        <p:txBody>
          <a:bodyPr/>
          <a:lstStyle/>
          <a:p>
            <a:r>
              <a:rPr lang="en-US" dirty="0"/>
              <a:t>Legal Regulation</a:t>
            </a:r>
            <a:endParaRPr lang="en-GB" dirty="0"/>
          </a:p>
        </p:txBody>
      </p:sp>
      <p:sp>
        <p:nvSpPr>
          <p:cNvPr id="30722" name="Text Placeholder 2"/>
          <p:cNvSpPr>
            <a:spLocks noGrp="1"/>
          </p:cNvSpPr>
          <p:nvPr>
            <p:ph type="body" idx="4294967295"/>
          </p:nvPr>
        </p:nvSpPr>
        <p:spPr>
          <a:xfrm>
            <a:off x="838200" y="1937910"/>
            <a:ext cx="10648122" cy="3168650"/>
          </a:xfrm>
        </p:spPr>
        <p:txBody>
          <a:bodyPr/>
          <a:lstStyle/>
          <a:p>
            <a:r>
              <a:rPr lang="en-US" dirty="0">
                <a:solidFill>
                  <a:srgbClr val="404040"/>
                </a:solidFill>
              </a:rPr>
              <a:t>European Union – 2001/18/EC/Commission Directive (EU) 2018/350/ Directive (EU) 2015/412</a:t>
            </a:r>
          </a:p>
          <a:p>
            <a:r>
              <a:rPr lang="en-US" dirty="0">
                <a:solidFill>
                  <a:srgbClr val="404040"/>
                </a:solidFill>
              </a:rPr>
              <a:t>North America – Coordinated Framework for the Regulation of Biotechnology (CFR)</a:t>
            </a:r>
          </a:p>
          <a:p>
            <a:r>
              <a:rPr lang="en-US" dirty="0">
                <a:solidFill>
                  <a:srgbClr val="404040"/>
                </a:solidFill>
              </a:rPr>
              <a:t>Australia and New Zealand – HSNO Act of 1996</a:t>
            </a:r>
          </a:p>
          <a:p>
            <a:r>
              <a:rPr lang="en-US" dirty="0">
                <a:solidFill>
                  <a:srgbClr val="404040"/>
                </a:solidFill>
              </a:rPr>
              <a:t>Japan - Cartagena Act (2003)</a:t>
            </a:r>
            <a:endParaRPr lang="en-GB" dirty="0">
              <a:solidFill>
                <a:srgbClr val="404040"/>
              </a:solidFill>
            </a:endParaRPr>
          </a:p>
        </p:txBody>
      </p:sp>
    </p:spTree>
    <p:extLst>
      <p:ext uri="{BB962C8B-B14F-4D97-AF65-F5344CB8AC3E}">
        <p14:creationId xmlns:p14="http://schemas.microsoft.com/office/powerpoint/2010/main" val="2990751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4A2895D-56FD-4B3D-A4D1-0283D84B5E41}" type="slidenum">
              <a:rPr lang="en-GB"/>
              <a:pPr>
                <a:defRPr/>
              </a:pPr>
              <a:t>8</a:t>
            </a:fld>
            <a:endParaRPr lang="en-GB"/>
          </a:p>
        </p:txBody>
      </p:sp>
      <p:sp>
        <p:nvSpPr>
          <p:cNvPr id="29697" name="Title 1"/>
          <p:cNvSpPr>
            <a:spLocks noGrp="1"/>
          </p:cNvSpPr>
          <p:nvPr>
            <p:ph type="title"/>
          </p:nvPr>
        </p:nvSpPr>
        <p:spPr>
          <a:xfrm>
            <a:off x="3131692" y="678069"/>
            <a:ext cx="8457372" cy="782357"/>
          </a:xfrm>
        </p:spPr>
        <p:txBody>
          <a:bodyPr/>
          <a:lstStyle/>
          <a:p>
            <a:r>
              <a:rPr lang="en-US" dirty="0"/>
              <a:t>Reference Papers for the Practical Exercise </a:t>
            </a:r>
            <a:endParaRPr lang="en-GB" dirty="0"/>
          </a:p>
        </p:txBody>
      </p:sp>
      <p:sp>
        <p:nvSpPr>
          <p:cNvPr id="3" name="Text Placeholder 2"/>
          <p:cNvSpPr>
            <a:spLocks noGrp="1"/>
          </p:cNvSpPr>
          <p:nvPr>
            <p:ph type="body" idx="4294967295"/>
          </p:nvPr>
        </p:nvSpPr>
        <p:spPr>
          <a:xfrm>
            <a:off x="838200" y="1886825"/>
            <a:ext cx="10134600" cy="2808287"/>
          </a:xfrm>
        </p:spPr>
        <p:txBody>
          <a:bodyPr/>
          <a:lstStyle/>
          <a:p>
            <a:pPr algn="just">
              <a:defRPr/>
            </a:pPr>
            <a:r>
              <a:rPr lang="en-GB" dirty="0"/>
              <a:t>1</a:t>
            </a:r>
            <a:r>
              <a:rPr lang="en-US" dirty="0"/>
              <a:t>Chapter 3: </a:t>
            </a:r>
            <a:r>
              <a:rPr lang="en-US" b="1" dirty="0"/>
              <a:t>“</a:t>
            </a:r>
            <a:r>
              <a:rPr lang="en-US" b="1" i="1" dirty="0"/>
              <a:t>Social Acceptability of </a:t>
            </a:r>
            <a:r>
              <a:rPr lang="en-US" b="1" i="1" dirty="0" err="1"/>
              <a:t>Cisgenic</a:t>
            </a:r>
            <a:r>
              <a:rPr lang="en-US" b="1" i="1" dirty="0"/>
              <a:t> Plants: Public Perception, Consumer Preferences, and Legal Regulations”</a:t>
            </a:r>
            <a:r>
              <a:rPr lang="en-US" i="1" dirty="0"/>
              <a:t> by </a:t>
            </a:r>
          </a:p>
          <a:p>
            <a:pPr algn="just">
              <a:defRPr/>
            </a:pPr>
            <a:r>
              <a:rPr lang="en-US" dirty="0"/>
              <a:t>Christian Daye, Armin </a:t>
            </a:r>
            <a:r>
              <a:rPr lang="en-US" dirty="0" err="1"/>
              <a:t>Spok</a:t>
            </a:r>
            <a:r>
              <a:rPr lang="en-US" dirty="0"/>
              <a:t>, Andrew C. Allan, </a:t>
            </a:r>
            <a:r>
              <a:rPr lang="en-US" dirty="0" err="1"/>
              <a:t>Tomiko</a:t>
            </a:r>
            <a:r>
              <a:rPr lang="en-US" dirty="0"/>
              <a:t> </a:t>
            </a:r>
            <a:r>
              <a:rPr lang="en-US" dirty="0" err="1"/>
              <a:t>Yamguchi</a:t>
            </a:r>
            <a:r>
              <a:rPr lang="en-US" dirty="0"/>
              <a:t> and </a:t>
            </a:r>
            <a:r>
              <a:rPr lang="en-US" dirty="0" err="1"/>
              <a:t>Thorben</a:t>
            </a:r>
            <a:r>
              <a:rPr lang="en-US" dirty="0"/>
              <a:t> </a:t>
            </a:r>
            <a:r>
              <a:rPr lang="en-US" dirty="0" err="1"/>
              <a:t>Sprink</a:t>
            </a:r>
            <a:r>
              <a:rPr lang="en-US" dirty="0"/>
              <a:t>. </a:t>
            </a:r>
            <a:endParaRPr lang="en-GB" i="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4">
                    <a:lumMod val="75000"/>
                  </a:schemeClr>
                </a:solidFill>
              </a:rPr>
              <a:t>Group Exercise</a:t>
            </a:r>
            <a:endParaRPr lang="en-GB" dirty="0">
              <a:solidFill>
                <a:schemeClr val="accent4">
                  <a:lumMod val="75000"/>
                </a:schemeClr>
              </a:solidFill>
            </a:endParaRPr>
          </a:p>
        </p:txBody>
      </p:sp>
      <p:sp>
        <p:nvSpPr>
          <p:cNvPr id="3" name="Content Placeholder 2"/>
          <p:cNvSpPr>
            <a:spLocks noGrp="1"/>
          </p:cNvSpPr>
          <p:nvPr>
            <p:ph sz="half" idx="4294967295"/>
          </p:nvPr>
        </p:nvSpPr>
        <p:spPr>
          <a:xfrm>
            <a:off x="1009650" y="2613631"/>
            <a:ext cx="5086350" cy="3633788"/>
          </a:xfrm>
        </p:spPr>
        <p:txBody>
          <a:bodyPr/>
          <a:lstStyle/>
          <a:p>
            <a:pPr marL="0" indent="0">
              <a:buNone/>
            </a:pPr>
            <a:r>
              <a:rPr lang="en-US" b="1" dirty="0">
                <a:solidFill>
                  <a:srgbClr val="404040"/>
                </a:solidFill>
              </a:rPr>
              <a:t>Groups 1 and 2</a:t>
            </a:r>
          </a:p>
          <a:p>
            <a:pPr marL="0" indent="0">
              <a:buNone/>
            </a:pPr>
            <a:r>
              <a:rPr lang="en-US" dirty="0">
                <a:solidFill>
                  <a:srgbClr val="404040"/>
                </a:solidFill>
              </a:rPr>
              <a:t>Allow 25 minutes for discussion </a:t>
            </a:r>
          </a:p>
          <a:p>
            <a:endParaRPr lang="en-GB" dirty="0">
              <a:solidFill>
                <a:srgbClr val="404040"/>
              </a:solidFill>
            </a:endParaRPr>
          </a:p>
        </p:txBody>
      </p:sp>
      <p:sp>
        <p:nvSpPr>
          <p:cNvPr id="4" name="Content Placeholder 3"/>
          <p:cNvSpPr>
            <a:spLocks noGrp="1"/>
          </p:cNvSpPr>
          <p:nvPr>
            <p:ph sz="half" idx="4294967295"/>
          </p:nvPr>
        </p:nvSpPr>
        <p:spPr>
          <a:xfrm>
            <a:off x="6592824" y="2613631"/>
            <a:ext cx="5383419" cy="3633788"/>
          </a:xfrm>
        </p:spPr>
        <p:txBody>
          <a:bodyPr/>
          <a:lstStyle/>
          <a:p>
            <a:pPr marL="0" indent="0">
              <a:buNone/>
            </a:pPr>
            <a:r>
              <a:rPr lang="en-US" b="1" dirty="0">
                <a:solidFill>
                  <a:srgbClr val="404040"/>
                </a:solidFill>
              </a:rPr>
              <a:t>Groups 3 and 4</a:t>
            </a:r>
          </a:p>
          <a:p>
            <a:pPr marL="0" indent="0">
              <a:buNone/>
            </a:pPr>
            <a:r>
              <a:rPr lang="en-US" dirty="0">
                <a:solidFill>
                  <a:srgbClr val="404040"/>
                </a:solidFill>
              </a:rPr>
              <a:t>Allow 25 minutes for discussion </a:t>
            </a:r>
            <a:endParaRPr lang="en-GB" dirty="0">
              <a:solidFill>
                <a:srgbClr val="404040"/>
              </a:solidFill>
            </a:endParaRPr>
          </a:p>
        </p:txBody>
      </p:sp>
    </p:spTree>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FF87431-2774-4E17-BE38-8A579357848D}">
  <ds:schemaRefs>
    <ds:schemaRef ds:uri="http://schemas.microsoft.com/sharepoint/v3"/>
    <ds:schemaRef ds:uri="http://schemas.microsoft.com/office/2006/documentManagement/types"/>
    <ds:schemaRef ds:uri="http://purl.org/dc/terms/"/>
    <ds:schemaRef ds:uri="http://schemas.microsoft.com/office/2006/metadata/properties"/>
    <ds:schemaRef ds:uri="http://schemas.microsoft.com/office/infopath/2007/PartnerControls"/>
    <ds:schemaRef ds:uri="http://purl.org/dc/elements/1.1/"/>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B1CAF70-02D1-4551-A536-63581F6A80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1906</TotalTime>
  <Words>954</Words>
  <Application>Microsoft Office PowerPoint</Application>
  <PresentationFormat>Widescreen</PresentationFormat>
  <Paragraphs>114</Paragraphs>
  <Slides>15</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Verdana</vt:lpstr>
      <vt:lpstr>Wingdings</vt:lpstr>
      <vt:lpstr>Office Theme</vt:lpstr>
      <vt:lpstr>Better Training for Safer Food Initiative</vt:lpstr>
      <vt:lpstr>Objectives and Outcome</vt:lpstr>
      <vt:lpstr>Transgentic Vs Cisgenic</vt:lpstr>
      <vt:lpstr>Selected Countries – Interesting facts</vt:lpstr>
      <vt:lpstr>Dimensions of Social Acceptability   </vt:lpstr>
      <vt:lpstr>Consumer Acceptability</vt:lpstr>
      <vt:lpstr>Legal Regulation</vt:lpstr>
      <vt:lpstr>Reference Papers for the Practical Exercise </vt:lpstr>
      <vt:lpstr>Group Exercise</vt:lpstr>
      <vt:lpstr>Questions to Discuss Groups 1 &amp; 2:</vt:lpstr>
      <vt:lpstr>Questions to Discuss Groups 3 &amp; 4:</vt:lpstr>
      <vt:lpstr>Conclusion</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Daniela Meilmann</cp:lastModifiedBy>
  <cp:revision>145</cp:revision>
  <dcterms:created xsi:type="dcterms:W3CDTF">2019-08-09T12:06:42Z</dcterms:created>
  <dcterms:modified xsi:type="dcterms:W3CDTF">2023-11-16T08:49:55Z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2023-11-06T15:30:39Z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13336357-e18a-4019-9578-012350d9e2fd</vt:lpwstr>
  </property>
  <property fmtid="{D5CDD505-2E9C-101B-9397-08002B2CF9AE}" pid="11" name="MSIP_Label_f2c848f1-078c-4e4f-8789-8a1259c542b8_ContentBits">
    <vt:lpwstr>0</vt:lpwstr>
  </property>
</Properties>
</file>