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5"/>
  </p:notesMasterIdLst>
  <p:handoutMasterIdLst>
    <p:handoutMasterId r:id="rId26"/>
  </p:handoutMasterIdLst>
  <p:sldIdLst>
    <p:sldId id="545" r:id="rId5"/>
    <p:sldId id="264" r:id="rId6"/>
    <p:sldId id="269" r:id="rId7"/>
    <p:sldId id="258" r:id="rId8"/>
    <p:sldId id="267" r:id="rId9"/>
    <p:sldId id="268" r:id="rId10"/>
    <p:sldId id="257" r:id="rId11"/>
    <p:sldId id="270" r:id="rId12"/>
    <p:sldId id="546" r:id="rId13"/>
    <p:sldId id="275" r:id="rId14"/>
    <p:sldId id="276" r:id="rId15"/>
    <p:sldId id="547" r:id="rId16"/>
    <p:sldId id="271" r:id="rId17"/>
    <p:sldId id="272" r:id="rId18"/>
    <p:sldId id="277" r:id="rId19"/>
    <p:sldId id="278" r:id="rId20"/>
    <p:sldId id="279" r:id="rId21"/>
    <p:sldId id="473" r:id="rId22"/>
    <p:sldId id="544" r:id="rId23"/>
    <p:sldId id="274"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6FA528"/>
    <a:srgbClr val="AFC551"/>
    <a:srgbClr val="034EA2"/>
    <a:srgbClr val="004494"/>
    <a:srgbClr val="0356B1"/>
    <a:srgbClr val="024EA2"/>
    <a:srgbClr val="024B9C"/>
    <a:srgbClr val="035D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674"/>
  </p:normalViewPr>
  <p:slideViewPr>
    <p:cSldViewPr snapToGrid="0">
      <p:cViewPr varScale="1">
        <p:scale>
          <a:sx n="62" d="100"/>
          <a:sy n="62" d="100"/>
        </p:scale>
        <p:origin x="792" y="56"/>
      </p:cViewPr>
      <p:guideLst>
        <p:guide orient="horz" pos="2092"/>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ina Hristova" userId="146acd6f-9f96-42f3-a178-472d8ef3f70d" providerId="ADAL" clId="{4B07AF40-4AFE-4604-A565-7A5B15926BC6}"/>
    <pc:docChg chg="mod modSld modMainMaster">
      <pc:chgData name="Kristina Hristova" userId="146acd6f-9f96-42f3-a178-472d8ef3f70d" providerId="ADAL" clId="{4B07AF40-4AFE-4604-A565-7A5B15926BC6}" dt="2023-11-06T15:10:37.740" v="4" actId="33475"/>
      <pc:docMkLst>
        <pc:docMk/>
      </pc:docMkLst>
      <pc:sldChg chg="modSp mod">
        <pc:chgData name="Kristina Hristova" userId="146acd6f-9f96-42f3-a178-472d8ef3f70d" providerId="ADAL" clId="{4B07AF40-4AFE-4604-A565-7A5B15926BC6}" dt="2023-11-06T15:10:16.086" v="2" actId="1076"/>
        <pc:sldMkLst>
          <pc:docMk/>
          <pc:sldMk cId="3299549851" sldId="269"/>
        </pc:sldMkLst>
        <pc:spChg chg="mod">
          <ac:chgData name="Kristina Hristova" userId="146acd6f-9f96-42f3-a178-472d8ef3f70d" providerId="ADAL" clId="{4B07AF40-4AFE-4604-A565-7A5B15926BC6}" dt="2023-11-06T15:10:13.379" v="1" actId="1076"/>
          <ac:spMkLst>
            <pc:docMk/>
            <pc:sldMk cId="3299549851" sldId="269"/>
            <ac:spMk id="9" creationId="{00000000-0000-0000-0000-000000000000}"/>
          </ac:spMkLst>
        </pc:spChg>
        <pc:picChg chg="mod">
          <ac:chgData name="Kristina Hristova" userId="146acd6f-9f96-42f3-a178-472d8ef3f70d" providerId="ADAL" clId="{4B07AF40-4AFE-4604-A565-7A5B15926BC6}" dt="2023-11-06T15:10:16.086" v="2" actId="1076"/>
          <ac:picMkLst>
            <pc:docMk/>
            <pc:sldMk cId="3299549851" sldId="269"/>
            <ac:picMk id="2" creationId="{00000000-0000-0000-0000-000000000000}"/>
          </ac:picMkLst>
        </pc:picChg>
      </pc:sldChg>
      <pc:sldChg chg="modSp mod">
        <pc:chgData name="Kristina Hristova" userId="146acd6f-9f96-42f3-a178-472d8ef3f70d" providerId="ADAL" clId="{4B07AF40-4AFE-4604-A565-7A5B15926BC6}" dt="2023-11-06T15:10:34.285" v="3" actId="20577"/>
        <pc:sldMkLst>
          <pc:docMk/>
          <pc:sldMk cId="2009612563" sldId="473"/>
        </pc:sldMkLst>
        <pc:spChg chg="mod">
          <ac:chgData name="Kristina Hristova" userId="146acd6f-9f96-42f3-a178-472d8ef3f70d" providerId="ADAL" clId="{4B07AF40-4AFE-4604-A565-7A5B15926BC6}" dt="2023-11-06T15:10:34.285" v="3" actId="20577"/>
          <ac:spMkLst>
            <pc:docMk/>
            <pc:sldMk cId="2009612563" sldId="473"/>
            <ac:spMk id="4" creationId="{1DE18CC4-DE36-AF4F-ADFD-C9C801BA7375}"/>
          </ac:spMkLst>
        </pc:spChg>
      </pc:sldChg>
      <pc:sldMasterChg chg="delSp mod">
        <pc:chgData name="Kristina Hristova" userId="146acd6f-9f96-42f3-a178-472d8ef3f70d" providerId="ADAL" clId="{4B07AF40-4AFE-4604-A565-7A5B15926BC6}" dt="2023-11-06T15:10:37.740" v="4" actId="33475"/>
        <pc:sldMasterMkLst>
          <pc:docMk/>
          <pc:sldMasterMk cId="459720850" sldId="2147483648"/>
        </pc:sldMasterMkLst>
        <pc:spChg chg="del">
          <ac:chgData name="Kristina Hristova" userId="146acd6f-9f96-42f3-a178-472d8ef3f70d" providerId="ADAL" clId="{4B07AF40-4AFE-4604-A565-7A5B15926BC6}" dt="2023-11-06T15:10:37.740" v="4" actId="33475"/>
          <ac:spMkLst>
            <pc:docMk/>
            <pc:sldMasterMk cId="459720850" sldId="2147483648"/>
            <ac:spMk id="4" creationId="{CCB65CA8-41B3-ABDB-5CAC-0E4D5E40EECC}"/>
          </ac:spMkLst>
        </pc:spChg>
      </pc:sldMasterChg>
    </pc:docChg>
  </pc:docChgLst>
  <pc:docChgLst>
    <pc:chgData name="Kristina Hristova" userId="146acd6f-9f96-42f3-a178-472d8ef3f70d" providerId="ADAL" clId="{AC05D884-6D6C-4AC8-9670-2E682B8CF4B3}"/>
    <pc:docChg chg="mod">
      <pc:chgData name="Kristina Hristova" userId="146acd6f-9f96-42f3-a178-472d8ef3f70d" providerId="ADAL" clId="{AC05D884-6D6C-4AC8-9670-2E682B8CF4B3}" dt="2023-11-14T15:28:35.692" v="1" actId="33475"/>
      <pc:docMkLst>
        <pc:docMk/>
      </pc:docMkLst>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14/11/2023</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14/11/2023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CC-BY).pdf"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59CF2995-AB43-4B7C-B8CD-9DC7C3692A9C}" type="slidenum">
              <a:rPr lang="en-GB" smtClean="0"/>
              <a:t>1</a:t>
            </a:fld>
            <a:endParaRPr lang="en-GB" dirty="0"/>
          </a:p>
        </p:txBody>
      </p:sp>
    </p:spTree>
    <p:extLst>
      <p:ext uri="{BB962C8B-B14F-4D97-AF65-F5344CB8AC3E}">
        <p14:creationId xmlns:p14="http://schemas.microsoft.com/office/powerpoint/2010/main" val="13554079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b="0" i="0" u="none" strike="noStrike" kern="1200" baseline="0" dirty="0">
                <a:solidFill>
                  <a:schemeClr val="tx1"/>
                </a:solidFill>
                <a:latin typeface="Arial" charset="0"/>
                <a:ea typeface="+mn-ea"/>
                <a:cs typeface="+mn-cs"/>
              </a:rPr>
              <a:t>Topic 4 ERA: selected aspects</a:t>
            </a:r>
          </a:p>
          <a:p>
            <a:r>
              <a:rPr lang="en-US" sz="1200" b="0" i="0" u="none" strike="noStrike" kern="1200" baseline="0" dirty="0">
                <a:solidFill>
                  <a:schemeClr val="tx1"/>
                </a:solidFill>
                <a:latin typeface="Arial" charset="0"/>
                <a:ea typeface="+mn-ea"/>
                <a:cs typeface="+mn-cs"/>
              </a:rPr>
              <a:t>4.1-4.3 ERA for GMPs: specific exposures (food/feed uses, non-food/non-feed uses)</a:t>
            </a:r>
          </a:p>
          <a:p>
            <a:r>
              <a:rPr lang="en-US" sz="1200" b="0" i="0" u="none" strike="noStrike" kern="1200" baseline="0" dirty="0">
                <a:solidFill>
                  <a:schemeClr val="tx1"/>
                </a:solidFill>
                <a:latin typeface="Arial" charset="0"/>
                <a:ea typeface="+mn-ea"/>
                <a:cs typeface="+mn-cs"/>
              </a:rPr>
              <a:t>4.4 </a:t>
            </a:r>
            <a:r>
              <a:rPr lang="en-GB" sz="1200" kern="1200" dirty="0">
                <a:solidFill>
                  <a:schemeClr val="tx1"/>
                </a:solidFill>
                <a:effectLst/>
                <a:latin typeface="Arial" charset="0"/>
                <a:ea typeface="+mn-ea"/>
                <a:cs typeface="+mn-cs"/>
              </a:rPr>
              <a:t>Farmers and innovative solutions (cultivation of GMPs)</a:t>
            </a:r>
          </a:p>
          <a:p>
            <a:r>
              <a:rPr lang="en-GB" sz="1200" b="0" i="0" u="none" strike="noStrike" kern="1200" baseline="0" dirty="0">
                <a:solidFill>
                  <a:schemeClr val="tx1"/>
                </a:solidFill>
                <a:effectLst/>
                <a:latin typeface="Arial" charset="0"/>
                <a:ea typeface="+mn-ea"/>
                <a:cs typeface="+mn-cs"/>
              </a:rPr>
              <a:t>4.5 ERA around the world</a:t>
            </a:r>
            <a:endParaRPr lang="en-US" sz="1200" b="0" i="0" u="none" strike="noStrike" kern="1200" baseline="0" dirty="0">
              <a:solidFill>
                <a:schemeClr val="tx1"/>
              </a:solidFill>
              <a:latin typeface="Arial" charset="0"/>
              <a:ea typeface="+mn-ea"/>
              <a:cs typeface="+mn-cs"/>
            </a:endParaRPr>
          </a:p>
          <a:p>
            <a:endParaRPr lang="en-US" sz="1200" b="0" i="0" u="none" strike="noStrike" kern="1200" baseline="0" dirty="0">
              <a:solidFill>
                <a:schemeClr val="tx1"/>
              </a:solidFill>
              <a:latin typeface="Arial" charset="0"/>
              <a:ea typeface="+mn-ea"/>
              <a:cs typeface="+mn-cs"/>
            </a:endParaRPr>
          </a:p>
          <a:p>
            <a:r>
              <a:rPr lang="en-US" sz="1200" b="0" i="0" u="none" strike="noStrike" kern="1200" baseline="0" dirty="0">
                <a:solidFill>
                  <a:schemeClr val="tx1"/>
                </a:solidFill>
                <a:latin typeface="Arial" charset="0"/>
                <a:ea typeface="+mn-ea"/>
                <a:cs typeface="+mn-cs"/>
              </a:rPr>
              <a:t>DIRECTIVE 2001/18/EC OF THE EUROPEAN PARLIAMENT AND OF THE COUNCIL </a:t>
            </a:r>
            <a:r>
              <a:rPr lang="de-DE" sz="1200" b="0" i="0" u="none" strike="noStrike" kern="1200" baseline="0" dirty="0" err="1">
                <a:solidFill>
                  <a:schemeClr val="tx1"/>
                </a:solidFill>
                <a:latin typeface="Arial" charset="0"/>
                <a:ea typeface="+mn-ea"/>
                <a:cs typeface="+mn-cs"/>
              </a:rPr>
              <a:t>of</a:t>
            </a:r>
            <a:r>
              <a:rPr lang="de-DE" sz="1200" b="0" i="0" u="none" strike="noStrike" kern="1200" baseline="0" dirty="0">
                <a:solidFill>
                  <a:schemeClr val="tx1"/>
                </a:solidFill>
                <a:latin typeface="Arial" charset="0"/>
                <a:ea typeface="+mn-ea"/>
                <a:cs typeface="+mn-cs"/>
              </a:rPr>
              <a:t> 12 March 2001 </a:t>
            </a:r>
            <a:r>
              <a:rPr lang="en-US" sz="1200" b="0" i="0" u="none" strike="noStrike" kern="1200" baseline="0" dirty="0">
                <a:solidFill>
                  <a:schemeClr val="tx1"/>
                </a:solidFill>
                <a:latin typeface="Arial" charset="0"/>
                <a:ea typeface="+mn-ea"/>
                <a:cs typeface="+mn-cs"/>
              </a:rPr>
              <a:t>on the deliberate release into the environment of genetically modified organisms and repealing </a:t>
            </a:r>
            <a:r>
              <a:rPr lang="de-DE" sz="1200" b="0" i="0" u="none" strike="noStrike" kern="1200" baseline="0" dirty="0">
                <a:solidFill>
                  <a:schemeClr val="tx1"/>
                </a:solidFill>
                <a:latin typeface="Arial" charset="0"/>
                <a:ea typeface="+mn-ea"/>
                <a:cs typeface="+mn-cs"/>
              </a:rPr>
              <a:t>Council </a:t>
            </a:r>
            <a:r>
              <a:rPr lang="de-DE" sz="1200" b="0" i="0" u="none" strike="noStrike" kern="1200" baseline="0" dirty="0" err="1">
                <a:solidFill>
                  <a:schemeClr val="tx1"/>
                </a:solidFill>
                <a:latin typeface="Arial" charset="0"/>
                <a:ea typeface="+mn-ea"/>
                <a:cs typeface="+mn-cs"/>
              </a:rPr>
              <a:t>Directive</a:t>
            </a:r>
            <a:r>
              <a:rPr lang="de-DE" sz="1200" b="0" i="0" u="none" strike="noStrike" kern="1200" baseline="0" dirty="0">
                <a:solidFill>
                  <a:schemeClr val="tx1"/>
                </a:solidFill>
                <a:latin typeface="Arial" charset="0"/>
                <a:ea typeface="+mn-ea"/>
                <a:cs typeface="+mn-cs"/>
              </a:rPr>
              <a:t> 90/220/EEC</a:t>
            </a:r>
            <a:endParaRPr lang="de-DE" dirty="0"/>
          </a:p>
        </p:txBody>
      </p:sp>
      <p:sp>
        <p:nvSpPr>
          <p:cNvPr id="4" name="Foliennummernplatzhalter 3"/>
          <p:cNvSpPr>
            <a:spLocks noGrp="1"/>
          </p:cNvSpPr>
          <p:nvPr>
            <p:ph type="sldNum" sz="quarter" idx="10"/>
          </p:nvPr>
        </p:nvSpPr>
        <p:spPr/>
        <p:txBody>
          <a:bodyPr/>
          <a:lstStyle/>
          <a:p>
            <a:pPr>
              <a:defRPr/>
            </a:pPr>
            <a:fld id="{73A0A35F-4F92-49E4-9F04-766A330FD38B}" type="slidenum">
              <a:rPr lang="en-GB" smtClean="0"/>
              <a:pPr>
                <a:defRPr/>
              </a:pPr>
              <a:t>2</a:t>
            </a:fld>
            <a:endParaRPr lang="en-GB"/>
          </a:p>
        </p:txBody>
      </p:sp>
    </p:spTree>
    <p:extLst>
      <p:ext uri="{BB962C8B-B14F-4D97-AF65-F5344CB8AC3E}">
        <p14:creationId xmlns:p14="http://schemas.microsoft.com/office/powerpoint/2010/main" val="3852499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sz="1200" kern="1200" dirty="0">
                <a:solidFill>
                  <a:schemeClr val="tx1"/>
                </a:solidFill>
                <a:effectLst/>
                <a:latin typeface="Arial" charset="0"/>
                <a:ea typeface="+mn-ea"/>
                <a:cs typeface="+mn-cs"/>
              </a:rPr>
              <a:t>Comparative approach: The differences between a particular transgenic plant and a comparator provide a starting point for determining if release of the transgenic plant might result in potential adverse effects on the environment.</a:t>
            </a:r>
            <a:endParaRPr lang="de-DE" sz="1200" kern="1200" dirty="0">
              <a:solidFill>
                <a:schemeClr val="tx1"/>
              </a:solidFill>
              <a:effectLst/>
              <a:latin typeface="Arial" charset="0"/>
              <a:ea typeface="+mn-ea"/>
              <a:cs typeface="+mn-cs"/>
            </a:endParaRPr>
          </a:p>
          <a:p>
            <a:r>
              <a:rPr lang="en-GB" sz="1200" kern="1200" dirty="0">
                <a:solidFill>
                  <a:schemeClr val="tx1"/>
                </a:solidFill>
                <a:effectLst/>
                <a:latin typeface="Arial" charset="0"/>
                <a:ea typeface="+mn-ea"/>
                <a:cs typeface="+mn-cs"/>
              </a:rPr>
              <a:t>Familiarity: Familiarity arises from knowledge of and experience with the biology of the unmodified plant, the introduced trait, and the receiving environment, and plays a key role in setting the context for the environmental risk/safety assessment.</a:t>
            </a:r>
          </a:p>
          <a:p>
            <a:r>
              <a:rPr lang="en-GB" sz="1200" kern="1200" dirty="0">
                <a:solidFill>
                  <a:schemeClr val="tx1"/>
                </a:solidFill>
                <a:effectLst/>
                <a:latin typeface="Arial" charset="0"/>
                <a:ea typeface="+mn-ea"/>
                <a:cs typeface="+mn-cs"/>
              </a:rPr>
              <a:t>(Source: OECD </a:t>
            </a:r>
            <a:r>
              <a:rPr lang="en-GB" sz="1200" b="0" kern="1200" dirty="0">
                <a:solidFill>
                  <a:schemeClr val="tx1"/>
                </a:solidFill>
                <a:effectLst/>
                <a:latin typeface="Arial" charset="0"/>
                <a:ea typeface="+mn-ea"/>
                <a:cs typeface="+mn-cs"/>
              </a:rPr>
              <a:t>Working Group on the Harmonisation of Regulatory Oversight in Biotechnology: DRAFT CONSENSUS DOCUMENT ON ENVIRONMENTAL CONSIDERATIONS FOR RISK/SAFETY ASSESSMENT FOR THE RELEASE OF TRANSGENIC PLANTS – second draft 12/2019)</a:t>
            </a:r>
            <a:endParaRPr lang="de-DE" sz="1200" b="0" kern="1200" dirty="0">
              <a:solidFill>
                <a:schemeClr val="tx1"/>
              </a:solidFill>
              <a:effectLst/>
              <a:latin typeface="Arial" charset="0"/>
              <a:ea typeface="+mn-ea"/>
              <a:cs typeface="+mn-cs"/>
            </a:endParaRPr>
          </a:p>
          <a:p>
            <a:endParaRPr lang="de-DE" dirty="0"/>
          </a:p>
        </p:txBody>
      </p:sp>
      <p:sp>
        <p:nvSpPr>
          <p:cNvPr id="4" name="Foliennummernplatzhalter 3"/>
          <p:cNvSpPr>
            <a:spLocks noGrp="1"/>
          </p:cNvSpPr>
          <p:nvPr>
            <p:ph type="sldNum" sz="quarter" idx="10"/>
          </p:nvPr>
        </p:nvSpPr>
        <p:spPr/>
        <p:txBody>
          <a:bodyPr/>
          <a:lstStyle/>
          <a:p>
            <a:pPr>
              <a:defRPr/>
            </a:pPr>
            <a:fld id="{73A0A35F-4F92-49E4-9F04-766A330FD38B}" type="slidenum">
              <a:rPr lang="en-GB" smtClean="0"/>
              <a:pPr>
                <a:defRPr/>
              </a:pPr>
              <a:t>9</a:t>
            </a:fld>
            <a:endParaRPr lang="en-GB"/>
          </a:p>
        </p:txBody>
      </p:sp>
    </p:spTree>
    <p:extLst>
      <p:ext uri="{BB962C8B-B14F-4D97-AF65-F5344CB8AC3E}">
        <p14:creationId xmlns:p14="http://schemas.microsoft.com/office/powerpoint/2010/main" val="5541083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Update/add/delete parts of the</a:t>
            </a:r>
            <a:r>
              <a:rPr lang="en-IE" baseline="0" dirty="0"/>
              <a:t> copy right notice where appropriate.</a:t>
            </a:r>
          </a:p>
          <a:p>
            <a:r>
              <a:rPr lang="en-IE" baseline="0" dirty="0"/>
              <a:t>More information: </a:t>
            </a:r>
            <a:r>
              <a:rPr lang="en-GB" dirty="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19</a:t>
            </a:fld>
            <a:endParaRPr lang="en-GB" dirty="0"/>
          </a:p>
        </p:txBody>
      </p:sp>
    </p:spTree>
    <p:extLst>
      <p:ext uri="{BB962C8B-B14F-4D97-AF65-F5344CB8AC3E}">
        <p14:creationId xmlns:p14="http://schemas.microsoft.com/office/powerpoint/2010/main" val="4380548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Delete/update</a:t>
            </a:r>
            <a:r>
              <a:rPr lang="en-IE" baseline="0" dirty="0"/>
              <a:t> as appropriate</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20</a:t>
            </a:fld>
            <a:endParaRPr lang="en-GB"/>
          </a:p>
        </p:txBody>
      </p:sp>
    </p:spTree>
    <p:extLst>
      <p:ext uri="{BB962C8B-B14F-4D97-AF65-F5344CB8AC3E}">
        <p14:creationId xmlns:p14="http://schemas.microsoft.com/office/powerpoint/2010/main" val="4819794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rgbClr val="FFC0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dirty="0"/>
              <a:t>Edit Master text styles</a:t>
            </a:r>
          </a:p>
        </p:txBody>
      </p:sp>
      <p:sp>
        <p:nvSpPr>
          <p:cNvPr id="12" name="Rectangle 11"/>
          <p:cNvSpPr/>
          <p:nvPr userDrawn="1"/>
        </p:nvSpPr>
        <p:spPr>
          <a:xfrm>
            <a:off x="6615103" y="2806583"/>
            <a:ext cx="5079600" cy="1879200"/>
          </a:xfrm>
          <a:prstGeom prst="rect">
            <a:avLst/>
          </a:prstGeom>
          <a:blipFill dpi="0" rotWithShape="1">
            <a:blip r:embed="rId3">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sp>
        <p:nvSpPr>
          <p:cNvPr id="14" name="Rectangle 13"/>
          <p:cNvSpPr/>
          <p:nvPr userDrawn="1"/>
        </p:nvSpPr>
        <p:spPr>
          <a:xfrm>
            <a:off x="990176" y="2157413"/>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9" name="Rectangle 8"/>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0"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sp>
        <p:nvSpPr>
          <p:cNvPr id="6"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7" name="Rectangle 6"/>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rgbClr val="6FA528">
              <a:alpha val="20000"/>
            </a:srgbClr>
          </a:solidFill>
          <a:ln w="28575">
            <a:solidFill>
              <a:srgbClr val="6FA528"/>
            </a:solidFill>
          </a:ln>
        </p:spPr>
        <p:txBody>
          <a:bodyPr/>
          <a:lstStyle/>
          <a:p>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219447" y="746830"/>
            <a:ext cx="544923" cy="538867"/>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dirty="0"/>
              <a:t>Edit Master text styles</a:t>
            </a:r>
          </a:p>
        </p:txBody>
      </p:sp>
      <p:sp>
        <p:nvSpPr>
          <p:cNvPr id="6" name="Title Placeholder 1"/>
          <p:cNvSpPr>
            <a:spLocks noGrp="1"/>
          </p:cNvSpPr>
          <p:nvPr>
            <p:ph type="title"/>
          </p:nvPr>
        </p:nvSpPr>
        <p:spPr>
          <a:xfrm>
            <a:off x="6466377" y="1288725"/>
            <a:ext cx="5297993" cy="707622"/>
          </a:xfrm>
          <a:prstGeom prst="rect">
            <a:avLst/>
          </a:prstGeom>
        </p:spPr>
        <p:txBody>
          <a:bodyPr vert="horz" lIns="91440" tIns="45720" rIns="91440" bIns="0" rtlCol="0" anchor="t" anchorCtr="0">
            <a:noAutofit/>
          </a:bodyPr>
          <a:lstStyle>
            <a:lvl1pPr>
              <a:defRPr sz="2800"/>
            </a:lvl1pPr>
          </a:lstStyle>
          <a:p>
            <a:r>
              <a:rPr lang="en-US" dirty="0"/>
              <a:t>Click to edit Master title style</a:t>
            </a:r>
            <a:endParaRPr lang="en-GB" dirty="0"/>
          </a:p>
        </p:txBody>
      </p:sp>
      <p:sp>
        <p:nvSpPr>
          <p:cNvPr id="7" name="Rectangle 6"/>
          <p:cNvSpPr/>
          <p:nvPr userDrawn="1"/>
        </p:nvSpPr>
        <p:spPr>
          <a:xfrm>
            <a:off x="6419431" y="471473"/>
            <a:ext cx="2238799" cy="828245"/>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7" name="Picture Placeholder 4"/>
          <p:cNvSpPr>
            <a:spLocks noGrp="1"/>
          </p:cNvSpPr>
          <p:nvPr>
            <p:ph type="pic" sz="quarter" idx="13"/>
          </p:nvPr>
        </p:nvSpPr>
        <p:spPr>
          <a:xfrm>
            <a:off x="-46383" y="-46383"/>
            <a:ext cx="6142383" cy="6964017"/>
          </a:xfrm>
          <a:solidFill>
            <a:srgbClr val="6FA528">
              <a:alpha val="20000"/>
            </a:srgbClr>
          </a:solidFill>
          <a:ln w="28575">
            <a:solidFill>
              <a:srgbClr val="6FA528"/>
            </a:solidFill>
          </a:ln>
        </p:spPr>
        <p:txBody>
          <a:bodyPr/>
          <a:lstStyle/>
          <a:p>
            <a:endParaRPr lang="en-GB" dirty="0"/>
          </a:p>
        </p:txBody>
      </p:sp>
      <p:sp>
        <p:nvSpPr>
          <p:cNvPr id="3" name="Content Placeholder 2"/>
          <p:cNvSpPr>
            <a:spLocks noGrp="1"/>
          </p:cNvSpPr>
          <p:nvPr>
            <p:ph idx="1"/>
          </p:nvPr>
        </p:nvSpPr>
        <p:spPr>
          <a:xfrm>
            <a:off x="6817056" y="1825625"/>
            <a:ext cx="4926841" cy="3769957"/>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8" name="Title Placeholder 1"/>
          <p:cNvSpPr>
            <a:spLocks noGrp="1"/>
          </p:cNvSpPr>
          <p:nvPr>
            <p:ph type="title"/>
          </p:nvPr>
        </p:nvSpPr>
        <p:spPr>
          <a:xfrm>
            <a:off x="6466377" y="1288725"/>
            <a:ext cx="5297993" cy="707622"/>
          </a:xfrm>
          <a:prstGeom prst="rect">
            <a:avLst/>
          </a:prstGeom>
        </p:spPr>
        <p:txBody>
          <a:bodyPr vert="horz" lIns="91440" tIns="45720" rIns="91440" bIns="0" rtlCol="0" anchor="t" anchorCtr="0">
            <a:noAutofit/>
          </a:bodyPr>
          <a:lstStyle>
            <a:lvl1pPr>
              <a:defRPr sz="2800"/>
            </a:lvl1pPr>
          </a:lstStyle>
          <a:p>
            <a:r>
              <a:rPr lang="en-US" dirty="0"/>
              <a:t>Click to edit Master title style</a:t>
            </a:r>
            <a:endParaRPr lang="en-GB" dirty="0"/>
          </a:p>
        </p:txBody>
      </p:sp>
      <p:sp>
        <p:nvSpPr>
          <p:cNvPr id="9" name="Rectangle 8"/>
          <p:cNvSpPr/>
          <p:nvPr userDrawn="1"/>
        </p:nvSpPr>
        <p:spPr>
          <a:xfrm>
            <a:off x="6419431"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a:xfrm>
            <a:off x="970722" y="2284667"/>
            <a:ext cx="3141663" cy="2090737"/>
          </a:xfrm>
          <a:solidFill>
            <a:srgbClr val="6FA528">
              <a:alpha val="20000"/>
            </a:srgbClr>
          </a:solidFill>
        </p:spPr>
        <p:txBody>
          <a:bodyPr/>
          <a:lstStyle/>
          <a:p>
            <a:endParaRPr lang="en-GB"/>
          </a:p>
        </p:txBody>
      </p:sp>
      <p:sp>
        <p:nvSpPr>
          <p:cNvPr id="11" name="Picture Placeholder 2"/>
          <p:cNvSpPr>
            <a:spLocks noGrp="1"/>
          </p:cNvSpPr>
          <p:nvPr>
            <p:ph type="pic" sz="quarter" idx="14"/>
          </p:nvPr>
        </p:nvSpPr>
        <p:spPr>
          <a:xfrm>
            <a:off x="7901451" y="2284668"/>
            <a:ext cx="3141663" cy="2090737"/>
          </a:xfrm>
          <a:solidFill>
            <a:srgbClr val="6FA528">
              <a:alpha val="20000"/>
            </a:srgbClr>
          </a:solidFill>
        </p:spPr>
        <p:txBody>
          <a:bodyPr/>
          <a:lstStyle/>
          <a:p>
            <a:endParaRPr lang="en-GB"/>
          </a:p>
        </p:txBody>
      </p:sp>
      <p:sp>
        <p:nvSpPr>
          <p:cNvPr id="12" name="Picture Placeholder 2"/>
          <p:cNvSpPr>
            <a:spLocks noGrp="1"/>
          </p:cNvSpPr>
          <p:nvPr>
            <p:ph type="pic" sz="quarter" idx="15"/>
          </p:nvPr>
        </p:nvSpPr>
        <p:spPr>
          <a:xfrm>
            <a:off x="4436086" y="2284667"/>
            <a:ext cx="3141663" cy="2090737"/>
          </a:xfrm>
          <a:solidFill>
            <a:srgbClr val="6FA528">
              <a:alpha val="20000"/>
            </a:srgbClr>
          </a:solidFill>
        </p:spPr>
        <p:txBody>
          <a:bodyPr/>
          <a:lstStyle/>
          <a:p>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4"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a:xfrm>
            <a:off x="3713869" y="2159957"/>
            <a:ext cx="2461591" cy="1638158"/>
          </a:xfrm>
          <a:solidFill>
            <a:srgbClr val="6FA528">
              <a:alpha val="20000"/>
            </a:srgbClr>
          </a:solidFill>
        </p:spPr>
        <p:txBody>
          <a:bodyPr/>
          <a:lstStyle/>
          <a:p>
            <a:endParaRPr lang="en-GB"/>
          </a:p>
        </p:txBody>
      </p:sp>
      <p:sp>
        <p:nvSpPr>
          <p:cNvPr id="11" name="Picture Placeholder 2"/>
          <p:cNvSpPr>
            <a:spLocks noGrp="1"/>
          </p:cNvSpPr>
          <p:nvPr>
            <p:ph type="pic" sz="quarter" idx="14"/>
          </p:nvPr>
        </p:nvSpPr>
        <p:spPr>
          <a:xfrm>
            <a:off x="3713868" y="3968881"/>
            <a:ext cx="2461591" cy="1638158"/>
          </a:xfrm>
          <a:solidFill>
            <a:srgbClr val="6FA528">
              <a:alpha val="20000"/>
            </a:srgbClr>
          </a:solidFill>
        </p:spPr>
        <p:txBody>
          <a:bodyPr/>
          <a:lstStyle/>
          <a:p>
            <a:endParaRPr lang="en-GB"/>
          </a:p>
        </p:txBody>
      </p:sp>
      <p:sp>
        <p:nvSpPr>
          <p:cNvPr id="12" name="Picture Placeholder 2"/>
          <p:cNvSpPr>
            <a:spLocks noGrp="1"/>
          </p:cNvSpPr>
          <p:nvPr>
            <p:ph type="pic" sz="quarter" idx="15"/>
          </p:nvPr>
        </p:nvSpPr>
        <p:spPr>
          <a:xfrm>
            <a:off x="6324547" y="2159956"/>
            <a:ext cx="2461593" cy="1638159"/>
          </a:xfrm>
          <a:solidFill>
            <a:srgbClr val="6FA528">
              <a:alpha val="20000"/>
            </a:srgbClr>
          </a:solidFill>
        </p:spPr>
        <p:txBody>
          <a:bodyPr/>
          <a:lstStyle/>
          <a:p>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dirty="0"/>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dirty="0"/>
              <a:t>Edit Master text styles</a:t>
            </a:r>
          </a:p>
        </p:txBody>
      </p:sp>
      <p:sp>
        <p:nvSpPr>
          <p:cNvPr id="14" name="Picture Placeholder 2"/>
          <p:cNvSpPr>
            <a:spLocks noGrp="1"/>
          </p:cNvSpPr>
          <p:nvPr>
            <p:ph type="pic" sz="quarter" idx="19"/>
          </p:nvPr>
        </p:nvSpPr>
        <p:spPr>
          <a:xfrm>
            <a:off x="6324549" y="3968880"/>
            <a:ext cx="2461591" cy="1638158"/>
          </a:xfrm>
          <a:solidFill>
            <a:srgbClr val="6FA528">
              <a:alpha val="20000"/>
            </a:srgbClr>
          </a:solidFill>
        </p:spPr>
        <p:txBody>
          <a:bodyPr/>
          <a:lstStyle/>
          <a:p>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dirty="0"/>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dirty="0"/>
              <a:t>Edit Master text styles</a:t>
            </a:r>
          </a:p>
        </p:txBody>
      </p:sp>
      <p:sp>
        <p:nvSpPr>
          <p:cNvPr id="15"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flipV="1">
            <a:off x="0" y="2311076"/>
            <a:ext cx="12192000" cy="3354711"/>
          </a:xfrm>
          <a:solidFill>
            <a:srgbClr val="6FA528">
              <a:alpha val="20000"/>
            </a:srgbClr>
          </a:solidFill>
        </p:spPr>
        <p:txBody>
          <a:bodyPr/>
          <a:lstStyle/>
          <a:p>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1055076" y="2447779"/>
            <a:ext cx="10298724" cy="275726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itle Placeholder 1"/>
          <p:cNvSpPr>
            <a:spLocks noGrp="1"/>
          </p:cNvSpPr>
          <p:nvPr>
            <p:ph type="title"/>
          </p:nvPr>
        </p:nvSpPr>
        <p:spPr>
          <a:xfrm>
            <a:off x="956600" y="1303635"/>
            <a:ext cx="10431245"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cxnSp>
        <p:nvCxnSpPr>
          <p:cNvPr id="9" name="Straight Connector 8"/>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
        <p:nvSpPr>
          <p:cNvPr id="5"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dirty="0"/>
              <a:t>Edit Master text styles</a:t>
            </a:r>
          </a:p>
        </p:txBody>
      </p:sp>
      <p:sp>
        <p:nvSpPr>
          <p:cNvPr id="12" name="Rectangle 11"/>
          <p:cNvSpPr/>
          <p:nvPr userDrawn="1"/>
        </p:nvSpPr>
        <p:spPr>
          <a:xfrm>
            <a:off x="990176" y="2157413"/>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Diapositiva titolo">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p:nvSpPr>
        <p:spPr>
          <a:xfrm>
            <a:off x="0" y="4"/>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5" name="Rectangle 4"/>
          <p:cNvSpPr/>
          <p:nvPr/>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solidFill>
                <a:schemeClr val="accent4"/>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88936" y="258042"/>
            <a:ext cx="1659793" cy="1152460"/>
          </a:xfrm>
          <a:prstGeom prst="rect">
            <a:avLst/>
          </a:prstGeom>
        </p:spPr>
      </p:pic>
      <p:cxnSp>
        <p:nvCxnSpPr>
          <p:cNvPr id="7" name="Straight Connector 6"/>
          <p:cNvCxnSpPr/>
          <p:nvPr/>
        </p:nvCxnSpPr>
        <p:spPr>
          <a:xfrm>
            <a:off x="838200" y="1978929"/>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741161"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100" i="0">
                <a:solidFill>
                  <a:srgbClr val="FFC000"/>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a:t>Fare clic per modificare lo stile del sottotitolo dello schema</a:t>
            </a:r>
            <a:endParaRPr lang="en-GB" dirty="0"/>
          </a:p>
        </p:txBody>
      </p:sp>
      <p:sp>
        <p:nvSpPr>
          <p:cNvPr id="19" name="Text Placeholder 18"/>
          <p:cNvSpPr>
            <a:spLocks noGrp="1"/>
          </p:cNvSpPr>
          <p:nvPr>
            <p:ph type="body" sz="quarter" idx="13"/>
          </p:nvPr>
        </p:nvSpPr>
        <p:spPr>
          <a:xfrm>
            <a:off x="6096002" y="5557903"/>
            <a:ext cx="5040313" cy="528998"/>
          </a:xfrm>
        </p:spPr>
        <p:txBody>
          <a:bodyPr>
            <a:noAutofit/>
          </a:bodyPr>
          <a:lstStyle>
            <a:lvl1pPr marL="0" indent="0" algn="r">
              <a:buFontTx/>
              <a:buNone/>
              <a:defRPr sz="1650" i="1">
                <a:solidFill>
                  <a:schemeClr val="bg1"/>
                </a:solidFill>
              </a:defRPr>
            </a:lvl1pPr>
          </a:lstStyle>
          <a:p>
            <a:pPr lvl="0"/>
            <a:r>
              <a:rPr lang="it-IT"/>
              <a:t>Fare clic per modificare gli stili del testo dello schema</a:t>
            </a:r>
          </a:p>
        </p:txBody>
      </p:sp>
      <p:sp>
        <p:nvSpPr>
          <p:cNvPr id="12" name="Rectangle 11"/>
          <p:cNvSpPr/>
          <p:nvPr/>
        </p:nvSpPr>
        <p:spPr>
          <a:xfrm>
            <a:off x="6615103" y="2806583"/>
            <a:ext cx="5079600" cy="1879200"/>
          </a:xfrm>
          <a:prstGeom prst="rect">
            <a:avLst/>
          </a:prstGeom>
          <a:blipFill dpi="0" rotWithShape="1">
            <a:blip r:embed="rId3">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00"/>
          </a:p>
        </p:txBody>
      </p:sp>
      <p:sp>
        <p:nvSpPr>
          <p:cNvPr id="13" name="Title 1"/>
          <p:cNvSpPr>
            <a:spLocks noGrp="1"/>
          </p:cNvSpPr>
          <p:nvPr>
            <p:ph type="ctrTitle"/>
          </p:nvPr>
        </p:nvSpPr>
        <p:spPr>
          <a:xfrm>
            <a:off x="3057533" y="2366793"/>
            <a:ext cx="8050467" cy="569866"/>
          </a:xfrm>
          <a:prstGeom prst="rect">
            <a:avLst/>
          </a:prstGeom>
        </p:spPr>
        <p:txBody>
          <a:bodyPr anchor="t">
            <a:noAutofit/>
          </a:bodyPr>
          <a:lstStyle>
            <a:lvl1pPr algn="l">
              <a:defRPr sz="3000" b="0">
                <a:solidFill>
                  <a:schemeClr val="bg1"/>
                </a:solidFill>
              </a:defRPr>
            </a:lvl1pPr>
          </a:lstStyle>
          <a:p>
            <a:r>
              <a:rPr lang="it-IT"/>
              <a:t>Fare clic per modificare lo stile del titolo dello schema</a:t>
            </a:r>
            <a:endParaRPr lang="en-GB" dirty="0"/>
          </a:p>
        </p:txBody>
      </p:sp>
      <p:sp>
        <p:nvSpPr>
          <p:cNvPr id="14" name="Rectangle 13"/>
          <p:cNvSpPr/>
          <p:nvPr/>
        </p:nvSpPr>
        <p:spPr>
          <a:xfrm>
            <a:off x="990176" y="2157417"/>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00"/>
          </a:p>
        </p:txBody>
      </p:sp>
    </p:spTree>
    <p:extLst>
      <p:ext uri="{BB962C8B-B14F-4D97-AF65-F5344CB8AC3E}">
        <p14:creationId xmlns:p14="http://schemas.microsoft.com/office/powerpoint/2010/main" val="1345886676"/>
      </p:ext>
    </p:extLst>
  </p:cSld>
  <p:clrMapOvr>
    <a:masterClrMapping/>
  </p:clrMapOvr>
  <p:hf hdr="0" ftr="0"/>
  <p:extLst>
    <p:ext uri="{DCECCB84-F9BA-43D5-87BE-67443E8EF086}">
      <p15:sldGuideLst xmlns:p15="http://schemas.microsoft.com/office/powerpoint/2012/main">
        <p15:guide id="1" orient="horz" pos="2160">
          <p15:clr>
            <a:srgbClr val="FBAE40"/>
          </p15:clr>
        </p15:guide>
        <p15:guide id="2" pos="512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Titolo e contenuto">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1" y="1805231"/>
            <a:ext cx="10905699" cy="3881904"/>
          </a:xfrm>
        </p:spPr>
        <p:txBody>
          <a:bodyPr>
            <a:noAutofit/>
          </a:bodyPr>
          <a:lstStyle>
            <a:lvl1pPr>
              <a:lnSpc>
                <a:spcPct val="100000"/>
              </a:lnSpc>
              <a:spcBef>
                <a:spcPts val="0"/>
              </a:spcBef>
              <a:spcAft>
                <a:spcPts val="1350"/>
              </a:spcAft>
              <a:defRPr/>
            </a:lvl1pPr>
            <a:lvl2pPr>
              <a:lnSpc>
                <a:spcPct val="100000"/>
              </a:lnSpc>
              <a:spcAft>
                <a:spcPts val="1350"/>
              </a:spcAft>
              <a:defRPr/>
            </a:lvl2pPr>
            <a:lvl3pPr>
              <a:lnSpc>
                <a:spcPct val="100000"/>
              </a:lnSpc>
              <a:spcAft>
                <a:spcPts val="1350"/>
              </a:spcAft>
              <a:defRPr/>
            </a:lvl3pPr>
            <a:lvl4pPr>
              <a:lnSpc>
                <a:spcPct val="100000"/>
              </a:lnSpc>
              <a:spcAft>
                <a:spcPts val="1350"/>
              </a:spcAft>
              <a:defRPr/>
            </a:lvl4pPr>
            <a:lvl5pPr>
              <a:lnSpc>
                <a:spcPct val="100000"/>
              </a:lnSpc>
              <a:spcAft>
                <a:spcPts val="1350"/>
              </a:spcAft>
              <a:defRPr/>
            </a:lvl5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p:nvCxnSpPr>
        <p:spPr>
          <a:xfrm flipH="1">
            <a:off x="838202" y="4"/>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3028951" y="482863"/>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it-IT"/>
              <a:t>Fare clic per modificare lo stile del titolo dello schema</a:t>
            </a:r>
            <a:endParaRPr lang="en-GB" dirty="0"/>
          </a:p>
        </p:txBody>
      </p:sp>
    </p:spTree>
    <p:extLst>
      <p:ext uri="{BB962C8B-B14F-4D97-AF65-F5344CB8AC3E}">
        <p14:creationId xmlns:p14="http://schemas.microsoft.com/office/powerpoint/2010/main" val="1683630790"/>
      </p:ext>
    </p:extLst>
  </p:cSld>
  <p:clrMapOvr>
    <a:masterClrMapping/>
  </p:clrMapOvr>
  <p:hf hdr="0" ftr="0"/>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2" name="Rectangle 11"/>
          <p:cNvSpPr>
            <a:spLocks noChangeArrowheads="1"/>
          </p:cNvSpPr>
          <p:nvPr userDrawn="1"/>
        </p:nvSpPr>
        <p:spPr bwMode="auto">
          <a:xfrm>
            <a:off x="-41275" y="1"/>
            <a:ext cx="12192000" cy="6857999"/>
          </a:xfrm>
          <a:prstGeom prst="rect">
            <a:avLst/>
          </a:prstGeom>
          <a:solidFill>
            <a:srgbClr val="F5F5F5"/>
          </a:solidFill>
          <a:ln w="73025" algn="ctr">
            <a:no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b="0" dirty="0">
              <a:solidFill>
                <a:schemeClr val="lt1"/>
              </a:solidFill>
              <a:latin typeface="+mn-lt"/>
            </a:endParaRPr>
          </a:p>
        </p:txBody>
      </p:sp>
      <p:pic>
        <p:nvPicPr>
          <p:cNvPr id="5" name="Picture 10" descr="en-quadri_small"/>
          <p:cNvPicPr>
            <a:picLocks noChangeAspect="1" noChangeArrowheads="1"/>
          </p:cNvPicPr>
          <p:nvPr userDrawn="1"/>
        </p:nvPicPr>
        <p:blipFill>
          <a:blip r:embed="rId2"/>
          <a:srcRect/>
          <a:stretch>
            <a:fillRect/>
          </a:stretch>
        </p:blipFill>
        <p:spPr bwMode="auto">
          <a:xfrm>
            <a:off x="5204884" y="307976"/>
            <a:ext cx="2125133" cy="1101725"/>
          </a:xfrm>
          <a:prstGeom prst="rect">
            <a:avLst/>
          </a:prstGeom>
          <a:noFill/>
          <a:ln w="9525">
            <a:noFill/>
            <a:miter lim="800000"/>
            <a:headEnd/>
            <a:tailEnd/>
          </a:ln>
        </p:spPr>
      </p:pic>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6150" y="835164"/>
            <a:ext cx="11095681" cy="2231329"/>
          </a:xfrm>
          <a:prstGeom prst="rect">
            <a:avLst/>
          </a:prstGeom>
        </p:spPr>
      </p:pic>
      <p:sp>
        <p:nvSpPr>
          <p:cNvPr id="2" name="TextBox 1"/>
          <p:cNvSpPr txBox="1"/>
          <p:nvPr userDrawn="1"/>
        </p:nvSpPr>
        <p:spPr>
          <a:xfrm>
            <a:off x="-514353" y="2598002"/>
            <a:ext cx="6836600" cy="1446550"/>
          </a:xfrm>
          <a:prstGeom prst="rect">
            <a:avLst/>
          </a:prstGeom>
          <a:noFill/>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GB" sz="1400" dirty="0">
                <a:solidFill>
                  <a:schemeClr val="tx1"/>
                </a:solidFill>
              </a:rPr>
              <a:t>Organisation and implementation of</a:t>
            </a:r>
            <a:r>
              <a:rPr lang="en-GB" sz="1400" baseline="0" dirty="0">
                <a:solidFill>
                  <a:schemeClr val="tx1"/>
                </a:solidFill>
              </a:rPr>
              <a:t> training activities on principles and methods of risk assessment in the food chain</a:t>
            </a:r>
          </a:p>
          <a:p>
            <a:pPr marL="0" marR="0" lvl="0" indent="0" algn="r"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lvl="0" indent="0" algn="r"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lvl="0" indent="0" algn="r"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bg2">
                    <a:lumMod val="75000"/>
                  </a:schemeClr>
                </a:solidFill>
              </a:rPr>
              <a:t>Course 1: Chemical risk assessment</a:t>
            </a:r>
            <a:endParaRPr lang="en-GB" sz="1400" dirty="0">
              <a:solidFill>
                <a:schemeClr val="bg2">
                  <a:lumMod val="75000"/>
                </a:schemeClr>
              </a:solidFill>
            </a:endParaRPr>
          </a:p>
          <a:p>
            <a:endParaRPr lang="gsw-FR" sz="1800" b="0" dirty="0" err="1">
              <a:solidFill>
                <a:srgbClr val="0F5494"/>
              </a:solidFill>
            </a:endParaRPr>
          </a:p>
        </p:txBody>
      </p:sp>
      <p:sp>
        <p:nvSpPr>
          <p:cNvPr id="3" name="TextBox 2"/>
          <p:cNvSpPr txBox="1"/>
          <p:nvPr userDrawn="1"/>
        </p:nvSpPr>
        <p:spPr>
          <a:xfrm>
            <a:off x="47329" y="5545411"/>
            <a:ext cx="6046663" cy="800219"/>
          </a:xfrm>
          <a:prstGeom prst="rect">
            <a:avLst/>
          </a:prstGeom>
          <a:noFill/>
        </p:spPr>
        <p:txBody>
          <a:bodyPr wrap="square" rtlCol="0">
            <a:spAutoFit/>
          </a:bodyPr>
          <a:lstStyle/>
          <a:p>
            <a:pPr algn="just"/>
            <a:r>
              <a:rPr lang="en-US" altLang="it-IT" sz="900" i="1" dirty="0">
                <a:solidFill>
                  <a:schemeClr val="tx1"/>
                </a:solidFill>
              </a:rPr>
              <a:t>The information and views set out in this presentation are those of the authors OPERA </a:t>
            </a:r>
            <a:r>
              <a:rPr lang="en-US" altLang="it-IT" sz="900" i="1" dirty="0" err="1">
                <a:solidFill>
                  <a:schemeClr val="tx1"/>
                </a:solidFill>
              </a:rPr>
              <a:t>srl</a:t>
            </a:r>
            <a:r>
              <a:rPr lang="en-US" altLang="it-IT" sz="900" i="1" dirty="0">
                <a:solidFill>
                  <a:schemeClr val="tx1"/>
                </a:solidFill>
              </a:rPr>
              <a:t> and NSF Euro Consultants S.A. and do not necessarily reflect the official opinion of the Commission. Neither the Commission nor any person acting on its behalf may be held responsible for the use which may be made of the information contained therein.</a:t>
            </a:r>
          </a:p>
          <a:p>
            <a:pPr algn="ctr"/>
            <a:endParaRPr lang="gsw-FR" sz="1000" b="0" dirty="0" err="1">
              <a:solidFill>
                <a:srgbClr val="0F5494"/>
              </a:solidFill>
              <a:latin typeface="Verdana" panose="020B0604030504040204" pitchFamily="34" charset="0"/>
              <a:ea typeface="Verdana" panose="020B0604030504040204" pitchFamily="34" charset="0"/>
              <a:cs typeface="Verdana" panose="020B0604030504040204" pitchFamily="34" charset="0"/>
            </a:endParaRPr>
          </a:p>
        </p:txBody>
      </p:sp>
      <p:sp>
        <p:nvSpPr>
          <p:cNvPr id="4" name="TextBox 3"/>
          <p:cNvSpPr txBox="1"/>
          <p:nvPr userDrawn="1"/>
        </p:nvSpPr>
        <p:spPr>
          <a:xfrm>
            <a:off x="7056107" y="4278394"/>
            <a:ext cx="4922440" cy="280076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fr-BE" sz="8800" dirty="0">
                <a:solidFill>
                  <a:srgbClr val="F47B22"/>
                </a:solidFill>
              </a:rPr>
              <a:t>BTSF</a:t>
            </a:r>
            <a:endParaRPr lang="en-GB" sz="8800" dirty="0">
              <a:solidFill>
                <a:srgbClr val="F47B22"/>
              </a:solidFill>
            </a:endParaRPr>
          </a:p>
          <a:p>
            <a:endParaRPr lang="gsw-FR" sz="8800" b="0" dirty="0" err="1">
              <a:solidFill>
                <a:srgbClr val="F47B22"/>
              </a:solidFill>
            </a:endParaRPr>
          </a:p>
        </p:txBody>
      </p:sp>
    </p:spTree>
    <p:extLst>
      <p:ext uri="{BB962C8B-B14F-4D97-AF65-F5344CB8AC3E}">
        <p14:creationId xmlns:p14="http://schemas.microsoft.com/office/powerpoint/2010/main" val="19169627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4" name="Rectangle 3"/>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6"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2" name="Title 1"/>
          <p:cNvSpPr>
            <a:spLocks noGrp="1"/>
          </p:cNvSpPr>
          <p:nvPr>
            <p:ph type="title" hasCustomPrompt="1"/>
          </p:nvPr>
        </p:nvSpPr>
        <p:spPr>
          <a:xfrm>
            <a:off x="1487488" y="1628800"/>
            <a:ext cx="5064000" cy="936625"/>
          </a:xfrm>
        </p:spPr>
        <p:txBody>
          <a:bodyPr/>
          <a:lstStyle>
            <a:lvl1pPr algn="r">
              <a:defRPr sz="2400">
                <a:solidFill>
                  <a:srgbClr val="F47B22"/>
                </a:solidFill>
              </a:defRPr>
            </a:lvl1pPr>
          </a:lstStyle>
          <a:p>
            <a:r>
              <a:rPr lang="en-US" dirty="0"/>
              <a:t>Click to add title</a:t>
            </a:r>
            <a:br>
              <a:rPr lang="en-US" dirty="0"/>
            </a:br>
            <a:r>
              <a:rPr lang="en-US" dirty="0" err="1"/>
              <a:t>verdana</a:t>
            </a:r>
            <a:r>
              <a:rPr lang="en-US" dirty="0"/>
              <a:t> 24pt</a:t>
            </a:r>
            <a:endParaRPr lang="en-GB" dirty="0"/>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8" name="Text Placeholder 7"/>
          <p:cNvSpPr>
            <a:spLocks noGrp="1"/>
          </p:cNvSpPr>
          <p:nvPr>
            <p:ph type="body" sz="quarter" idx="13" hasCustomPrompt="1"/>
          </p:nvPr>
        </p:nvSpPr>
        <p:spPr>
          <a:xfrm>
            <a:off x="1534616" y="2671193"/>
            <a:ext cx="5064000" cy="3600450"/>
          </a:xfrm>
        </p:spPr>
        <p:txBody>
          <a:bodyPr/>
          <a:lstStyle>
            <a:lvl1pPr algn="r">
              <a:defRPr sz="1200" i="0">
                <a:solidFill>
                  <a:schemeClr val="bg2">
                    <a:lumMod val="50000"/>
                  </a:schemeClr>
                </a:solidFill>
              </a:defRPr>
            </a:lvl1pPr>
          </a:lstStyle>
          <a:p>
            <a:pPr lvl="0"/>
            <a:r>
              <a:rPr lang="en-US" dirty="0"/>
              <a:t>Click to add text</a:t>
            </a:r>
          </a:p>
          <a:p>
            <a:pPr lvl="0"/>
            <a:r>
              <a:rPr lang="en-US" dirty="0" err="1"/>
              <a:t>verdana</a:t>
            </a:r>
            <a:r>
              <a:rPr lang="en-US" dirty="0"/>
              <a:t> 14pt</a:t>
            </a:r>
            <a:endParaRPr lang="en-GB" dirty="0"/>
          </a:p>
        </p:txBody>
      </p:sp>
      <p:sp>
        <p:nvSpPr>
          <p:cNvPr id="10" name="Picture Placeholder 4"/>
          <p:cNvSpPr>
            <a:spLocks noGrp="1"/>
          </p:cNvSpPr>
          <p:nvPr>
            <p:ph type="pic" sz="quarter" idx="14" hasCustomPrompt="1"/>
          </p:nvPr>
        </p:nvSpPr>
        <p:spPr>
          <a:xfrm>
            <a:off x="6551083" y="989014"/>
            <a:ext cx="5640917" cy="5868987"/>
          </a:xfrm>
        </p:spPr>
        <p:txBody>
          <a:bodyPr anchor="ctr"/>
          <a:lstStyle>
            <a:lvl1pPr>
              <a:defRPr sz="1400" baseline="0">
                <a:solidFill>
                  <a:schemeClr val="bg2">
                    <a:lumMod val="50000"/>
                  </a:schemeClr>
                </a:solidFill>
              </a:defRPr>
            </a:lvl1pPr>
          </a:lstStyle>
          <a:p>
            <a:r>
              <a:rPr lang="fr-BE" dirty="0"/>
              <a:t>This </a:t>
            </a:r>
            <a:r>
              <a:rPr lang="fr-BE" dirty="0" err="1"/>
              <a:t>is</a:t>
            </a:r>
            <a:r>
              <a:rPr lang="fr-BE" dirty="0"/>
              <a:t> an image </a:t>
            </a:r>
            <a:r>
              <a:rPr lang="fr-BE" dirty="0" err="1"/>
              <a:t>holder</a:t>
            </a:r>
            <a:r>
              <a:rPr lang="fr-BE" dirty="0"/>
              <a:t> for a </a:t>
            </a:r>
            <a:r>
              <a:rPr lang="fr-BE" dirty="0" err="1"/>
              <a:t>slide</a:t>
            </a:r>
            <a:r>
              <a:rPr lang="fr-BE" dirty="0"/>
              <a:t> </a:t>
            </a:r>
            <a:r>
              <a:rPr lang="fr-BE" dirty="0" err="1"/>
              <a:t>with</a:t>
            </a:r>
            <a:r>
              <a:rPr lang="fr-BE" dirty="0"/>
              <a:t> an illustration on the right.</a:t>
            </a:r>
          </a:p>
          <a:p>
            <a:r>
              <a:rPr lang="fr-BE" dirty="0"/>
              <a:t>Click to </a:t>
            </a:r>
            <a:r>
              <a:rPr lang="fr-BE" dirty="0" err="1"/>
              <a:t>add</a:t>
            </a:r>
            <a:r>
              <a:rPr lang="fr-BE" dirty="0"/>
              <a:t> </a:t>
            </a:r>
            <a:r>
              <a:rPr lang="fr-BE" dirty="0" err="1"/>
              <a:t>picture</a:t>
            </a:r>
            <a:r>
              <a:rPr lang="fr-BE" dirty="0"/>
              <a:t>…</a:t>
            </a:r>
            <a:endParaRPr lang="en-GB" dirty="0"/>
          </a:p>
        </p:txBody>
      </p:sp>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3339" y="3210236"/>
            <a:ext cx="6312792" cy="1586917"/>
          </a:xfrm>
          <a:prstGeom prst="rect">
            <a:avLst/>
          </a:prstGeom>
        </p:spPr>
      </p:pic>
    </p:spTree>
    <p:extLst>
      <p:ext uri="{BB962C8B-B14F-4D97-AF65-F5344CB8AC3E}">
        <p14:creationId xmlns:p14="http://schemas.microsoft.com/office/powerpoint/2010/main" val="23797034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6" name="Rectangle 5"/>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7"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8"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3" name="TextBox 2"/>
          <p:cNvSpPr txBox="1"/>
          <p:nvPr userDrawn="1"/>
        </p:nvSpPr>
        <p:spPr>
          <a:xfrm>
            <a:off x="-144693" y="1700809"/>
            <a:ext cx="12192000" cy="3770263"/>
          </a:xfrm>
          <a:prstGeom prst="rect">
            <a:avLst/>
          </a:prstGeom>
          <a:noFill/>
        </p:spPr>
        <p:txBody>
          <a:bodyPr wrap="square" rtlCol="0">
            <a:spAutoFit/>
          </a:bodyPr>
          <a:lstStyle/>
          <a:p>
            <a:pPr algn="ctr"/>
            <a:r>
              <a:rPr lang="fr-BE" sz="23900" b="1" spc="-300" dirty="0">
                <a:solidFill>
                  <a:srgbClr val="FDE7D7"/>
                </a:solidFill>
              </a:rPr>
              <a:t>BTSF</a:t>
            </a:r>
            <a:endParaRPr lang="en-GB" sz="23900" b="1" spc="-300" dirty="0" err="1">
              <a:solidFill>
                <a:srgbClr val="FDE7D7"/>
              </a:solidFill>
            </a:endParaRPr>
          </a:p>
        </p:txBody>
      </p:sp>
      <p:sp>
        <p:nvSpPr>
          <p:cNvPr id="5" name="Text Placeholder 4"/>
          <p:cNvSpPr>
            <a:spLocks noGrp="1"/>
          </p:cNvSpPr>
          <p:nvPr>
            <p:ph type="body" sz="quarter" idx="13" hasCustomPrompt="1"/>
          </p:nvPr>
        </p:nvSpPr>
        <p:spPr>
          <a:xfrm>
            <a:off x="527051" y="1628776"/>
            <a:ext cx="11521016" cy="4392613"/>
          </a:xfrm>
        </p:spPr>
        <p:txBody>
          <a:bodyPr/>
          <a:lstStyle>
            <a:lvl1pPr marL="0" indent="0" algn="l">
              <a:buNone/>
              <a:defRPr sz="1400">
                <a:solidFill>
                  <a:schemeClr val="bg2">
                    <a:lumMod val="50000"/>
                  </a:schemeClr>
                </a:solidFill>
                <a:latin typeface="+mj-lt"/>
              </a:defRPr>
            </a:lvl1pPr>
            <a:lvl2pPr marL="457200" indent="0" algn="l">
              <a:buNone/>
              <a:defRPr>
                <a:latin typeface="+mj-lt"/>
              </a:defRPr>
            </a:lvl2pPr>
            <a:lvl3pPr marL="914400" indent="0" algn="l">
              <a:buFont typeface="Arial" panose="020B0604020202020204" pitchFamily="34" charset="0"/>
              <a:buNone/>
              <a:defRPr>
                <a:latin typeface="+mj-lt"/>
              </a:defRPr>
            </a:lvl3pPr>
            <a:lvl4pPr marL="1371600" indent="0" algn="l">
              <a:buNone/>
              <a:defRPr>
                <a:latin typeface="+mj-lt"/>
              </a:defRPr>
            </a:lvl4pPr>
            <a:lvl5pPr marL="1828800" indent="0" algn="l">
              <a:buNone/>
              <a:defRPr>
                <a:latin typeface="+mj-lt"/>
              </a:defRPr>
            </a:lvl5pPr>
          </a:lstStyle>
          <a:p>
            <a:pPr lvl="0"/>
            <a:r>
              <a:rPr lang="en-US" dirty="0"/>
              <a:t>Click to edit add text</a:t>
            </a:r>
            <a:endParaRPr lang="en-GB" dirty="0"/>
          </a:p>
        </p:txBody>
      </p:sp>
    </p:spTree>
    <p:extLst>
      <p:ext uri="{BB962C8B-B14F-4D97-AF65-F5344CB8AC3E}">
        <p14:creationId xmlns:p14="http://schemas.microsoft.com/office/powerpoint/2010/main" val="17884783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4" name="Rectangle 3"/>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6"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2" name="Title 1"/>
          <p:cNvSpPr>
            <a:spLocks noGrp="1"/>
          </p:cNvSpPr>
          <p:nvPr>
            <p:ph type="title" hasCustomPrompt="1"/>
          </p:nvPr>
        </p:nvSpPr>
        <p:spPr>
          <a:xfrm>
            <a:off x="5639859" y="1556272"/>
            <a:ext cx="5064653" cy="936625"/>
          </a:xfrm>
        </p:spPr>
        <p:txBody>
          <a:bodyPr anchor="ctr" anchorCtr="0"/>
          <a:lstStyle>
            <a:lvl1pPr marL="0" indent="0" algn="l">
              <a:buFontTx/>
              <a:buNone/>
              <a:defRPr sz="2400" baseline="0">
                <a:solidFill>
                  <a:srgbClr val="F47B22"/>
                </a:solidFill>
              </a:defRPr>
            </a:lvl1pPr>
          </a:lstStyle>
          <a:p>
            <a:r>
              <a:rPr lang="en-US" dirty="0"/>
              <a:t>Click to add title </a:t>
            </a:r>
            <a:r>
              <a:rPr lang="en-US" dirty="0" err="1"/>
              <a:t>verdana</a:t>
            </a:r>
            <a:r>
              <a:rPr lang="en-US" dirty="0"/>
              <a:t> 24pt</a:t>
            </a:r>
            <a:endParaRPr lang="en-GB" dirty="0"/>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13" name="Text Placeholder 12"/>
          <p:cNvSpPr>
            <a:spLocks noGrp="1"/>
          </p:cNvSpPr>
          <p:nvPr>
            <p:ph type="body" sz="quarter" idx="13" hasCustomPrompt="1"/>
          </p:nvPr>
        </p:nvSpPr>
        <p:spPr>
          <a:xfrm>
            <a:off x="5639859" y="2565401"/>
            <a:ext cx="5064000" cy="3743325"/>
          </a:xfrm>
        </p:spPr>
        <p:txBody>
          <a:bodyPr/>
          <a:lstStyle>
            <a:lvl1pPr marL="0" indent="0">
              <a:buFontTx/>
              <a:buNone/>
              <a:defRPr sz="1200" i="0">
                <a:solidFill>
                  <a:schemeClr val="bg2">
                    <a:lumMod val="50000"/>
                  </a:schemeClr>
                </a:solidFill>
              </a:defRPr>
            </a:lvl1pPr>
          </a:lstStyle>
          <a:p>
            <a:pPr lvl="0"/>
            <a:r>
              <a:rPr lang="en-US" dirty="0"/>
              <a:t>Click to add text</a:t>
            </a:r>
          </a:p>
          <a:p>
            <a:pPr lvl="0"/>
            <a:r>
              <a:rPr lang="en-US" dirty="0"/>
              <a:t>Verdana 14pt</a:t>
            </a:r>
            <a:endParaRPr lang="en-GB" dirty="0"/>
          </a:p>
        </p:txBody>
      </p:sp>
      <p:sp>
        <p:nvSpPr>
          <p:cNvPr id="5" name="Picture Placeholder 4"/>
          <p:cNvSpPr>
            <a:spLocks noGrp="1"/>
          </p:cNvSpPr>
          <p:nvPr>
            <p:ph type="pic" sz="quarter" idx="14" hasCustomPrompt="1"/>
          </p:nvPr>
        </p:nvSpPr>
        <p:spPr>
          <a:xfrm>
            <a:off x="0" y="989014"/>
            <a:ext cx="5640917" cy="5868987"/>
          </a:xfrm>
        </p:spPr>
        <p:txBody>
          <a:bodyPr anchor="ctr"/>
          <a:lstStyle>
            <a:lvl1pPr algn="r">
              <a:defRPr sz="1400" baseline="0">
                <a:solidFill>
                  <a:schemeClr val="bg2">
                    <a:lumMod val="50000"/>
                  </a:schemeClr>
                </a:solidFill>
              </a:defRPr>
            </a:lvl1pPr>
          </a:lstStyle>
          <a:p>
            <a:r>
              <a:rPr lang="fr-BE" dirty="0"/>
              <a:t>This </a:t>
            </a:r>
            <a:r>
              <a:rPr lang="fr-BE" dirty="0" err="1"/>
              <a:t>is</a:t>
            </a:r>
            <a:r>
              <a:rPr lang="fr-BE" dirty="0"/>
              <a:t> an image </a:t>
            </a:r>
            <a:r>
              <a:rPr lang="fr-BE" dirty="0" err="1"/>
              <a:t>holder</a:t>
            </a:r>
            <a:r>
              <a:rPr lang="fr-BE" dirty="0"/>
              <a:t> for a </a:t>
            </a:r>
            <a:r>
              <a:rPr lang="fr-BE" dirty="0" err="1"/>
              <a:t>slide</a:t>
            </a:r>
            <a:r>
              <a:rPr lang="fr-BE" dirty="0"/>
              <a:t> </a:t>
            </a:r>
            <a:r>
              <a:rPr lang="fr-BE" dirty="0" err="1"/>
              <a:t>with</a:t>
            </a:r>
            <a:r>
              <a:rPr lang="fr-BE" dirty="0"/>
              <a:t> an illustration on the </a:t>
            </a:r>
            <a:r>
              <a:rPr lang="fr-BE" dirty="0" err="1"/>
              <a:t>left</a:t>
            </a:r>
            <a:r>
              <a:rPr lang="fr-BE" dirty="0"/>
              <a:t>.</a:t>
            </a:r>
          </a:p>
          <a:p>
            <a:r>
              <a:rPr lang="fr-BE" dirty="0"/>
              <a:t>Click to </a:t>
            </a:r>
            <a:r>
              <a:rPr lang="fr-BE" dirty="0" err="1"/>
              <a:t>add</a:t>
            </a:r>
            <a:r>
              <a:rPr lang="fr-BE" dirty="0"/>
              <a:t> </a:t>
            </a:r>
            <a:r>
              <a:rPr lang="fr-BE" dirty="0" err="1"/>
              <a:t>picture</a:t>
            </a:r>
            <a:r>
              <a:rPr lang="fr-BE" dirty="0"/>
              <a:t>…</a:t>
            </a:r>
            <a:endParaRPr lang="en-GB" dirty="0"/>
          </a:p>
        </p:txBody>
      </p:sp>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07968" y="3138228"/>
            <a:ext cx="6312792" cy="1586917"/>
          </a:xfrm>
          <a:prstGeom prst="rect">
            <a:avLst/>
          </a:prstGeom>
        </p:spPr>
      </p:pic>
    </p:spTree>
    <p:extLst>
      <p:ext uri="{BB962C8B-B14F-4D97-AF65-F5344CB8AC3E}">
        <p14:creationId xmlns:p14="http://schemas.microsoft.com/office/powerpoint/2010/main" val="25968746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2"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dirty="0"/>
              <a:t>Edit Master text styles</a:t>
            </a:r>
          </a:p>
        </p:txBody>
      </p:sp>
      <p:sp>
        <p:nvSpPr>
          <p:cNvPr id="13" name="Rectangle 12"/>
          <p:cNvSpPr/>
          <p:nvPr userDrawn="1"/>
        </p:nvSpPr>
        <p:spPr>
          <a:xfrm>
            <a:off x="6615103" y="2806583"/>
            <a:ext cx="5079600" cy="1879200"/>
          </a:xfrm>
          <a:prstGeom prst="rect">
            <a:avLst/>
          </a:prstGeom>
          <a:blipFill dpi="0" rotWithShape="1">
            <a:blip r:embed="rId4">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sp>
        <p:nvSpPr>
          <p:cNvPr id="17" name="Rectangle 16"/>
          <p:cNvSpPr/>
          <p:nvPr userDrawn="1"/>
        </p:nvSpPr>
        <p:spPr>
          <a:xfrm>
            <a:off x="990176" y="2157413"/>
            <a:ext cx="2168341" cy="802179"/>
          </a:xfrm>
          <a:prstGeom prst="rect">
            <a:avLst/>
          </a:prstGeom>
          <a:blipFill dpi="0" rotWithShape="1">
            <a:blip r:embed="rId5"/>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2400299"/>
            <a:ext cx="10676038" cy="1109663"/>
          </a:xfrm>
          <a:prstGeom prst="rect">
            <a:avLst/>
          </a:prstGeom>
        </p:spPr>
        <p:txBody>
          <a:bodyPr anchor="b">
            <a:noAutofit/>
          </a:bodyPr>
          <a:lstStyle>
            <a:lvl1pPr algn="l">
              <a:defRPr sz="6000">
                <a:solidFill>
                  <a:srgbClr val="6FA528"/>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0" name="Rectangle 9"/>
          <p:cNvSpPr/>
          <p:nvPr userDrawn="1"/>
        </p:nvSpPr>
        <p:spPr>
          <a:xfrm>
            <a:off x="990176" y="657216"/>
            <a:ext cx="4093747" cy="151448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5843588"/>
          </a:xfrm>
          <a:prstGeom prst="rect">
            <a:avLst/>
          </a:prstGeom>
          <a:solidFill>
            <a:srgbClr val="6FA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33852" y="6046012"/>
            <a:ext cx="1716200" cy="450350"/>
          </a:xfrm>
          <a:prstGeom prst="rect">
            <a:avLst/>
          </a:prstGeom>
        </p:spPr>
      </p:pic>
      <p:sp>
        <p:nvSpPr>
          <p:cNvPr id="11" name="Title 1"/>
          <p:cNvSpPr>
            <a:spLocks noGrp="1"/>
          </p:cNvSpPr>
          <p:nvPr>
            <p:ph type="ctrTitle"/>
          </p:nvPr>
        </p:nvSpPr>
        <p:spPr>
          <a:xfrm>
            <a:off x="1077013" y="2374123"/>
            <a:ext cx="10156297" cy="1135839"/>
          </a:xfrm>
          <a:prstGeom prst="rect">
            <a:avLst/>
          </a:prstGeom>
        </p:spPr>
        <p:txBody>
          <a:bodyPr anchor="b">
            <a:noAutofit/>
          </a:bodyPr>
          <a:lstStyle>
            <a:lvl1pPr algn="l">
              <a:defRPr sz="6000">
                <a:solidFill>
                  <a:srgbClr val="034EA2"/>
                </a:solidFill>
              </a:defRPr>
            </a:lvl1pPr>
          </a:lstStyle>
          <a:p>
            <a:r>
              <a:rPr lang="en-US" dirty="0"/>
              <a:t>Click to edit Master title style</a:t>
            </a:r>
            <a:endParaRPr lang="en-GB" dirty="0"/>
          </a:p>
        </p:txBody>
      </p: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2" name="Rectangle 11"/>
          <p:cNvSpPr/>
          <p:nvPr userDrawn="1"/>
        </p:nvSpPr>
        <p:spPr>
          <a:xfrm>
            <a:off x="990176" y="657216"/>
            <a:ext cx="4093747" cy="151448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071811"/>
          </a:xfrm>
          <a:prstGeom prst="rect">
            <a:avLst/>
          </a:prstGeom>
          <a:solidFill>
            <a:srgbClr val="6FA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171575" y="2722568"/>
            <a:ext cx="10061735" cy="1240348"/>
          </a:xfrm>
          <a:prstGeom prst="rect">
            <a:avLst/>
          </a:prstGeom>
        </p:spPr>
        <p:txBody>
          <a:bodyPr anchor="b">
            <a:noAutofit/>
          </a:bodyPr>
          <a:lstStyle>
            <a:lvl1pPr algn="l">
              <a:defRPr sz="6000">
                <a:solidFill>
                  <a:schemeClr val="tx2"/>
                </a:solidFill>
              </a:defRPr>
            </a:lvl1pPr>
          </a:lstStyle>
          <a:p>
            <a:r>
              <a:rPr lang="en-US" dirty="0"/>
              <a:t>Click to edit Master title style</a:t>
            </a:r>
            <a:endParaRPr lang="en-GB" dirty="0"/>
          </a:p>
        </p:txBody>
      </p: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5" name="Rectangle 14"/>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2"/>
            <a:ext cx="12192000" cy="293421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185863" y="1693863"/>
            <a:ext cx="10047447" cy="1240348"/>
          </a:xfrm>
          <a:prstGeom prst="rect">
            <a:avLst/>
          </a:prstGeom>
        </p:spPr>
        <p:txBody>
          <a:bodyPr anchor="b">
            <a:noAutofit/>
          </a:bodyPr>
          <a:lstStyle>
            <a:lvl1pPr algn="l">
              <a:defRPr sz="6000">
                <a:solidFill>
                  <a:schemeClr val="accent5"/>
                </a:solidFill>
              </a:defRPr>
            </a:lvl1pPr>
          </a:lstStyle>
          <a:p>
            <a:r>
              <a:rPr lang="en-US" dirty="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8" name="Rectangle 7"/>
          <p:cNvSpPr/>
          <p:nvPr userDrawn="1"/>
        </p:nvSpPr>
        <p:spPr>
          <a:xfrm>
            <a:off x="990176" y="657216"/>
            <a:ext cx="4093747" cy="1514484"/>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05231"/>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34EA2"/>
              </a:solidFill>
            </a:endParaRPr>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7">
            <a:extLst>
              <a:ext uri="{28A0092B-C50C-407E-A947-70E740481C1C}">
                <a14:useLocalDpi xmlns:a14="http://schemas.microsoft.com/office/drawing/2010/main" val="0"/>
              </a:ext>
            </a:extLst>
          </a:blip>
          <a:stretch>
            <a:fillRect/>
          </a:stretch>
        </p:blipFill>
        <p:spPr>
          <a:xfrm>
            <a:off x="10036523" y="6045988"/>
            <a:ext cx="1710390" cy="450423"/>
          </a:xfrm>
          <a:prstGeom prst="rect">
            <a:avLst/>
          </a:prstGeom>
        </p:spPr>
      </p:pic>
      <p:sp>
        <p:nvSpPr>
          <p:cNvPr id="8" name="Rectangle 7"/>
          <p:cNvSpPr/>
          <p:nvPr userDrawn="1"/>
        </p:nvSpPr>
        <p:spPr>
          <a:xfrm>
            <a:off x="6616800" y="3916926"/>
            <a:ext cx="5079600" cy="1879200"/>
          </a:xfrm>
          <a:prstGeom prst="rect">
            <a:avLst/>
          </a:prstGeom>
          <a:blipFill dpi="0" rotWithShape="1">
            <a:blip r:embed="rId28">
              <a:alphaModFix amt="1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904448" y="471473"/>
            <a:ext cx="2238799" cy="828245"/>
          </a:xfrm>
          <a:prstGeom prst="rect">
            <a:avLst/>
          </a:prstGeom>
          <a:blipFill dpi="0" rotWithShape="1">
            <a:blip r:embed="rId28"/>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34EA2"/>
              </a:solidFill>
            </a:endParaRPr>
          </a:p>
        </p:txBody>
      </p:sp>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 id="2147483671" r:id="rId20"/>
    <p:sldLayoutId id="2147483672" r:id="rId21"/>
    <p:sldLayoutId id="2147483673" r:id="rId22"/>
    <p:sldLayoutId id="2147483674" r:id="rId23"/>
    <p:sldLayoutId id="2147483675" r:id="rId24"/>
    <p:sldLayoutId id="2147483676" r:id="rId25"/>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3" Type="http://schemas.openxmlformats.org/officeDocument/2006/relationships/hyperlink" Target="mailto:20189605riskassessment@btsftraining.com" TargetMode="External"/><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31.png"/><Relationship Id="rId4" Type="http://schemas.openxmlformats.org/officeDocument/2006/relationships/hyperlink" Target="http://www.opera-italy.e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8" Type="http://schemas.openxmlformats.org/officeDocument/2006/relationships/hyperlink" Target="https://twitter.com/eu_commission" TargetMode="External"/><Relationship Id="rId13" Type="http://schemas.openxmlformats.org/officeDocument/2006/relationships/image" Target="../media/image36.png"/><Relationship Id="rId18" Type="http://schemas.openxmlformats.org/officeDocument/2006/relationships/image" Target="../media/image38.png"/><Relationship Id="rId3" Type="http://schemas.openxmlformats.org/officeDocument/2006/relationships/hyperlink" Target="https://open.spotify.com/user/v7ra0as4ychfdatgcjt9nabh0?si=SEs1mANESea5kzyVy7HvDw" TargetMode="External"/><Relationship Id="rId7" Type="http://schemas.openxmlformats.org/officeDocument/2006/relationships/image" Target="../media/image33.png"/><Relationship Id="rId12" Type="http://schemas.openxmlformats.org/officeDocument/2006/relationships/image" Target="../media/image35.png"/><Relationship Id="rId17" Type="http://schemas.openxmlformats.org/officeDocument/2006/relationships/hyperlink" Target="https://www.youtube.com/user/eutube" TargetMode="External"/><Relationship Id="rId2" Type="http://schemas.openxmlformats.org/officeDocument/2006/relationships/notesSlide" Target="../notesSlides/notesSlide5.xml"/><Relationship Id="rId16" Type="http://schemas.openxmlformats.org/officeDocument/2006/relationships/hyperlink" Target="https://medium.com/@EuropeanCommission" TargetMode="External"/><Relationship Id="rId1" Type="http://schemas.openxmlformats.org/officeDocument/2006/relationships/slideLayout" Target="../slideLayouts/slideLayout8.xml"/><Relationship Id="rId6" Type="http://schemas.openxmlformats.org/officeDocument/2006/relationships/hyperlink" Target="https://europa.eu/" TargetMode="External"/><Relationship Id="rId11" Type="http://schemas.openxmlformats.org/officeDocument/2006/relationships/hyperlink" Target="https://www.linkedin.com/company/european-commission/" TargetMode="External"/><Relationship Id="rId5" Type="http://schemas.openxmlformats.org/officeDocument/2006/relationships/hyperlink" Target="https://ec.europa.eu/" TargetMode="External"/><Relationship Id="rId15" Type="http://schemas.openxmlformats.org/officeDocument/2006/relationships/image" Target="../media/image37.png"/><Relationship Id="rId10" Type="http://schemas.openxmlformats.org/officeDocument/2006/relationships/image" Target="../media/image34.png"/><Relationship Id="rId19" Type="http://schemas.openxmlformats.org/officeDocument/2006/relationships/image" Target="../media/image39.png"/><Relationship Id="rId4" Type="http://schemas.openxmlformats.org/officeDocument/2006/relationships/image" Target="../media/image32.png"/><Relationship Id="rId9" Type="http://schemas.openxmlformats.org/officeDocument/2006/relationships/hyperlink" Target="https://www.facebook.com/EuropeanCommission" TargetMode="External"/><Relationship Id="rId14" Type="http://schemas.openxmlformats.org/officeDocument/2006/relationships/hyperlink" Target="https://www.instagram.com/europeancommissio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1071351" y="3573016"/>
            <a:ext cx="10065224" cy="1742787"/>
          </a:xfrm>
        </p:spPr>
        <p:txBody>
          <a:bodyPr/>
          <a:lstStyle/>
          <a:p>
            <a:pPr>
              <a:spcBef>
                <a:spcPts val="600"/>
              </a:spcBef>
              <a:spcAft>
                <a:spcPts val="1200"/>
              </a:spcAft>
            </a:pPr>
            <a:r>
              <a:rPr lang="en-GB" sz="2800" dirty="0"/>
              <a:t>Organisation and implementation of training activities on principles and methods of risk assessment in the food chain</a:t>
            </a:r>
          </a:p>
          <a:p>
            <a:r>
              <a:rPr lang="en-GB" sz="2400" dirty="0"/>
              <a:t>Course on Environmental risk assessment </a:t>
            </a:r>
          </a:p>
        </p:txBody>
      </p:sp>
      <p:sp>
        <p:nvSpPr>
          <p:cNvPr id="8" name="Text Placeholder 7"/>
          <p:cNvSpPr>
            <a:spLocks noGrp="1"/>
          </p:cNvSpPr>
          <p:nvPr>
            <p:ph type="body" sz="quarter" idx="13"/>
          </p:nvPr>
        </p:nvSpPr>
        <p:spPr/>
        <p:txBody>
          <a:bodyPr/>
          <a:lstStyle/>
          <a:p>
            <a:r>
              <a:rPr lang="fr-BE" dirty="0"/>
              <a:t>BTSF</a:t>
            </a:r>
            <a:endParaRPr lang="en-GB" dirty="0"/>
          </a:p>
        </p:txBody>
      </p:sp>
      <p:sp>
        <p:nvSpPr>
          <p:cNvPr id="6" name="Title 5"/>
          <p:cNvSpPr>
            <a:spLocks noGrp="1"/>
          </p:cNvSpPr>
          <p:nvPr>
            <p:ph type="ctrTitle"/>
          </p:nvPr>
        </p:nvSpPr>
        <p:spPr/>
        <p:txBody>
          <a:bodyPr>
            <a:noAutofit/>
          </a:bodyPr>
          <a:lstStyle/>
          <a:p>
            <a:r>
              <a:rPr lang="fr-BE" dirty="0"/>
              <a:t>Better Training for Safer Food</a:t>
            </a:r>
            <a:br>
              <a:rPr lang="fr-BE" dirty="0"/>
            </a:br>
            <a:r>
              <a:rPr lang="fr-BE" sz="4200" i="1" dirty="0"/>
              <a:t>Initiative</a:t>
            </a:r>
            <a:endParaRPr lang="en-GB" sz="4200" i="1" dirty="0"/>
          </a:p>
        </p:txBody>
      </p:sp>
      <p:sp>
        <p:nvSpPr>
          <p:cNvPr id="5" name="Subtitle 2"/>
          <p:cNvSpPr txBox="1">
            <a:spLocks/>
          </p:cNvSpPr>
          <p:nvPr/>
        </p:nvSpPr>
        <p:spPr>
          <a:xfrm>
            <a:off x="1071350" y="5899355"/>
            <a:ext cx="10064964" cy="600598"/>
          </a:xfrm>
          <a:prstGeom prst="rect">
            <a:avLst/>
          </a:prstGeom>
        </p:spPr>
        <p:txBody>
          <a:bodyPr vert="horz" wrap="square" lIns="91440" tIns="45720" rIns="91440" bIns="45720" rtlCol="0" anchor="b" anchorCtr="0">
            <a:noAutofit/>
          </a:bodyPr>
          <a:lstStyle>
            <a:lvl1pPr marL="0" indent="0" algn="l" defTabSz="914400" rtl="0" eaLnBrk="1" latinLnBrk="0" hangingPunct="1">
              <a:lnSpc>
                <a:spcPct val="100000"/>
              </a:lnSpc>
              <a:spcBef>
                <a:spcPts val="0"/>
              </a:spcBef>
              <a:spcAft>
                <a:spcPts val="1800"/>
              </a:spcAft>
              <a:buClr>
                <a:schemeClr val="tx2"/>
              </a:buClr>
              <a:buFont typeface="Arial" panose="020B0604020202020204" pitchFamily="34" charset="0"/>
              <a:buNone/>
              <a:defRPr sz="2800" i="0" kern="1200">
                <a:solidFill>
                  <a:srgbClr val="FFC000"/>
                </a:solidFill>
                <a:latin typeface="+mn-lt"/>
                <a:ea typeface="+mn-ea"/>
                <a:cs typeface="+mn-cs"/>
              </a:defRPr>
            </a:lvl1pPr>
            <a:lvl2pPr marL="4572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sz="1050" dirty="0"/>
          </a:p>
          <a:p>
            <a:r>
              <a:rPr lang="en-IE" sz="1050" dirty="0"/>
              <a:t>Unless otherwise noted,  the reuse of this presentation is not authorised. For any use or reproduction of elements that are owned by the EU, permission may need to be sought directly from the respective right holders. All statements and references in this presentation come from the Training coordinator and tutors and do not represent the official position of the European Commission.  </a:t>
            </a:r>
          </a:p>
        </p:txBody>
      </p:sp>
      <p:sp>
        <p:nvSpPr>
          <p:cNvPr id="2" name="Subtitle 6">
            <a:extLst>
              <a:ext uri="{FF2B5EF4-FFF2-40B4-BE49-F238E27FC236}">
                <a16:creationId xmlns:a16="http://schemas.microsoft.com/office/drawing/2014/main" id="{119DAD77-E4B3-5778-D054-B59DF1DC8F69}"/>
              </a:ext>
            </a:extLst>
          </p:cNvPr>
          <p:cNvSpPr txBox="1">
            <a:spLocks/>
          </p:cNvSpPr>
          <p:nvPr/>
        </p:nvSpPr>
        <p:spPr>
          <a:xfrm>
            <a:off x="1071350" y="5144851"/>
            <a:ext cx="9849186" cy="516397"/>
          </a:xfrm>
          <a:prstGeom prst="rect">
            <a:avLst/>
          </a:prstGeom>
        </p:spPr>
        <p:txBody>
          <a:bodyPr vert="horz" lIns="91440" tIns="45720" rIns="91440" bIns="45720" rtlCol="0">
            <a:noAutofit/>
          </a:bodyPr>
          <a:lstStyle>
            <a:lvl1pPr indent="0">
              <a:lnSpc>
                <a:spcPct val="100000"/>
              </a:lnSpc>
              <a:spcBef>
                <a:spcPts val="0"/>
              </a:spcBef>
              <a:spcAft>
                <a:spcPts val="1800"/>
              </a:spcAft>
              <a:buClr>
                <a:schemeClr val="tx2"/>
              </a:buClr>
              <a:buFontTx/>
              <a:buNone/>
              <a:defRPr sz="2500" i="1">
                <a:solidFill>
                  <a:schemeClr val="accent5"/>
                </a:solidFill>
              </a:defRPr>
            </a:lvl1pPr>
            <a:lvl2pPr indent="0" algn="ctr">
              <a:lnSpc>
                <a:spcPct val="100000"/>
              </a:lnSpc>
              <a:spcBef>
                <a:spcPts val="500"/>
              </a:spcBef>
              <a:spcAft>
                <a:spcPts val="1800"/>
              </a:spcAft>
              <a:buClr>
                <a:schemeClr val="accent5"/>
              </a:buClr>
              <a:buFont typeface="Arial" panose="020B0604020202020204" pitchFamily="34" charset="0"/>
              <a:buNone/>
              <a:defRPr sz="2000"/>
            </a:lvl2pPr>
            <a:lvl3pPr indent="0" algn="ctr">
              <a:lnSpc>
                <a:spcPct val="100000"/>
              </a:lnSpc>
              <a:spcBef>
                <a:spcPts val="500"/>
              </a:spcBef>
              <a:spcAft>
                <a:spcPts val="1800"/>
              </a:spcAft>
              <a:buClr>
                <a:schemeClr val="accent5"/>
              </a:buClr>
              <a:buFont typeface="Arial" panose="020B0604020202020204" pitchFamily="34" charset="0"/>
              <a:buNone/>
            </a:lvl3pPr>
            <a:lvl4pPr indent="0" algn="ctr">
              <a:lnSpc>
                <a:spcPct val="100000"/>
              </a:lnSpc>
              <a:spcBef>
                <a:spcPts val="500"/>
              </a:spcBef>
              <a:spcAft>
                <a:spcPts val="1800"/>
              </a:spcAft>
              <a:buClr>
                <a:schemeClr val="accent5"/>
              </a:buClr>
              <a:buFont typeface="Arial" panose="020B0604020202020204" pitchFamily="34" charset="0"/>
              <a:buNone/>
              <a:defRPr sz="1600"/>
            </a:lvl4pPr>
            <a:lvl5pPr indent="0" algn="ctr">
              <a:lnSpc>
                <a:spcPct val="100000"/>
              </a:lnSpc>
              <a:spcBef>
                <a:spcPts val="500"/>
              </a:spcBef>
              <a:spcAft>
                <a:spcPts val="1800"/>
              </a:spcAft>
              <a:buClr>
                <a:schemeClr val="accent5"/>
              </a:buClr>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en-US" sz="2000" b="1" dirty="0"/>
              <a:t>4.1 ERA for GMPs: specific exposures</a:t>
            </a:r>
          </a:p>
        </p:txBody>
      </p:sp>
    </p:spTree>
    <p:extLst>
      <p:ext uri="{BB962C8B-B14F-4D97-AF65-F5344CB8AC3E}">
        <p14:creationId xmlns:p14="http://schemas.microsoft.com/office/powerpoint/2010/main" val="1310033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10</a:t>
            </a:fld>
            <a:endParaRPr lang="en-GB"/>
          </a:p>
        </p:txBody>
      </p:sp>
      <p:sp>
        <p:nvSpPr>
          <p:cNvPr id="6" name="Title 5"/>
          <p:cNvSpPr>
            <a:spLocks noGrp="1"/>
          </p:cNvSpPr>
          <p:nvPr>
            <p:ph type="title"/>
          </p:nvPr>
        </p:nvSpPr>
        <p:spPr/>
        <p:txBody>
          <a:bodyPr/>
          <a:lstStyle/>
          <a:p>
            <a:r>
              <a:rPr lang="en-GB" dirty="0"/>
              <a:t>Identify </a:t>
            </a:r>
            <a:r>
              <a:rPr lang="en-GB" dirty="0">
                <a:solidFill>
                  <a:srgbClr val="92D050"/>
                </a:solidFill>
              </a:rPr>
              <a:t>areas of risk</a:t>
            </a:r>
          </a:p>
        </p:txBody>
      </p:sp>
      <p:sp>
        <p:nvSpPr>
          <p:cNvPr id="7" name="Text Placeholder 6"/>
          <p:cNvSpPr>
            <a:spLocks noGrp="1"/>
          </p:cNvSpPr>
          <p:nvPr>
            <p:ph type="body" sz="quarter" idx="4294967295"/>
          </p:nvPr>
        </p:nvSpPr>
        <p:spPr>
          <a:xfrm>
            <a:off x="1255712" y="2401788"/>
            <a:ext cx="4840288" cy="3600450"/>
          </a:xfrm>
        </p:spPr>
        <p:txBody>
          <a:bodyPr/>
          <a:lstStyle/>
          <a:p>
            <a:pPr marL="0" indent="0">
              <a:buNone/>
            </a:pPr>
            <a:r>
              <a:rPr lang="en-GB" dirty="0"/>
              <a:t>Problem formulation –         hazard identification</a:t>
            </a:r>
            <a:r>
              <a:rPr lang="de-DE" dirty="0"/>
              <a:t> </a:t>
            </a:r>
          </a:p>
          <a:p>
            <a:pPr marL="0" indent="0">
              <a:buNone/>
            </a:pPr>
            <a:r>
              <a:rPr lang="en-GB" sz="2000" dirty="0"/>
              <a:t>       plausible pathways to harm</a:t>
            </a:r>
          </a:p>
          <a:p>
            <a:pPr marL="0" indent="0">
              <a:buNone/>
            </a:pPr>
            <a:r>
              <a:rPr lang="en-GB" sz="2000" dirty="0"/>
              <a:t>       potential adverse effects associated     with the release of the GMP</a:t>
            </a:r>
          </a:p>
          <a:p>
            <a:pPr marL="0" indent="0">
              <a:buNone/>
            </a:pPr>
            <a:r>
              <a:rPr lang="en-GB" sz="2000" dirty="0"/>
              <a:t>       protection goal</a:t>
            </a:r>
            <a:endParaRPr lang="de-DE" sz="2000" dirty="0"/>
          </a:p>
        </p:txBody>
      </p:sp>
      <p:sp>
        <p:nvSpPr>
          <p:cNvPr id="9" name="Pfeil nach rechts 8"/>
          <p:cNvSpPr/>
          <p:nvPr/>
        </p:nvSpPr>
        <p:spPr>
          <a:xfrm>
            <a:off x="1386421" y="3426418"/>
            <a:ext cx="325334" cy="256582"/>
          </a:xfrm>
          <a:prstGeom prst="rightArrow">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de-DE"/>
          </a:p>
        </p:txBody>
      </p:sp>
      <p:pic>
        <p:nvPicPr>
          <p:cNvPr id="2" name="Grafik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72064" y="1185979"/>
            <a:ext cx="3960440" cy="4816259"/>
          </a:xfrm>
          <a:prstGeom prst="rect">
            <a:avLst/>
          </a:prstGeom>
        </p:spPr>
      </p:pic>
      <p:sp>
        <p:nvSpPr>
          <p:cNvPr id="12" name="Pfeil nach rechts 11"/>
          <p:cNvSpPr/>
          <p:nvPr/>
        </p:nvSpPr>
        <p:spPr>
          <a:xfrm>
            <a:off x="1399121" y="3972518"/>
            <a:ext cx="325334" cy="256582"/>
          </a:xfrm>
          <a:prstGeom prst="rightArrow">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de-DE"/>
          </a:p>
        </p:txBody>
      </p:sp>
      <p:sp>
        <p:nvSpPr>
          <p:cNvPr id="13" name="Pfeil nach rechts 12"/>
          <p:cNvSpPr/>
          <p:nvPr/>
        </p:nvSpPr>
        <p:spPr>
          <a:xfrm>
            <a:off x="1399121" y="4823418"/>
            <a:ext cx="325334" cy="256582"/>
          </a:xfrm>
          <a:prstGeom prst="rightArrow">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de-DE"/>
          </a:p>
        </p:txBody>
      </p:sp>
      <p:sp>
        <p:nvSpPr>
          <p:cNvPr id="15" name="Textfeld 14"/>
          <p:cNvSpPr txBox="1"/>
          <p:nvPr/>
        </p:nvSpPr>
        <p:spPr>
          <a:xfrm>
            <a:off x="6453488" y="3274221"/>
            <a:ext cx="1064715" cy="461665"/>
          </a:xfrm>
          <a:prstGeom prst="rect">
            <a:avLst/>
          </a:prstGeom>
          <a:noFill/>
        </p:spPr>
        <p:txBody>
          <a:bodyPr wrap="none" rtlCol="0">
            <a:spAutoFit/>
          </a:bodyPr>
          <a:lstStyle/>
          <a:p>
            <a:r>
              <a:rPr lang="de-DE" sz="2400" b="0" dirty="0" err="1">
                <a:solidFill>
                  <a:srgbClr val="0F5494"/>
                </a:solidFill>
              </a:rPr>
              <a:t>space</a:t>
            </a:r>
            <a:endParaRPr lang="de-DE" sz="2400" b="0" dirty="0">
              <a:solidFill>
                <a:srgbClr val="0F5494"/>
              </a:solidFill>
            </a:endParaRPr>
          </a:p>
        </p:txBody>
      </p:sp>
      <p:cxnSp>
        <p:nvCxnSpPr>
          <p:cNvPr id="16" name="Gerade Verbindung mit Pfeil 15"/>
          <p:cNvCxnSpPr/>
          <p:nvPr/>
        </p:nvCxnSpPr>
        <p:spPr bwMode="auto">
          <a:xfrm>
            <a:off x="6453488" y="3356992"/>
            <a:ext cx="1989432" cy="0"/>
          </a:xfrm>
          <a:prstGeom prst="straightConnector1">
            <a:avLst/>
          </a:prstGeom>
          <a:noFill/>
          <a:ln w="28575" cap="flat" cmpd="sng" algn="ctr">
            <a:solidFill>
              <a:schemeClr val="tx1"/>
            </a:solidFill>
            <a:prstDash val="solid"/>
            <a:round/>
            <a:headEnd type="none" w="med" len="med"/>
            <a:tailEnd type="triangle" w="med" len="med"/>
          </a:ln>
          <a:effectLst/>
        </p:spPr>
      </p:cxnSp>
      <p:cxnSp>
        <p:nvCxnSpPr>
          <p:cNvPr id="17" name="Gerade Verbindung mit Pfeil 16"/>
          <p:cNvCxnSpPr/>
          <p:nvPr/>
        </p:nvCxnSpPr>
        <p:spPr bwMode="auto">
          <a:xfrm flipH="1">
            <a:off x="8930416" y="5066072"/>
            <a:ext cx="1008112" cy="648072"/>
          </a:xfrm>
          <a:prstGeom prst="straightConnector1">
            <a:avLst/>
          </a:prstGeom>
          <a:noFill/>
          <a:ln w="9525" cap="flat" cmpd="sng" algn="ctr">
            <a:solidFill>
              <a:schemeClr val="tx1"/>
            </a:solidFill>
            <a:prstDash val="solid"/>
            <a:round/>
            <a:headEnd type="none" w="med" len="med"/>
            <a:tailEnd type="triangle"/>
          </a:ln>
          <a:effectLst/>
        </p:spPr>
      </p:cxnSp>
      <p:sp>
        <p:nvSpPr>
          <p:cNvPr id="18" name="Textfeld 17"/>
          <p:cNvSpPr txBox="1"/>
          <p:nvPr/>
        </p:nvSpPr>
        <p:spPr>
          <a:xfrm rot="19740724">
            <a:off x="9233404" y="5231667"/>
            <a:ext cx="873957" cy="461665"/>
          </a:xfrm>
          <a:prstGeom prst="rect">
            <a:avLst/>
          </a:prstGeom>
          <a:noFill/>
        </p:spPr>
        <p:txBody>
          <a:bodyPr wrap="none" rtlCol="0">
            <a:spAutoFit/>
          </a:bodyPr>
          <a:lstStyle/>
          <a:p>
            <a:r>
              <a:rPr lang="de-DE" sz="2400" b="0" dirty="0">
                <a:solidFill>
                  <a:srgbClr val="0F5494"/>
                </a:solidFill>
              </a:rPr>
              <a:t>time</a:t>
            </a:r>
          </a:p>
        </p:txBody>
      </p:sp>
    </p:spTree>
    <p:extLst>
      <p:ext uri="{BB962C8B-B14F-4D97-AF65-F5344CB8AC3E}">
        <p14:creationId xmlns:p14="http://schemas.microsoft.com/office/powerpoint/2010/main" val="29728559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11</a:t>
            </a:fld>
            <a:endParaRPr lang="en-GB"/>
          </a:p>
        </p:txBody>
      </p:sp>
      <p:sp>
        <p:nvSpPr>
          <p:cNvPr id="6" name="Title 5"/>
          <p:cNvSpPr>
            <a:spLocks noGrp="1"/>
          </p:cNvSpPr>
          <p:nvPr>
            <p:ph type="title"/>
          </p:nvPr>
        </p:nvSpPr>
        <p:spPr/>
        <p:txBody>
          <a:bodyPr/>
          <a:lstStyle/>
          <a:p>
            <a:r>
              <a:rPr lang="en-GB" dirty="0"/>
              <a:t>Plausible pathways to harm</a:t>
            </a:r>
            <a:endParaRPr lang="en-GB" dirty="0">
              <a:solidFill>
                <a:srgbClr val="92D050"/>
              </a:solidFill>
            </a:endParaRPr>
          </a:p>
        </p:txBody>
      </p:sp>
      <p:sp>
        <p:nvSpPr>
          <p:cNvPr id="7" name="Text Placeholder 6"/>
          <p:cNvSpPr>
            <a:spLocks noGrp="1"/>
          </p:cNvSpPr>
          <p:nvPr>
            <p:ph type="body" sz="quarter" idx="4294967295"/>
          </p:nvPr>
        </p:nvSpPr>
        <p:spPr>
          <a:xfrm>
            <a:off x="800100" y="1531917"/>
            <a:ext cx="4840288" cy="3600450"/>
          </a:xfrm>
        </p:spPr>
        <p:txBody>
          <a:bodyPr/>
          <a:lstStyle/>
          <a:p>
            <a:pPr marL="0" indent="0">
              <a:buNone/>
            </a:pPr>
            <a:endParaRPr lang="en-GB" sz="2400" dirty="0"/>
          </a:p>
          <a:p>
            <a:pPr marL="0" lvl="0" indent="0">
              <a:buNone/>
            </a:pPr>
            <a:r>
              <a:rPr lang="en-GB" dirty="0"/>
              <a:t>areas of risk</a:t>
            </a:r>
          </a:p>
          <a:p>
            <a:pPr lvl="0"/>
            <a:endParaRPr lang="en-GB" sz="2400" dirty="0"/>
          </a:p>
          <a:p>
            <a:pPr lvl="0"/>
            <a:r>
              <a:rPr lang="en-GB" sz="2000" dirty="0"/>
              <a:t>Persistence and invasiveness including plant-to-plant gene flow</a:t>
            </a:r>
          </a:p>
          <a:p>
            <a:pPr lvl="0"/>
            <a:endParaRPr lang="en-GB" sz="2000" dirty="0"/>
          </a:p>
          <a:p>
            <a:pPr lvl="0"/>
            <a:r>
              <a:rPr lang="en-GB" sz="2000" dirty="0"/>
              <a:t>Interactions of the GMP with non-target organisms</a:t>
            </a:r>
          </a:p>
          <a:p>
            <a:pPr marL="171450" indent="-171450" algn="l">
              <a:buFont typeface="Wingdings" panose="05000000000000000000" pitchFamily="2" charset="2"/>
              <a:buChar char="Ø"/>
            </a:pPr>
            <a:endParaRPr lang="en-GB" sz="2400" b="1" dirty="0">
              <a:solidFill>
                <a:srgbClr val="FFD624"/>
              </a:solidFill>
            </a:endParaRPr>
          </a:p>
        </p:txBody>
      </p:sp>
      <p:pic>
        <p:nvPicPr>
          <p:cNvPr id="5" name="Grafi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37928" y="1713385"/>
            <a:ext cx="2991549" cy="4134661"/>
          </a:xfrm>
          <a:prstGeom prst="rect">
            <a:avLst/>
          </a:prstGeom>
        </p:spPr>
      </p:pic>
      <p:sp>
        <p:nvSpPr>
          <p:cNvPr id="8" name="Textfeld 7"/>
          <p:cNvSpPr txBox="1"/>
          <p:nvPr/>
        </p:nvSpPr>
        <p:spPr>
          <a:xfrm>
            <a:off x="8495184" y="2173020"/>
            <a:ext cx="2304256" cy="3416320"/>
          </a:xfrm>
          <a:prstGeom prst="rect">
            <a:avLst/>
          </a:prstGeom>
          <a:noFill/>
        </p:spPr>
        <p:txBody>
          <a:bodyPr wrap="square" rtlCol="0">
            <a:spAutoFit/>
          </a:bodyPr>
          <a:lstStyle/>
          <a:p>
            <a:r>
              <a:rPr lang="de-DE" sz="2400" b="0" dirty="0">
                <a:solidFill>
                  <a:schemeClr val="tx1"/>
                </a:solidFill>
              </a:rPr>
              <a:t>e.g. </a:t>
            </a:r>
          </a:p>
          <a:p>
            <a:r>
              <a:rPr lang="de-DE" sz="2400" b="0" dirty="0">
                <a:solidFill>
                  <a:schemeClr val="tx1"/>
                </a:solidFill>
              </a:rPr>
              <a:t>non-</a:t>
            </a:r>
            <a:r>
              <a:rPr lang="de-DE" sz="2400" b="0" dirty="0" err="1">
                <a:solidFill>
                  <a:schemeClr val="tx1"/>
                </a:solidFill>
              </a:rPr>
              <a:t>intended</a:t>
            </a:r>
            <a:endParaRPr lang="de-DE" sz="2400" b="0" dirty="0">
              <a:solidFill>
                <a:schemeClr val="tx1"/>
              </a:solidFill>
            </a:endParaRPr>
          </a:p>
          <a:p>
            <a:r>
              <a:rPr lang="de-DE" sz="2400" b="0" dirty="0" err="1">
                <a:solidFill>
                  <a:schemeClr val="tx1"/>
                </a:solidFill>
              </a:rPr>
              <a:t>herbicide</a:t>
            </a:r>
            <a:r>
              <a:rPr lang="de-DE" sz="2400" b="0" dirty="0">
                <a:solidFill>
                  <a:schemeClr val="tx1"/>
                </a:solidFill>
              </a:rPr>
              <a:t> </a:t>
            </a:r>
            <a:r>
              <a:rPr lang="de-DE" sz="2400" b="0" dirty="0" err="1">
                <a:solidFill>
                  <a:schemeClr val="tx1"/>
                </a:solidFill>
              </a:rPr>
              <a:t>resistance</a:t>
            </a:r>
            <a:endParaRPr lang="de-DE" sz="2400" b="0" dirty="0">
              <a:solidFill>
                <a:schemeClr val="tx1"/>
              </a:solidFill>
            </a:endParaRPr>
          </a:p>
          <a:p>
            <a:endParaRPr lang="de-DE" sz="2400" b="0" dirty="0">
              <a:solidFill>
                <a:schemeClr val="tx1"/>
              </a:solidFill>
            </a:endParaRPr>
          </a:p>
          <a:p>
            <a:r>
              <a:rPr lang="de-DE" sz="2400" b="0" dirty="0">
                <a:solidFill>
                  <a:schemeClr val="tx1"/>
                </a:solidFill>
              </a:rPr>
              <a:t>e.g.</a:t>
            </a:r>
          </a:p>
          <a:p>
            <a:r>
              <a:rPr lang="de-DE" sz="2400" b="0" dirty="0" err="1">
                <a:solidFill>
                  <a:schemeClr val="tx1"/>
                </a:solidFill>
              </a:rPr>
              <a:t>toxic</a:t>
            </a:r>
            <a:r>
              <a:rPr lang="de-DE" sz="2400" b="0" dirty="0">
                <a:solidFill>
                  <a:schemeClr val="tx1"/>
                </a:solidFill>
              </a:rPr>
              <a:t> </a:t>
            </a:r>
            <a:r>
              <a:rPr lang="de-DE" sz="2400" b="0" dirty="0" err="1">
                <a:solidFill>
                  <a:schemeClr val="tx1"/>
                </a:solidFill>
              </a:rPr>
              <a:t>to</a:t>
            </a:r>
            <a:r>
              <a:rPr lang="de-DE" sz="2400" b="0" dirty="0">
                <a:solidFill>
                  <a:schemeClr val="tx1"/>
                </a:solidFill>
              </a:rPr>
              <a:t> non </a:t>
            </a:r>
            <a:r>
              <a:rPr lang="de-DE" sz="2400" b="0" dirty="0" err="1">
                <a:solidFill>
                  <a:schemeClr val="tx1"/>
                </a:solidFill>
              </a:rPr>
              <a:t>target</a:t>
            </a:r>
            <a:r>
              <a:rPr lang="de-DE" sz="2400" b="0" dirty="0">
                <a:solidFill>
                  <a:schemeClr val="tx1"/>
                </a:solidFill>
              </a:rPr>
              <a:t> </a:t>
            </a:r>
            <a:r>
              <a:rPr lang="de-DE" sz="2400" b="0" dirty="0" err="1">
                <a:solidFill>
                  <a:schemeClr val="tx1"/>
                </a:solidFill>
              </a:rPr>
              <a:t>organism</a:t>
            </a:r>
            <a:endParaRPr lang="de-DE" sz="2400" b="0" dirty="0">
              <a:solidFill>
                <a:schemeClr val="tx1"/>
              </a:solidFill>
            </a:endParaRPr>
          </a:p>
        </p:txBody>
      </p:sp>
    </p:spTree>
    <p:extLst>
      <p:ext uri="{BB962C8B-B14F-4D97-AF65-F5344CB8AC3E}">
        <p14:creationId xmlns:p14="http://schemas.microsoft.com/office/powerpoint/2010/main" val="40990329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12</a:t>
            </a:fld>
            <a:endParaRPr lang="en-GB" dirty="0"/>
          </a:p>
        </p:txBody>
      </p:sp>
      <p:sp>
        <p:nvSpPr>
          <p:cNvPr id="6" name="Title 5"/>
          <p:cNvSpPr>
            <a:spLocks noGrp="1"/>
          </p:cNvSpPr>
          <p:nvPr>
            <p:ph type="title"/>
          </p:nvPr>
        </p:nvSpPr>
        <p:spPr/>
        <p:txBody>
          <a:bodyPr/>
          <a:lstStyle/>
          <a:p>
            <a:r>
              <a:rPr lang="en-GB" dirty="0"/>
              <a:t>The exposure characterisation step</a:t>
            </a:r>
            <a:endParaRPr lang="en-GB" dirty="0">
              <a:solidFill>
                <a:srgbClr val="92D050"/>
              </a:solidFill>
            </a:endParaRPr>
          </a:p>
        </p:txBody>
      </p:sp>
      <p:sp>
        <p:nvSpPr>
          <p:cNvPr id="7" name="Text Placeholder 6"/>
          <p:cNvSpPr>
            <a:spLocks noGrp="1"/>
          </p:cNvSpPr>
          <p:nvPr>
            <p:ph type="body" sz="quarter" idx="4294967295"/>
          </p:nvPr>
        </p:nvSpPr>
        <p:spPr>
          <a:xfrm>
            <a:off x="800100" y="2116117"/>
            <a:ext cx="4840288" cy="3600450"/>
          </a:xfrm>
        </p:spPr>
        <p:txBody>
          <a:bodyPr/>
          <a:lstStyle/>
          <a:p>
            <a:pPr marL="0" lvl="0" indent="0">
              <a:buNone/>
            </a:pPr>
            <a:r>
              <a:rPr lang="en-GB" dirty="0"/>
              <a:t>…. is performed for different areas of risk</a:t>
            </a:r>
          </a:p>
          <a:p>
            <a:pPr lvl="0"/>
            <a:endParaRPr lang="en-GB" dirty="0"/>
          </a:p>
          <a:p>
            <a:pPr marL="0" indent="0">
              <a:buNone/>
            </a:pPr>
            <a:r>
              <a:rPr lang="en-GB" dirty="0"/>
              <a:t>…. is the step where key questions of exposure characterisation are addressed (by area of risk)</a:t>
            </a:r>
            <a:endParaRPr lang="de-DE" dirty="0"/>
          </a:p>
          <a:p>
            <a:pPr marL="0" lvl="0" indent="0">
              <a:buNone/>
            </a:pPr>
            <a:endParaRPr lang="en-GB" dirty="0"/>
          </a:p>
          <a:p>
            <a:pPr marL="171450" indent="-171450" algn="l">
              <a:buFont typeface="Wingdings" panose="05000000000000000000" pitchFamily="2" charset="2"/>
              <a:buChar char="Ø"/>
            </a:pPr>
            <a:endParaRPr lang="en-GB" sz="2400" b="1" dirty="0">
              <a:solidFill>
                <a:srgbClr val="FFD624"/>
              </a:solidFill>
            </a:endParaRPr>
          </a:p>
        </p:txBody>
      </p:sp>
      <p:pic>
        <p:nvPicPr>
          <p:cNvPr id="9" name="Bildplatzhalter 5"/>
          <p:cNvPicPr>
            <a:picLocks/>
          </p:cNvPicPr>
          <p:nvPr/>
        </p:nvPicPr>
        <p:blipFill rotWithShape="1">
          <a:blip r:embed="rId2"/>
          <a:srcRect l="-1" t="-2116" r="-437" b="567"/>
          <a:stretch/>
        </p:blipFill>
        <p:spPr bwMode="auto">
          <a:xfrm>
            <a:off x="6803664" y="2018184"/>
            <a:ext cx="4739966" cy="2750210"/>
          </a:xfrm>
          <a:prstGeom prst="rect">
            <a:avLst/>
          </a:prstGeom>
          <a:noFill/>
          <a:ln w="9525">
            <a:noFill/>
            <a:miter lim="800000"/>
            <a:headEnd/>
            <a:tailEnd/>
          </a:ln>
        </p:spPr>
      </p:pic>
      <p:sp>
        <p:nvSpPr>
          <p:cNvPr id="10" name="Textfeld 9"/>
          <p:cNvSpPr txBox="1"/>
          <p:nvPr/>
        </p:nvSpPr>
        <p:spPr>
          <a:xfrm>
            <a:off x="7709272" y="4847982"/>
            <a:ext cx="3222613" cy="338554"/>
          </a:xfrm>
          <a:prstGeom prst="rect">
            <a:avLst/>
          </a:prstGeom>
          <a:noFill/>
        </p:spPr>
        <p:txBody>
          <a:bodyPr wrap="none" rtlCol="0">
            <a:spAutoFit/>
          </a:bodyPr>
          <a:lstStyle/>
          <a:p>
            <a:r>
              <a:rPr lang="de-DE" sz="1600" b="0" dirty="0">
                <a:solidFill>
                  <a:schemeClr val="tx1"/>
                </a:solidFill>
              </a:rPr>
              <a:t>(</a:t>
            </a:r>
            <a:r>
              <a:rPr lang="de-DE" sz="1600" b="0" dirty="0" err="1">
                <a:solidFill>
                  <a:schemeClr val="tx1"/>
                </a:solidFill>
              </a:rPr>
              <a:t>Step-by-step</a:t>
            </a:r>
            <a:r>
              <a:rPr lang="de-DE" sz="1600" b="0" dirty="0">
                <a:solidFill>
                  <a:schemeClr val="tx1"/>
                </a:solidFill>
              </a:rPr>
              <a:t>) ERA </a:t>
            </a:r>
            <a:r>
              <a:rPr lang="de-DE" sz="1600" b="0" dirty="0" err="1">
                <a:solidFill>
                  <a:schemeClr val="tx1"/>
                </a:solidFill>
              </a:rPr>
              <a:t>approach</a:t>
            </a:r>
            <a:endParaRPr lang="de-DE" sz="1600" b="0" dirty="0">
              <a:solidFill>
                <a:schemeClr val="tx1"/>
              </a:solidFill>
            </a:endParaRPr>
          </a:p>
        </p:txBody>
      </p:sp>
      <p:sp>
        <p:nvSpPr>
          <p:cNvPr id="11" name="Ellipse 10"/>
          <p:cNvSpPr/>
          <p:nvPr/>
        </p:nvSpPr>
        <p:spPr>
          <a:xfrm>
            <a:off x="9320578" y="2936098"/>
            <a:ext cx="2104206" cy="792088"/>
          </a:xfrm>
          <a:prstGeom prst="ellipse">
            <a:avLst/>
          </a:prstGeom>
          <a:noFill/>
          <a:ln w="57150">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de-DE" sz="1800" b="0"/>
          </a:p>
        </p:txBody>
      </p:sp>
    </p:spTree>
    <p:extLst>
      <p:ext uri="{BB962C8B-B14F-4D97-AF65-F5344CB8AC3E}">
        <p14:creationId xmlns:p14="http://schemas.microsoft.com/office/powerpoint/2010/main" val="41108750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13</a:t>
            </a:fld>
            <a:endParaRPr lang="en-GB"/>
          </a:p>
        </p:txBody>
      </p:sp>
      <p:sp>
        <p:nvSpPr>
          <p:cNvPr id="2" name="Title 1"/>
          <p:cNvSpPr>
            <a:spLocks noGrp="1"/>
          </p:cNvSpPr>
          <p:nvPr>
            <p:ph type="title"/>
          </p:nvPr>
        </p:nvSpPr>
        <p:spPr>
          <a:xfrm>
            <a:off x="3254981" y="674626"/>
            <a:ext cx="8457372" cy="782357"/>
          </a:xfrm>
        </p:spPr>
        <p:txBody>
          <a:bodyPr/>
          <a:lstStyle/>
          <a:p>
            <a:r>
              <a:rPr lang="en-GB" dirty="0"/>
              <a:t>Persistence and invasiveness including plant-to-plant gene flow</a:t>
            </a:r>
            <a:endParaRPr lang="de-DE" dirty="0"/>
          </a:p>
        </p:txBody>
      </p:sp>
      <p:sp>
        <p:nvSpPr>
          <p:cNvPr id="4" name="Text Placeholder 3"/>
          <p:cNvSpPr>
            <a:spLocks noGrp="1"/>
          </p:cNvSpPr>
          <p:nvPr>
            <p:ph type="body" sz="quarter" idx="4294967295"/>
          </p:nvPr>
        </p:nvSpPr>
        <p:spPr>
          <a:xfrm>
            <a:off x="7127302" y="2523483"/>
            <a:ext cx="3797300" cy="3384550"/>
          </a:xfrm>
        </p:spPr>
        <p:txBody>
          <a:bodyPr/>
          <a:lstStyle/>
          <a:p>
            <a:r>
              <a:rPr lang="en-GB" sz="2400" dirty="0"/>
              <a:t>What? (processes)</a:t>
            </a:r>
            <a:endParaRPr lang="de-DE" sz="2400" dirty="0"/>
          </a:p>
          <a:p>
            <a:r>
              <a:rPr lang="en-GB" sz="2400" dirty="0"/>
              <a:t>Where? (receiving environments)</a:t>
            </a:r>
            <a:endParaRPr lang="de-DE" sz="2400" dirty="0"/>
          </a:p>
          <a:p>
            <a:r>
              <a:rPr lang="en-GB" sz="2400" dirty="0"/>
              <a:t>How much? (probability of local occurrence)</a:t>
            </a:r>
          </a:p>
        </p:txBody>
      </p:sp>
      <p:pic>
        <p:nvPicPr>
          <p:cNvPr id="5" name="Grafi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7398" y="1456983"/>
            <a:ext cx="4143953" cy="5039428"/>
          </a:xfrm>
          <a:prstGeom prst="rect">
            <a:avLst/>
          </a:prstGeom>
        </p:spPr>
      </p:pic>
    </p:spTree>
    <p:extLst>
      <p:ext uri="{BB962C8B-B14F-4D97-AF65-F5344CB8AC3E}">
        <p14:creationId xmlns:p14="http://schemas.microsoft.com/office/powerpoint/2010/main" val="23072464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14</a:t>
            </a:fld>
            <a:endParaRPr lang="en-GB"/>
          </a:p>
        </p:txBody>
      </p:sp>
      <p:sp>
        <p:nvSpPr>
          <p:cNvPr id="4" name="Text Placeholder 3"/>
          <p:cNvSpPr>
            <a:spLocks noGrp="1"/>
          </p:cNvSpPr>
          <p:nvPr>
            <p:ph type="body" sz="quarter" idx="4294967295"/>
          </p:nvPr>
        </p:nvSpPr>
        <p:spPr>
          <a:xfrm>
            <a:off x="7377558" y="2328131"/>
            <a:ext cx="3797300" cy="3600450"/>
          </a:xfrm>
        </p:spPr>
        <p:txBody>
          <a:bodyPr/>
          <a:lstStyle/>
          <a:p>
            <a:r>
              <a:rPr lang="en-GB" sz="2400" dirty="0"/>
              <a:t>What? (processes)</a:t>
            </a:r>
            <a:endParaRPr lang="de-DE" sz="2400" dirty="0"/>
          </a:p>
          <a:p>
            <a:r>
              <a:rPr lang="en-GB" sz="2400" dirty="0"/>
              <a:t>Where? (receiving environments)</a:t>
            </a:r>
            <a:endParaRPr lang="de-DE" sz="2400" dirty="0"/>
          </a:p>
          <a:p>
            <a:r>
              <a:rPr lang="en-GB" sz="2400" dirty="0"/>
              <a:t>How much? (probability of local occurrence)</a:t>
            </a:r>
          </a:p>
          <a:p>
            <a:endParaRPr lang="en-GB" sz="2400" dirty="0"/>
          </a:p>
        </p:txBody>
      </p:sp>
      <p:pic>
        <p:nvPicPr>
          <p:cNvPr id="5" name="Grafi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2323" y="1456983"/>
            <a:ext cx="4143953" cy="5039428"/>
          </a:xfrm>
          <a:prstGeom prst="rect">
            <a:avLst/>
          </a:prstGeom>
        </p:spPr>
      </p:pic>
      <p:sp>
        <p:nvSpPr>
          <p:cNvPr id="2" name="Title 1"/>
          <p:cNvSpPr>
            <a:spLocks noGrp="1"/>
          </p:cNvSpPr>
          <p:nvPr>
            <p:ph type="title"/>
          </p:nvPr>
        </p:nvSpPr>
        <p:spPr>
          <a:xfrm>
            <a:off x="3304300" y="647246"/>
            <a:ext cx="8457372" cy="1084018"/>
          </a:xfrm>
        </p:spPr>
        <p:txBody>
          <a:bodyPr/>
          <a:lstStyle/>
          <a:p>
            <a:r>
              <a:rPr lang="en-GB" dirty="0"/>
              <a:t>Interactions of the GMP with non-target organisms</a:t>
            </a:r>
          </a:p>
        </p:txBody>
      </p:sp>
    </p:spTree>
    <p:extLst>
      <p:ext uri="{BB962C8B-B14F-4D97-AF65-F5344CB8AC3E}">
        <p14:creationId xmlns:p14="http://schemas.microsoft.com/office/powerpoint/2010/main" val="14329169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15</a:t>
            </a:fld>
            <a:endParaRPr lang="en-GB"/>
          </a:p>
        </p:txBody>
      </p:sp>
      <p:sp>
        <p:nvSpPr>
          <p:cNvPr id="2" name="Title 1"/>
          <p:cNvSpPr>
            <a:spLocks noGrp="1"/>
          </p:cNvSpPr>
          <p:nvPr>
            <p:ph type="title"/>
          </p:nvPr>
        </p:nvSpPr>
        <p:spPr>
          <a:xfrm>
            <a:off x="3028950" y="482860"/>
            <a:ext cx="8457372" cy="1187444"/>
          </a:xfrm>
        </p:spPr>
        <p:txBody>
          <a:bodyPr/>
          <a:lstStyle/>
          <a:p>
            <a:r>
              <a:rPr lang="en-GB" dirty="0"/>
              <a:t>Plant to micro-organisms gene transfer</a:t>
            </a:r>
          </a:p>
        </p:txBody>
      </p:sp>
      <p:sp>
        <p:nvSpPr>
          <p:cNvPr id="4" name="Text Placeholder 3"/>
          <p:cNvSpPr>
            <a:spLocks noGrp="1"/>
          </p:cNvSpPr>
          <p:nvPr>
            <p:ph type="body" sz="quarter" idx="4294967295"/>
          </p:nvPr>
        </p:nvSpPr>
        <p:spPr>
          <a:xfrm>
            <a:off x="6746070" y="2318004"/>
            <a:ext cx="3797300" cy="3527425"/>
          </a:xfrm>
        </p:spPr>
        <p:txBody>
          <a:bodyPr/>
          <a:lstStyle/>
          <a:p>
            <a:r>
              <a:rPr lang="en-GB" sz="2400" dirty="0"/>
              <a:t>What? (processes)</a:t>
            </a:r>
            <a:endParaRPr lang="de-DE" sz="2400" dirty="0"/>
          </a:p>
          <a:p>
            <a:r>
              <a:rPr lang="en-GB" sz="2400" dirty="0"/>
              <a:t>Where? (receiving environments)</a:t>
            </a:r>
            <a:endParaRPr lang="de-DE" sz="2400" dirty="0"/>
          </a:p>
          <a:p>
            <a:r>
              <a:rPr lang="en-GB" sz="2400" dirty="0"/>
              <a:t>How much? (probability of local occurrence)</a:t>
            </a:r>
          </a:p>
          <a:p>
            <a:endParaRPr lang="en-GB" dirty="0"/>
          </a:p>
        </p:txBody>
      </p:sp>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5560" y="1851689"/>
            <a:ext cx="2969772" cy="4104563"/>
          </a:xfrm>
          <a:prstGeom prst="rect">
            <a:avLst/>
          </a:prstGeom>
        </p:spPr>
      </p:pic>
      <p:sp>
        <p:nvSpPr>
          <p:cNvPr id="6" name="Textfeld 5"/>
          <p:cNvSpPr txBox="1"/>
          <p:nvPr/>
        </p:nvSpPr>
        <p:spPr>
          <a:xfrm>
            <a:off x="3776298" y="1968021"/>
            <a:ext cx="264816" cy="338554"/>
          </a:xfrm>
          <a:prstGeom prst="rect">
            <a:avLst/>
          </a:prstGeom>
          <a:noFill/>
        </p:spPr>
        <p:txBody>
          <a:bodyPr wrap="none" rtlCol="0">
            <a:spAutoFit/>
          </a:bodyPr>
          <a:lstStyle/>
          <a:p>
            <a:r>
              <a:rPr lang="de-DE" sz="1600" dirty="0"/>
              <a:t>*</a:t>
            </a:r>
          </a:p>
        </p:txBody>
      </p:sp>
      <p:sp>
        <p:nvSpPr>
          <p:cNvPr id="8" name="Textfeld 7"/>
          <p:cNvSpPr txBox="1"/>
          <p:nvPr/>
        </p:nvSpPr>
        <p:spPr>
          <a:xfrm>
            <a:off x="1559496" y="6546830"/>
            <a:ext cx="2638732" cy="338554"/>
          </a:xfrm>
          <a:prstGeom prst="rect">
            <a:avLst/>
          </a:prstGeom>
          <a:noFill/>
        </p:spPr>
        <p:txBody>
          <a:bodyPr wrap="square" rtlCol="0">
            <a:spAutoFit/>
          </a:bodyPr>
          <a:lstStyle/>
          <a:p>
            <a:r>
              <a:rPr lang="de-DE" sz="1600" dirty="0"/>
              <a:t>* MO=</a:t>
            </a:r>
            <a:r>
              <a:rPr lang="de-DE" sz="1600" dirty="0" err="1"/>
              <a:t>micro-organism</a:t>
            </a:r>
            <a:endParaRPr lang="de-DE" sz="1600" dirty="0"/>
          </a:p>
        </p:txBody>
      </p:sp>
      <p:sp>
        <p:nvSpPr>
          <p:cNvPr id="9" name="Textfeld 8"/>
          <p:cNvSpPr txBox="1"/>
          <p:nvPr/>
        </p:nvSpPr>
        <p:spPr>
          <a:xfrm>
            <a:off x="3843855" y="4333436"/>
            <a:ext cx="264816" cy="338554"/>
          </a:xfrm>
          <a:prstGeom prst="rect">
            <a:avLst/>
          </a:prstGeom>
          <a:noFill/>
        </p:spPr>
        <p:txBody>
          <a:bodyPr wrap="none" rtlCol="0">
            <a:spAutoFit/>
          </a:bodyPr>
          <a:lstStyle/>
          <a:p>
            <a:r>
              <a:rPr lang="de-DE" sz="1600" dirty="0"/>
              <a:t>*</a:t>
            </a:r>
          </a:p>
        </p:txBody>
      </p:sp>
    </p:spTree>
    <p:extLst>
      <p:ext uri="{BB962C8B-B14F-4D97-AF65-F5344CB8AC3E}">
        <p14:creationId xmlns:p14="http://schemas.microsoft.com/office/powerpoint/2010/main" val="19802992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16</a:t>
            </a:fld>
            <a:endParaRPr lang="en-GB"/>
          </a:p>
        </p:txBody>
      </p:sp>
      <p:sp>
        <p:nvSpPr>
          <p:cNvPr id="2" name="Title 1"/>
          <p:cNvSpPr>
            <a:spLocks noGrp="1"/>
          </p:cNvSpPr>
          <p:nvPr>
            <p:ph type="title"/>
          </p:nvPr>
        </p:nvSpPr>
        <p:spPr>
          <a:xfrm>
            <a:off x="3028950" y="482860"/>
            <a:ext cx="8457372" cy="1263628"/>
          </a:xfrm>
        </p:spPr>
        <p:txBody>
          <a:bodyPr/>
          <a:lstStyle/>
          <a:p>
            <a:r>
              <a:rPr lang="en-GB" dirty="0"/>
              <a:t>Interactions of the GMP with target organisms</a:t>
            </a:r>
          </a:p>
        </p:txBody>
      </p:sp>
      <p:sp>
        <p:nvSpPr>
          <p:cNvPr id="4" name="Text Placeholder 3"/>
          <p:cNvSpPr>
            <a:spLocks noGrp="1"/>
          </p:cNvSpPr>
          <p:nvPr>
            <p:ph type="body" sz="quarter" idx="4294967295"/>
          </p:nvPr>
        </p:nvSpPr>
        <p:spPr>
          <a:xfrm>
            <a:off x="7493000" y="2085975"/>
            <a:ext cx="3797300" cy="3600450"/>
          </a:xfrm>
        </p:spPr>
        <p:txBody>
          <a:bodyPr/>
          <a:lstStyle/>
          <a:p>
            <a:r>
              <a:rPr lang="en-GB" sz="2400" dirty="0"/>
              <a:t>What? (processes)</a:t>
            </a:r>
            <a:endParaRPr lang="de-DE" sz="2400" dirty="0"/>
          </a:p>
          <a:p>
            <a:r>
              <a:rPr lang="en-GB" sz="2400" dirty="0"/>
              <a:t>Where? (receiving environments)</a:t>
            </a:r>
            <a:endParaRPr lang="de-DE" sz="2400" dirty="0"/>
          </a:p>
          <a:p>
            <a:r>
              <a:rPr lang="en-GB" sz="2400" dirty="0"/>
              <a:t>How much? (probability of local occurrence)</a:t>
            </a:r>
          </a:p>
          <a:p>
            <a:endParaRPr lang="en-GB" dirty="0"/>
          </a:p>
        </p:txBody>
      </p:sp>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5560" y="1766344"/>
            <a:ext cx="3168352" cy="4379023"/>
          </a:xfrm>
          <a:prstGeom prst="rect">
            <a:avLst/>
          </a:prstGeom>
        </p:spPr>
      </p:pic>
      <p:sp>
        <p:nvSpPr>
          <p:cNvPr id="5" name="Textfeld 4"/>
          <p:cNvSpPr txBox="1"/>
          <p:nvPr/>
        </p:nvSpPr>
        <p:spPr>
          <a:xfrm>
            <a:off x="2211000" y="5901527"/>
            <a:ext cx="5961119" cy="461665"/>
          </a:xfrm>
          <a:prstGeom prst="rect">
            <a:avLst/>
          </a:prstGeom>
          <a:noFill/>
        </p:spPr>
        <p:txBody>
          <a:bodyPr wrap="none" rtlCol="0">
            <a:spAutoFit/>
          </a:bodyPr>
          <a:lstStyle/>
          <a:p>
            <a:r>
              <a:rPr lang="de-DE" sz="2400" dirty="0"/>
              <a:t>… not </a:t>
            </a:r>
            <a:r>
              <a:rPr lang="de-DE" sz="2400" dirty="0" err="1"/>
              <a:t>expected</a:t>
            </a:r>
            <a:r>
              <a:rPr lang="de-DE" sz="2400" dirty="0"/>
              <a:t> in GMP </a:t>
            </a:r>
            <a:r>
              <a:rPr lang="de-DE" sz="2400" dirty="0" err="1"/>
              <a:t>uses</a:t>
            </a:r>
            <a:r>
              <a:rPr lang="de-DE" sz="2400" dirty="0"/>
              <a:t> </a:t>
            </a:r>
            <a:r>
              <a:rPr lang="de-DE" sz="2400" dirty="0" err="1"/>
              <a:t>as</a:t>
            </a:r>
            <a:r>
              <a:rPr lang="de-DE" sz="2400" dirty="0"/>
              <a:t> </a:t>
            </a:r>
            <a:r>
              <a:rPr lang="de-DE" sz="2400" dirty="0" err="1"/>
              <a:t>food</a:t>
            </a:r>
            <a:r>
              <a:rPr lang="de-DE" sz="2400" dirty="0"/>
              <a:t>/</a:t>
            </a:r>
            <a:r>
              <a:rPr lang="de-DE" sz="2400" dirty="0" err="1"/>
              <a:t>feed</a:t>
            </a:r>
            <a:endParaRPr lang="de-DE" sz="2400" dirty="0"/>
          </a:p>
        </p:txBody>
      </p:sp>
    </p:spTree>
    <p:extLst>
      <p:ext uri="{BB962C8B-B14F-4D97-AF65-F5344CB8AC3E}">
        <p14:creationId xmlns:p14="http://schemas.microsoft.com/office/powerpoint/2010/main" val="29943483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17</a:t>
            </a:fld>
            <a:endParaRPr lang="en-GB"/>
          </a:p>
        </p:txBody>
      </p:sp>
      <p:sp>
        <p:nvSpPr>
          <p:cNvPr id="6" name="Title 5"/>
          <p:cNvSpPr>
            <a:spLocks noGrp="1"/>
          </p:cNvSpPr>
          <p:nvPr>
            <p:ph type="title"/>
          </p:nvPr>
        </p:nvSpPr>
        <p:spPr>
          <a:xfrm>
            <a:off x="3265256" y="743808"/>
            <a:ext cx="8457372" cy="782357"/>
          </a:xfrm>
        </p:spPr>
        <p:txBody>
          <a:bodyPr/>
          <a:lstStyle/>
          <a:p>
            <a:r>
              <a:rPr lang="en-GB" dirty="0"/>
              <a:t>Contribution of identified exposure characteristics to ERA</a:t>
            </a:r>
            <a:endParaRPr lang="en-GB" dirty="0">
              <a:solidFill>
                <a:srgbClr val="92D050"/>
              </a:solidFill>
            </a:endParaRPr>
          </a:p>
        </p:txBody>
      </p:sp>
      <p:sp>
        <p:nvSpPr>
          <p:cNvPr id="7" name="Text Placeholder 6"/>
          <p:cNvSpPr>
            <a:spLocks noGrp="1"/>
          </p:cNvSpPr>
          <p:nvPr>
            <p:ph type="body" sz="quarter" idx="4294967295"/>
          </p:nvPr>
        </p:nvSpPr>
        <p:spPr>
          <a:xfrm>
            <a:off x="2209800" y="1613338"/>
            <a:ext cx="4914900" cy="2761789"/>
          </a:xfrm>
        </p:spPr>
        <p:txBody>
          <a:bodyPr/>
          <a:lstStyle/>
          <a:p>
            <a:pPr marL="0" indent="0">
              <a:buNone/>
            </a:pPr>
            <a:endParaRPr lang="en-GB" sz="2400" dirty="0"/>
          </a:p>
          <a:p>
            <a:pPr marL="0" indent="0">
              <a:buNone/>
            </a:pPr>
            <a:endParaRPr lang="en-GB" sz="2400" dirty="0"/>
          </a:p>
          <a:p>
            <a:pPr marL="0" indent="0">
              <a:buNone/>
            </a:pPr>
            <a:endParaRPr lang="en-GB" sz="2400" dirty="0"/>
          </a:p>
          <a:p>
            <a:pPr marL="0" indent="0" algn="l">
              <a:buNone/>
            </a:pPr>
            <a:r>
              <a:rPr lang="en-GB" sz="2400" dirty="0"/>
              <a:t>Formula quantifying the environmental risk: </a:t>
            </a:r>
          </a:p>
        </p:txBody>
      </p:sp>
      <p:sp>
        <p:nvSpPr>
          <p:cNvPr id="11" name="Ellipse 10"/>
          <p:cNvSpPr/>
          <p:nvPr/>
        </p:nvSpPr>
        <p:spPr>
          <a:xfrm>
            <a:off x="4554240" y="4991100"/>
            <a:ext cx="1592560" cy="759798"/>
          </a:xfrm>
          <a:prstGeom prst="ellipse">
            <a:avLst/>
          </a:prstGeom>
          <a:noFill/>
          <a:ln w="12700">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de-DE"/>
          </a:p>
        </p:txBody>
      </p:sp>
      <p:pic>
        <p:nvPicPr>
          <p:cNvPr id="5" name="Grafi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0029" y="1705635"/>
            <a:ext cx="3916154" cy="3128778"/>
          </a:xfrm>
          <a:prstGeom prst="rect">
            <a:avLst/>
          </a:prstGeom>
        </p:spPr>
      </p:pic>
      <p:sp>
        <p:nvSpPr>
          <p:cNvPr id="14" name="Pfeil nach rechts 13"/>
          <p:cNvSpPr/>
          <p:nvPr/>
        </p:nvSpPr>
        <p:spPr>
          <a:xfrm rot="8565919" flipV="1">
            <a:off x="6273834" y="4463019"/>
            <a:ext cx="523624" cy="691986"/>
          </a:xfrm>
          <a:prstGeom prst="rightArrow">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de-DE"/>
          </a:p>
        </p:txBody>
      </p:sp>
      <p:sp>
        <p:nvSpPr>
          <p:cNvPr id="8" name="Text Placeholder 6"/>
          <p:cNvSpPr txBox="1">
            <a:spLocks/>
          </p:cNvSpPr>
          <p:nvPr/>
        </p:nvSpPr>
        <p:spPr>
          <a:xfrm>
            <a:off x="2267309" y="2134038"/>
            <a:ext cx="6888109" cy="3721100"/>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dirty="0"/>
          </a:p>
          <a:p>
            <a:pPr marL="0" indent="0">
              <a:buFont typeface="Arial" panose="020B0604020202020204" pitchFamily="34" charset="0"/>
              <a:buNone/>
            </a:pPr>
            <a:endParaRPr lang="en-GB" dirty="0"/>
          </a:p>
          <a:p>
            <a:pPr marL="0" indent="0">
              <a:buFont typeface="Arial" panose="020B0604020202020204" pitchFamily="34" charset="0"/>
              <a:buNone/>
            </a:pPr>
            <a:endParaRPr lang="en-GB" dirty="0"/>
          </a:p>
          <a:p>
            <a:pPr marL="0" indent="0">
              <a:buFont typeface="Arial" panose="020B0604020202020204" pitchFamily="34" charset="0"/>
              <a:buNone/>
            </a:pPr>
            <a:r>
              <a:rPr lang="en-GB" dirty="0"/>
              <a:t>: </a:t>
            </a:r>
          </a:p>
          <a:p>
            <a:endParaRPr lang="de-DE" dirty="0"/>
          </a:p>
          <a:p>
            <a:pPr marL="0" indent="0">
              <a:buNone/>
            </a:pPr>
            <a:r>
              <a:rPr lang="en-GB" dirty="0"/>
              <a:t>Risk = Hazard x </a:t>
            </a:r>
            <a:r>
              <a:rPr lang="en-GB" b="1" dirty="0"/>
              <a:t>Likelihood</a:t>
            </a:r>
            <a:r>
              <a:rPr lang="en-GB" dirty="0"/>
              <a:t> of hazard arising</a:t>
            </a:r>
            <a:endParaRPr lang="en-GB" b="1" dirty="0">
              <a:solidFill>
                <a:srgbClr val="FFD624"/>
              </a:solidFill>
            </a:endParaRPr>
          </a:p>
        </p:txBody>
      </p:sp>
    </p:spTree>
    <p:extLst>
      <p:ext uri="{BB962C8B-B14F-4D97-AF65-F5344CB8AC3E}">
        <p14:creationId xmlns:p14="http://schemas.microsoft.com/office/powerpoint/2010/main" val="20283325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pPr>
              <a:defRPr/>
            </a:pPr>
            <a:fld id="{86133261-F426-4E3C-B2AF-F6E5B7E61F25}" type="slidenum">
              <a:rPr lang="en-GB" smtClean="0"/>
              <a:pPr>
                <a:defRPr/>
              </a:pPr>
              <a:t>18</a:t>
            </a:fld>
            <a:endParaRPr lang="en-GB"/>
          </a:p>
        </p:txBody>
      </p:sp>
      <p:sp>
        <p:nvSpPr>
          <p:cNvPr id="4" name="TextBox 4">
            <a:extLst>
              <a:ext uri="{FF2B5EF4-FFF2-40B4-BE49-F238E27FC236}">
                <a16:creationId xmlns:a16="http://schemas.microsoft.com/office/drawing/2014/main" id="{1DE18CC4-DE36-AF4F-ADFD-C9C801BA7375}"/>
              </a:ext>
            </a:extLst>
          </p:cNvPr>
          <p:cNvSpPr txBox="1"/>
          <p:nvPr/>
        </p:nvSpPr>
        <p:spPr>
          <a:xfrm>
            <a:off x="1583266" y="2080286"/>
            <a:ext cx="8695267" cy="830997"/>
          </a:xfrm>
          <a:prstGeom prst="rect">
            <a:avLst/>
          </a:prstGeom>
          <a:noFill/>
        </p:spPr>
        <p:txBody>
          <a:bodyPr wrap="square" rtlCol="0">
            <a:spAutoFit/>
          </a:bodyPr>
          <a:lstStyle/>
          <a:p>
            <a:pPr algn="ctr"/>
            <a:r>
              <a:rPr lang="en-IE" sz="4800" dirty="0">
                <a:solidFill>
                  <a:srgbClr val="034EA2"/>
                </a:solidFill>
                <a:latin typeface="+mj-lt"/>
                <a:ea typeface="+mj-ea"/>
                <a:cs typeface="+mj-cs"/>
              </a:rPr>
              <a:t>Thank you for your attention </a:t>
            </a:r>
            <a:r>
              <a:rPr lang="en-IE" sz="4800" dirty="0">
                <a:solidFill>
                  <a:srgbClr val="034EA2"/>
                </a:solidFill>
                <a:latin typeface="+mj-lt"/>
                <a:ea typeface="+mj-ea"/>
                <a:cs typeface="+mj-cs"/>
                <a:sym typeface="Wingdings" panose="05000000000000000000" pitchFamily="2" charset="2"/>
              </a:rPr>
              <a:t> </a:t>
            </a:r>
            <a:endParaRPr lang="en-IE" sz="4800" dirty="0">
              <a:solidFill>
                <a:srgbClr val="034EA2"/>
              </a:solidFill>
              <a:latin typeface="+mj-lt"/>
              <a:ea typeface="+mj-ea"/>
              <a:cs typeface="+mj-cs"/>
            </a:endParaRPr>
          </a:p>
        </p:txBody>
      </p:sp>
      <p:sp>
        <p:nvSpPr>
          <p:cNvPr id="5" name="Rectangle 5">
            <a:extLst>
              <a:ext uri="{FF2B5EF4-FFF2-40B4-BE49-F238E27FC236}">
                <a16:creationId xmlns:a16="http://schemas.microsoft.com/office/drawing/2014/main" id="{4AABDC21-2000-D74B-9192-19B1DDCFAEBE}"/>
              </a:ext>
            </a:extLst>
          </p:cNvPr>
          <p:cNvSpPr/>
          <p:nvPr/>
        </p:nvSpPr>
        <p:spPr>
          <a:xfrm>
            <a:off x="3122587" y="3946718"/>
            <a:ext cx="5616624" cy="830997"/>
          </a:xfrm>
          <a:prstGeom prst="rect">
            <a:avLst/>
          </a:prstGeom>
        </p:spPr>
        <p:txBody>
          <a:bodyPr wrap="square">
            <a:spAutoFit/>
          </a:bodyPr>
          <a:lstStyle/>
          <a:p>
            <a:pPr algn="ctr"/>
            <a:r>
              <a:rPr lang="en-IE" sz="4800" i="1" dirty="0">
                <a:solidFill>
                  <a:srgbClr val="FF0000"/>
                </a:solidFill>
                <a:latin typeface="+mj-lt"/>
                <a:ea typeface="+mj-ea"/>
                <a:cs typeface="+mj-cs"/>
              </a:rPr>
              <a:t>Any questions?</a:t>
            </a:r>
          </a:p>
        </p:txBody>
      </p:sp>
    </p:spTree>
    <p:extLst>
      <p:ext uri="{BB962C8B-B14F-4D97-AF65-F5344CB8AC3E}">
        <p14:creationId xmlns:p14="http://schemas.microsoft.com/office/powerpoint/2010/main" val="20096125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11">
            <a:extLst>
              <a:ext uri="{FF2B5EF4-FFF2-40B4-BE49-F238E27FC236}">
                <a16:creationId xmlns:a16="http://schemas.microsoft.com/office/drawing/2014/main" id="{F30C8E1C-24FF-9044-BB09-DC601078C0E0}"/>
              </a:ext>
            </a:extLst>
          </p:cNvPr>
          <p:cNvSpPr/>
          <p:nvPr/>
        </p:nvSpPr>
        <p:spPr>
          <a:xfrm>
            <a:off x="7837250" y="713188"/>
            <a:ext cx="1787657" cy="17876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p:cNvSpPr>
            <a:spLocks noGrp="1"/>
          </p:cNvSpPr>
          <p:nvPr>
            <p:ph type="subTitle" idx="1"/>
          </p:nvPr>
        </p:nvSpPr>
        <p:spPr>
          <a:xfrm>
            <a:off x="759575" y="5256108"/>
            <a:ext cx="8941016" cy="1243846"/>
          </a:xfrm>
        </p:spPr>
        <p:txBody>
          <a:bodyPr wrap="square" anchor="b" anchorCtr="0"/>
          <a:lstStyle/>
          <a:p>
            <a:r>
              <a:rPr lang="en-GB" sz="1050" b="1" dirty="0"/>
              <a:t>© European Union 2020</a:t>
            </a:r>
          </a:p>
          <a:p>
            <a:r>
              <a:rPr lang="en-GB" sz="1050" dirty="0"/>
              <a:t>Unless otherwise noted the reuse of this presentation is not authorised. For any use or reproduction of elements that are owned by the EU, permission may need to be sought directly from the respective right holders. All statements and references in this presentation come from the Training coordinator and tutors and do not represent the official position of the European Commission.</a:t>
            </a:r>
          </a:p>
        </p:txBody>
      </p:sp>
      <p:sp>
        <p:nvSpPr>
          <p:cNvPr id="6" name="Text Placeholder 7"/>
          <p:cNvSpPr txBox="1">
            <a:spLocks/>
          </p:cNvSpPr>
          <p:nvPr/>
        </p:nvSpPr>
        <p:spPr>
          <a:xfrm>
            <a:off x="830524" y="3535087"/>
            <a:ext cx="4669944" cy="1111348"/>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a:spcAft>
                <a:spcPts val="0"/>
              </a:spcAft>
              <a:buNone/>
            </a:pPr>
            <a:r>
              <a:rPr lang="fr-FR" sz="1600" b="0" i="0" u="none" strike="noStrike" baseline="0" dirty="0" err="1">
                <a:solidFill>
                  <a:srgbClr val="4D4D4D"/>
                </a:solidFill>
                <a:latin typeface="Arial" panose="020B0604020202020204" pitchFamily="34" charset="0"/>
              </a:rPr>
              <a:t>European</a:t>
            </a:r>
            <a:r>
              <a:rPr lang="fr-FR" sz="1600" b="0" i="0" u="none" strike="noStrike" baseline="0" dirty="0">
                <a:solidFill>
                  <a:srgbClr val="4D4D4D"/>
                </a:solidFill>
                <a:latin typeface="Arial" panose="020B0604020202020204" pitchFamily="34" charset="0"/>
              </a:rPr>
              <a:t> Commission</a:t>
            </a:r>
          </a:p>
          <a:p>
            <a:pPr marL="0" indent="0" algn="l">
              <a:spcAft>
                <a:spcPts val="0"/>
              </a:spcAft>
              <a:buNone/>
            </a:pPr>
            <a:r>
              <a:rPr lang="en-US" sz="1600" b="0" i="0" u="none" strike="noStrike" baseline="0" dirty="0">
                <a:solidFill>
                  <a:srgbClr val="4D4D4D"/>
                </a:solidFill>
                <a:latin typeface="Arial" panose="020B0604020202020204" pitchFamily="34" charset="0"/>
              </a:rPr>
              <a:t>European Health and Digital Executive Agency</a:t>
            </a:r>
          </a:p>
          <a:p>
            <a:pPr marL="0" indent="0" algn="l">
              <a:spcAft>
                <a:spcPts val="0"/>
              </a:spcAft>
              <a:buNone/>
            </a:pPr>
            <a:r>
              <a:rPr lang="fr-FR" sz="1600" b="0" i="0" u="none" strike="noStrike" baseline="0" dirty="0" err="1">
                <a:solidFill>
                  <a:srgbClr val="4D4D4D"/>
                </a:solidFill>
                <a:latin typeface="Arial" panose="020B0604020202020204" pitchFamily="34" charset="0"/>
              </a:rPr>
              <a:t>Covent</a:t>
            </a:r>
            <a:r>
              <a:rPr lang="fr-FR" sz="1600" b="0" i="0" u="none" strike="noStrike" baseline="0" dirty="0">
                <a:solidFill>
                  <a:srgbClr val="4D4D4D"/>
                </a:solidFill>
                <a:latin typeface="Arial" panose="020B0604020202020204" pitchFamily="34" charset="0"/>
              </a:rPr>
              <a:t> Garden Building</a:t>
            </a:r>
          </a:p>
          <a:p>
            <a:pPr marL="0" indent="0" algn="l">
              <a:spcAft>
                <a:spcPts val="0"/>
              </a:spcAft>
              <a:buNone/>
            </a:pPr>
            <a:r>
              <a:rPr lang="fr-FR" sz="1600" b="0" i="0" u="none" strike="noStrike" baseline="0" dirty="0">
                <a:solidFill>
                  <a:srgbClr val="4D4D4D"/>
                </a:solidFill>
                <a:latin typeface="Arial" panose="020B0604020202020204" pitchFamily="34" charset="0"/>
              </a:rPr>
              <a:t>Place Charles Rogier, 16</a:t>
            </a:r>
          </a:p>
          <a:p>
            <a:pPr marL="0" indent="0" algn="l">
              <a:spcAft>
                <a:spcPts val="0"/>
              </a:spcAft>
              <a:buNone/>
            </a:pPr>
            <a:r>
              <a:rPr lang="fr-FR" sz="1600" b="0" i="0" u="none" strike="noStrike" baseline="0" dirty="0">
                <a:solidFill>
                  <a:srgbClr val="4D4D4D"/>
                </a:solidFill>
                <a:latin typeface="Arial" panose="020B0604020202020204" pitchFamily="34" charset="0"/>
              </a:rPr>
              <a:t>B-1210 Brussels - </a:t>
            </a:r>
            <a:r>
              <a:rPr lang="fr-FR" sz="1600" b="0" i="0" u="none" strike="noStrike" baseline="0" dirty="0" err="1">
                <a:solidFill>
                  <a:srgbClr val="4D4D4D"/>
                </a:solidFill>
                <a:latin typeface="Arial" panose="020B0604020202020204" pitchFamily="34" charset="0"/>
              </a:rPr>
              <a:t>Belgium</a:t>
            </a:r>
            <a:endParaRPr lang="en-GB" sz="1400" dirty="0"/>
          </a:p>
        </p:txBody>
      </p:sp>
      <p:sp>
        <p:nvSpPr>
          <p:cNvPr id="7" name="Text Placeholder 7"/>
          <p:cNvSpPr txBox="1">
            <a:spLocks/>
          </p:cNvSpPr>
          <p:nvPr/>
        </p:nvSpPr>
        <p:spPr>
          <a:xfrm flipH="1">
            <a:off x="6485205" y="3546499"/>
            <a:ext cx="5176910" cy="983298"/>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endParaRPr lang="en-GB" sz="1600" dirty="0"/>
          </a:p>
        </p:txBody>
      </p:sp>
      <p:sp>
        <p:nvSpPr>
          <p:cNvPr id="8" name="Text Placeholder 7"/>
          <p:cNvSpPr txBox="1">
            <a:spLocks/>
          </p:cNvSpPr>
          <p:nvPr/>
        </p:nvSpPr>
        <p:spPr>
          <a:xfrm flipH="1">
            <a:off x="6485205" y="3535087"/>
            <a:ext cx="5581104" cy="2198169"/>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US" sz="1400" dirty="0"/>
              <a:t>Contractor contact details: </a:t>
            </a:r>
          </a:p>
          <a:p>
            <a:pPr marL="0" indent="0">
              <a:spcAft>
                <a:spcPts val="1200"/>
              </a:spcAft>
              <a:buNone/>
            </a:pPr>
            <a:r>
              <a:rPr lang="en-US" sz="1400" dirty="0"/>
              <a:t>Name:</a:t>
            </a:r>
            <a:r>
              <a:rPr lang="en-US" sz="1400" b="1" dirty="0"/>
              <a:t> OPERA (in consortium with NSF </a:t>
            </a:r>
            <a:r>
              <a:rPr lang="en-US" sz="1400" b="1" dirty="0" err="1"/>
              <a:t>Euroconsultants</a:t>
            </a:r>
            <a:r>
              <a:rPr lang="en-US" sz="1400" b="1" dirty="0"/>
              <a:t>)</a:t>
            </a:r>
          </a:p>
          <a:p>
            <a:pPr marL="0" indent="0">
              <a:spcAft>
                <a:spcPts val="1200"/>
              </a:spcAft>
              <a:buNone/>
            </a:pPr>
            <a:r>
              <a:rPr lang="en-US" sz="1400" dirty="0"/>
              <a:t>Address : </a:t>
            </a:r>
            <a:r>
              <a:rPr lang="it-IT" sz="1400" b="1" dirty="0"/>
              <a:t>Viale Parioli 96 - 00197 Roma - </a:t>
            </a:r>
            <a:r>
              <a:rPr lang="it-IT" sz="1400" b="1" dirty="0" err="1"/>
              <a:t>Italy</a:t>
            </a:r>
            <a:endParaRPr lang="it-IT" sz="1400" b="1" dirty="0"/>
          </a:p>
          <a:p>
            <a:pPr marL="0" indent="0">
              <a:spcAft>
                <a:spcPts val="1200"/>
              </a:spcAft>
              <a:buNone/>
            </a:pPr>
            <a:r>
              <a:rPr lang="en-US" sz="1400" dirty="0"/>
              <a:t>Phone: </a:t>
            </a:r>
            <a:r>
              <a:rPr lang="it-IT" sz="1400" b="1" dirty="0"/>
              <a:t>Tel/Fax +39.06.8080111 </a:t>
            </a:r>
          </a:p>
          <a:p>
            <a:pPr marL="0" indent="0">
              <a:spcAft>
                <a:spcPts val="1200"/>
              </a:spcAft>
              <a:buNone/>
            </a:pPr>
            <a:r>
              <a:rPr lang="en-US" sz="1400" dirty="0"/>
              <a:t>Email: </a:t>
            </a:r>
            <a:r>
              <a:rPr lang="it-IT" sz="1400" b="1" dirty="0">
                <a:hlinkClick r:id="rId3"/>
              </a:rPr>
              <a:t>20189605riskassessment@btsftraining.com</a:t>
            </a:r>
            <a:r>
              <a:rPr lang="it-IT" sz="1400" b="1" dirty="0"/>
              <a:t>   </a:t>
            </a:r>
          </a:p>
          <a:p>
            <a:pPr marL="0" indent="0">
              <a:spcAft>
                <a:spcPts val="1200"/>
              </a:spcAft>
              <a:buNone/>
            </a:pPr>
            <a:r>
              <a:rPr lang="en-US" sz="1400" dirty="0"/>
              <a:t>Website: </a:t>
            </a:r>
            <a:r>
              <a:rPr lang="it-IT" sz="1400" b="1" dirty="0">
                <a:hlinkClick r:id="rId4"/>
              </a:rPr>
              <a:t>www.opera-italy.eu</a:t>
            </a:r>
            <a:endParaRPr lang="it-IT" sz="1400" b="1" dirty="0"/>
          </a:p>
          <a:p>
            <a:pPr marL="0" indent="0">
              <a:spcAft>
                <a:spcPts val="0"/>
              </a:spcAft>
              <a:buNone/>
              <a:defRPr/>
            </a:pPr>
            <a:endParaRPr lang="it-IT" sz="1400" dirty="0">
              <a:sym typeface="Helvetica" charset="0"/>
            </a:endParaRPr>
          </a:p>
        </p:txBody>
      </p:sp>
      <p:pic>
        <p:nvPicPr>
          <p:cNvPr id="3074" name="Picture 2">
            <a:extLst>
              <a:ext uri="{FF2B5EF4-FFF2-40B4-BE49-F238E27FC236}">
                <a16:creationId xmlns:a16="http://schemas.microsoft.com/office/drawing/2014/main" id="{F8A33FF2-4334-F1FD-8FA6-A5F450BCE25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11234" y="1301265"/>
            <a:ext cx="1537887" cy="615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34437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2</a:t>
            </a:fld>
            <a:endParaRPr lang="en-GB" dirty="0"/>
          </a:p>
        </p:txBody>
      </p:sp>
      <p:pic>
        <p:nvPicPr>
          <p:cNvPr id="9" name="Picture 1"/>
          <p:cNvPicPr>
            <a:picLocks noGrp="1"/>
          </p:cNvPicPr>
          <p:nvPr>
            <p:ph type="pic" sz="quarter" idx="4294967295"/>
          </p:nvPr>
        </p:nvPicPr>
        <p:blipFill rotWithShape="1">
          <a:blip r:embed="rId3"/>
          <a:srcRect l="2900" r="2514"/>
          <a:stretch/>
        </p:blipFill>
        <p:spPr>
          <a:xfrm>
            <a:off x="7532984" y="1565672"/>
            <a:ext cx="3997325" cy="4511675"/>
          </a:xfrm>
          <a:prstGeom prst="rect">
            <a:avLst/>
          </a:prstGeom>
        </p:spPr>
      </p:pic>
      <p:sp>
        <p:nvSpPr>
          <p:cNvPr id="2" name="Textplatzhalter 1"/>
          <p:cNvSpPr>
            <a:spLocks noGrp="1"/>
          </p:cNvSpPr>
          <p:nvPr>
            <p:ph type="body" sz="quarter" idx="4294967295"/>
          </p:nvPr>
        </p:nvSpPr>
        <p:spPr>
          <a:xfrm>
            <a:off x="2031583" y="1900562"/>
            <a:ext cx="4697413" cy="3600450"/>
          </a:xfrm>
        </p:spPr>
        <p:txBody>
          <a:bodyPr/>
          <a:lstStyle/>
          <a:p>
            <a:pPr marL="0" indent="0">
              <a:buNone/>
            </a:pPr>
            <a:r>
              <a:rPr lang="en-GB" sz="2400" dirty="0"/>
              <a:t>… </a:t>
            </a:r>
            <a:r>
              <a:rPr lang="en-GB" sz="1800" dirty="0"/>
              <a:t>focus within topic 4: “ERA: selected aspects”?</a:t>
            </a:r>
            <a:endParaRPr lang="de-DE" sz="1800" dirty="0"/>
          </a:p>
          <a:p>
            <a:pPr marL="0" indent="0">
              <a:buNone/>
            </a:pPr>
            <a:r>
              <a:rPr lang="en-GB" sz="1800" b="1" dirty="0"/>
              <a:t>Food/feed</a:t>
            </a:r>
            <a:r>
              <a:rPr lang="en-GB" sz="1800" dirty="0"/>
              <a:t> or </a:t>
            </a:r>
          </a:p>
          <a:p>
            <a:pPr marL="0" indent="0">
              <a:buNone/>
            </a:pPr>
            <a:r>
              <a:rPr lang="en-GB" sz="1800" b="1" dirty="0"/>
              <a:t>non-food/non-feed</a:t>
            </a:r>
            <a:r>
              <a:rPr lang="en-GB" sz="1800" dirty="0"/>
              <a:t> uses</a:t>
            </a:r>
          </a:p>
          <a:p>
            <a:pPr marL="0" indent="0">
              <a:buNone/>
            </a:pPr>
            <a:r>
              <a:rPr lang="en-GB" sz="1800" dirty="0"/>
              <a:t>… links to previous topics?</a:t>
            </a:r>
            <a:endParaRPr lang="de-DE" sz="1800" dirty="0"/>
          </a:p>
          <a:p>
            <a:pPr marL="0" indent="0">
              <a:buNone/>
            </a:pPr>
            <a:r>
              <a:rPr lang="en-GB" sz="1800" b="1" dirty="0"/>
              <a:t>Six steps of the ERA </a:t>
            </a:r>
            <a:r>
              <a:rPr lang="en-GB" sz="1800" dirty="0"/>
              <a:t>as described in Directive 2001/18/EC</a:t>
            </a:r>
            <a:endParaRPr lang="de-DE" sz="1800" dirty="0"/>
          </a:p>
        </p:txBody>
      </p:sp>
      <p:sp>
        <p:nvSpPr>
          <p:cNvPr id="4" name="Pfeil nach rechts 3"/>
          <p:cNvSpPr/>
          <p:nvPr/>
        </p:nvSpPr>
        <p:spPr>
          <a:xfrm>
            <a:off x="1599535" y="2811787"/>
            <a:ext cx="432048" cy="288032"/>
          </a:xfrm>
          <a:prstGeom prst="rightArrow">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de-DE" dirty="0"/>
          </a:p>
        </p:txBody>
      </p:sp>
      <p:sp>
        <p:nvSpPr>
          <p:cNvPr id="10" name="Pfeil nach rechts 9"/>
          <p:cNvSpPr/>
          <p:nvPr/>
        </p:nvSpPr>
        <p:spPr>
          <a:xfrm>
            <a:off x="1599659" y="4327520"/>
            <a:ext cx="432048" cy="288032"/>
          </a:xfrm>
          <a:prstGeom prst="rightArrow">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de-DE" dirty="0"/>
          </a:p>
        </p:txBody>
      </p:sp>
      <p:sp>
        <p:nvSpPr>
          <p:cNvPr id="5" name="Ellipse 4"/>
          <p:cNvSpPr/>
          <p:nvPr/>
        </p:nvSpPr>
        <p:spPr>
          <a:xfrm>
            <a:off x="8166100" y="1981201"/>
            <a:ext cx="2997200" cy="584200"/>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8" name="Ellipse 7"/>
          <p:cNvSpPr/>
          <p:nvPr/>
        </p:nvSpPr>
        <p:spPr>
          <a:xfrm>
            <a:off x="9855200" y="2679701"/>
            <a:ext cx="1460500" cy="584200"/>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Tree>
    <p:extLst>
      <p:ext uri="{BB962C8B-B14F-4D97-AF65-F5344CB8AC3E}">
        <p14:creationId xmlns:p14="http://schemas.microsoft.com/office/powerpoint/2010/main" val="42009982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6485206" y="2939702"/>
            <a:ext cx="5706794" cy="26875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4"/>
          <p:cNvSpPr>
            <a:spLocks noGrp="1"/>
          </p:cNvSpPr>
          <p:nvPr>
            <p:ph idx="1"/>
          </p:nvPr>
        </p:nvSpPr>
        <p:spPr>
          <a:xfrm>
            <a:off x="6270177" y="4714827"/>
            <a:ext cx="3617290" cy="361995"/>
          </a:xfrm>
        </p:spPr>
        <p:txBody>
          <a:bodyPr/>
          <a:lstStyle/>
          <a:p>
            <a:pPr marL="0" indent="0">
              <a:buNone/>
            </a:pPr>
            <a:r>
              <a:rPr lang="en-IE" sz="1600" dirty="0">
                <a:hlinkClick r:id="rId3"/>
              </a:rPr>
              <a:t>EU Spotify</a:t>
            </a:r>
            <a:endParaRPr lang="en-GB" sz="1600"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1630238"/>
            <a:ext cx="684199" cy="750146"/>
          </a:xfrm>
          <a:prstGeom prst="rect">
            <a:avLst/>
          </a:prstGeom>
        </p:spPr>
      </p:pic>
      <p:sp>
        <p:nvSpPr>
          <p:cNvPr id="2" name="Rectangle 1"/>
          <p:cNvSpPr/>
          <p:nvPr/>
        </p:nvSpPr>
        <p:spPr>
          <a:xfrm>
            <a:off x="1819504" y="1774881"/>
            <a:ext cx="1439818" cy="338554"/>
          </a:xfrm>
          <a:prstGeom prst="rect">
            <a:avLst/>
          </a:prstGeom>
        </p:spPr>
        <p:txBody>
          <a:bodyPr wrap="none">
            <a:spAutoFit/>
          </a:bodyPr>
          <a:lstStyle/>
          <a:p>
            <a:r>
              <a:rPr lang="en-GB" sz="1600" dirty="0">
                <a:hlinkClick r:id="rId5"/>
              </a:rPr>
              <a:t>ec.europa.eu/</a:t>
            </a:r>
            <a:endParaRPr lang="en-IE" sz="1200"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2635213"/>
            <a:ext cx="684199" cy="750146"/>
          </a:xfrm>
          <a:prstGeom prst="rect">
            <a:avLst/>
          </a:prstGeom>
        </p:spPr>
      </p:pic>
      <p:sp>
        <p:nvSpPr>
          <p:cNvPr id="7" name="Rectangle 6"/>
          <p:cNvSpPr/>
          <p:nvPr/>
        </p:nvSpPr>
        <p:spPr>
          <a:xfrm>
            <a:off x="1819504" y="2841009"/>
            <a:ext cx="1165704" cy="338554"/>
          </a:xfrm>
          <a:prstGeom prst="rect">
            <a:avLst/>
          </a:prstGeom>
        </p:spPr>
        <p:txBody>
          <a:bodyPr wrap="none">
            <a:spAutoFit/>
          </a:bodyPr>
          <a:lstStyle/>
          <a:p>
            <a:r>
              <a:rPr lang="en-GB" sz="1600" dirty="0">
                <a:hlinkClick r:id="rId6"/>
              </a:rPr>
              <a:t>europa.eu/</a:t>
            </a:r>
            <a:endParaRPr lang="en-GB" sz="1600" dirty="0"/>
          </a:p>
        </p:txBody>
      </p:sp>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70722" y="3587900"/>
            <a:ext cx="640631" cy="702230"/>
          </a:xfrm>
          <a:prstGeom prst="rect">
            <a:avLst/>
          </a:prstGeom>
        </p:spPr>
      </p:pic>
      <p:sp>
        <p:nvSpPr>
          <p:cNvPr id="9" name="Rectangle 8"/>
          <p:cNvSpPr/>
          <p:nvPr/>
        </p:nvSpPr>
        <p:spPr>
          <a:xfrm>
            <a:off x="1819504" y="3736212"/>
            <a:ext cx="1975221" cy="338554"/>
          </a:xfrm>
          <a:prstGeom prst="rect">
            <a:avLst/>
          </a:prstGeom>
        </p:spPr>
        <p:txBody>
          <a:bodyPr wrap="none">
            <a:spAutoFit/>
          </a:bodyPr>
          <a:lstStyle/>
          <a:p>
            <a:r>
              <a:rPr lang="en-IE" sz="1600" dirty="0">
                <a:hlinkClick r:id="rId8"/>
              </a:rPr>
              <a:t>@</a:t>
            </a:r>
            <a:r>
              <a:rPr lang="en-IE" sz="1600" dirty="0" err="1">
                <a:hlinkClick r:id="rId8"/>
              </a:rPr>
              <a:t>EU_Commission</a:t>
            </a:r>
            <a:r>
              <a:rPr lang="en-IE" sz="1600" dirty="0">
                <a:hlinkClick r:id="rId8"/>
              </a:rPr>
              <a:t> </a:t>
            </a:r>
            <a:endParaRPr lang="en-GB" sz="1200" dirty="0"/>
          </a:p>
        </p:txBody>
      </p:sp>
      <p:sp>
        <p:nvSpPr>
          <p:cNvPr id="10" name="Rectangle 9"/>
          <p:cNvSpPr/>
          <p:nvPr/>
        </p:nvSpPr>
        <p:spPr>
          <a:xfrm>
            <a:off x="1819504" y="4710652"/>
            <a:ext cx="6096000" cy="338554"/>
          </a:xfrm>
          <a:prstGeom prst="rect">
            <a:avLst/>
          </a:prstGeom>
        </p:spPr>
        <p:txBody>
          <a:bodyPr>
            <a:spAutoFit/>
          </a:bodyPr>
          <a:lstStyle/>
          <a:p>
            <a:r>
              <a:rPr lang="en-IE" sz="1600" dirty="0">
                <a:hlinkClick r:id="rId9"/>
              </a:rPr>
              <a:t>@</a:t>
            </a:r>
            <a:r>
              <a:rPr lang="en-IE" sz="1600" dirty="0" err="1">
                <a:hlinkClick r:id="rId9"/>
              </a:rPr>
              <a:t>EuropeanCommission</a:t>
            </a:r>
            <a:r>
              <a:rPr lang="en-IE" sz="1600" dirty="0">
                <a:hlinkClick r:id="rId9"/>
              </a:rPr>
              <a:t> </a:t>
            </a:r>
            <a:endParaRPr lang="en-GB" sz="1200" dirty="0"/>
          </a:p>
        </p:txBody>
      </p:sp>
      <p:pic>
        <p:nvPicPr>
          <p:cNvPr id="11" name="Picture 1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80922" y="4538287"/>
            <a:ext cx="620230" cy="681506"/>
          </a:xfrm>
          <a:prstGeom prst="rect">
            <a:avLst/>
          </a:prstGeom>
        </p:spPr>
      </p:pic>
      <p:sp>
        <p:nvSpPr>
          <p:cNvPr id="12" name="Rectangle 11"/>
          <p:cNvSpPr/>
          <p:nvPr/>
        </p:nvSpPr>
        <p:spPr>
          <a:xfrm>
            <a:off x="1819504" y="5661644"/>
            <a:ext cx="6096000" cy="338554"/>
          </a:xfrm>
          <a:prstGeom prst="rect">
            <a:avLst/>
          </a:prstGeom>
        </p:spPr>
        <p:txBody>
          <a:bodyPr>
            <a:spAutoFit/>
          </a:bodyPr>
          <a:lstStyle/>
          <a:p>
            <a:r>
              <a:rPr lang="en-IE" sz="1600" dirty="0">
                <a:hlinkClick r:id="rId11"/>
              </a:rPr>
              <a:t>European Commission</a:t>
            </a:r>
            <a:endParaRPr lang="en-GB" sz="1200" dirty="0">
              <a:hlinkClick r:id="rId11"/>
            </a:endParaRPr>
          </a:p>
        </p:txBody>
      </p:sp>
      <p:pic>
        <p:nvPicPr>
          <p:cNvPr id="13" name="Picture 1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80922" y="5491270"/>
            <a:ext cx="620230" cy="681506"/>
          </a:xfrm>
          <a:prstGeom prst="rect">
            <a:avLst/>
          </a:prstGeom>
        </p:spPr>
      </p:pic>
      <p:pic>
        <p:nvPicPr>
          <p:cNvPr id="14" name="Picture 1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363060" y="1661642"/>
            <a:ext cx="647562" cy="711537"/>
          </a:xfrm>
          <a:prstGeom prst="rect">
            <a:avLst/>
          </a:prstGeom>
        </p:spPr>
      </p:pic>
      <p:sp>
        <p:nvSpPr>
          <p:cNvPr id="15" name="Rectangle 14"/>
          <p:cNvSpPr/>
          <p:nvPr/>
        </p:nvSpPr>
        <p:spPr>
          <a:xfrm>
            <a:off x="6156397" y="1792054"/>
            <a:ext cx="3798073" cy="338554"/>
          </a:xfrm>
          <a:prstGeom prst="rect">
            <a:avLst/>
          </a:prstGeom>
        </p:spPr>
        <p:txBody>
          <a:bodyPr wrap="square">
            <a:spAutoFit/>
          </a:bodyPr>
          <a:lstStyle/>
          <a:p>
            <a:r>
              <a:rPr lang="en-IE" sz="1600" dirty="0">
                <a:hlinkClick r:id="rId14"/>
              </a:rPr>
              <a:t>europeancommission</a:t>
            </a:r>
            <a:r>
              <a:rPr lang="en-IE" sz="1600" dirty="0"/>
              <a:t> </a:t>
            </a:r>
            <a:endParaRPr lang="en-GB" sz="1200" dirty="0"/>
          </a:p>
        </p:txBody>
      </p:sp>
      <p:pic>
        <p:nvPicPr>
          <p:cNvPr id="16" name="Picture 1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402348" y="2611751"/>
            <a:ext cx="568985" cy="623695"/>
          </a:xfrm>
          <a:prstGeom prst="rect">
            <a:avLst/>
          </a:prstGeom>
        </p:spPr>
      </p:pic>
      <p:sp>
        <p:nvSpPr>
          <p:cNvPr id="17" name="Rectangle 16">
            <a:hlinkClick r:id="rId16"/>
          </p:cNvPr>
          <p:cNvSpPr/>
          <p:nvPr/>
        </p:nvSpPr>
        <p:spPr>
          <a:xfrm>
            <a:off x="6156397" y="2749321"/>
            <a:ext cx="2465740" cy="338554"/>
          </a:xfrm>
          <a:prstGeom prst="rect">
            <a:avLst/>
          </a:prstGeom>
        </p:spPr>
        <p:txBody>
          <a:bodyPr wrap="none">
            <a:spAutoFit/>
          </a:bodyPr>
          <a:lstStyle/>
          <a:p>
            <a:r>
              <a:rPr lang="en-GB" sz="1600" dirty="0">
                <a:hlinkClick r:id="rId16"/>
              </a:rPr>
              <a:t>@</a:t>
            </a:r>
            <a:r>
              <a:rPr lang="en-GB" sz="1600" dirty="0" err="1">
                <a:hlinkClick r:id="rId16"/>
              </a:rPr>
              <a:t>EuropeanCommission</a:t>
            </a:r>
            <a:endParaRPr lang="en-GB" sz="1200" dirty="0"/>
          </a:p>
        </p:txBody>
      </p:sp>
      <p:sp>
        <p:nvSpPr>
          <p:cNvPr id="18" name="Rectangle 17"/>
          <p:cNvSpPr/>
          <p:nvPr/>
        </p:nvSpPr>
        <p:spPr>
          <a:xfrm>
            <a:off x="6270177" y="3733427"/>
            <a:ext cx="927242" cy="338554"/>
          </a:xfrm>
          <a:prstGeom prst="rect">
            <a:avLst/>
          </a:prstGeom>
        </p:spPr>
        <p:txBody>
          <a:bodyPr wrap="none">
            <a:spAutoFit/>
          </a:bodyPr>
          <a:lstStyle/>
          <a:p>
            <a:r>
              <a:rPr lang="en-IE" sz="1600" dirty="0">
                <a:hlinkClick r:id="rId17"/>
              </a:rPr>
              <a:t>EUTube</a:t>
            </a:r>
            <a:endParaRPr lang="en-IE" sz="1200" dirty="0"/>
          </a:p>
        </p:txBody>
      </p:sp>
      <p:pic>
        <p:nvPicPr>
          <p:cNvPr id="19" name="Picture 18"/>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399823" y="3542487"/>
            <a:ext cx="660728" cy="726004"/>
          </a:xfrm>
          <a:prstGeom prst="rect">
            <a:avLst/>
          </a:prstGeom>
        </p:spPr>
      </p:pic>
      <p:pic>
        <p:nvPicPr>
          <p:cNvPr id="20" name="Picture 19"/>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5381661" y="4514763"/>
            <a:ext cx="695271" cy="762124"/>
          </a:xfrm>
          <a:prstGeom prst="rect">
            <a:avLst/>
          </a:prstGeom>
        </p:spPr>
      </p:pic>
      <p:sp>
        <p:nvSpPr>
          <p:cNvPr id="21" name="Title 20"/>
          <p:cNvSpPr>
            <a:spLocks noGrp="1"/>
          </p:cNvSpPr>
          <p:nvPr>
            <p:ph type="title"/>
          </p:nvPr>
        </p:nvSpPr>
        <p:spPr/>
        <p:txBody>
          <a:bodyPr/>
          <a:lstStyle/>
          <a:p>
            <a:r>
              <a:rPr lang="en-US" dirty="0"/>
              <a:t>Keep in touch</a:t>
            </a:r>
          </a:p>
        </p:txBody>
      </p:sp>
    </p:spTree>
    <p:extLst>
      <p:ext uri="{BB962C8B-B14F-4D97-AF65-F5344CB8AC3E}">
        <p14:creationId xmlns:p14="http://schemas.microsoft.com/office/powerpoint/2010/main" val="1244639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5568" y="1351951"/>
            <a:ext cx="9866312" cy="4455256"/>
          </a:xfrm>
          <a:prstGeom prst="rect">
            <a:avLst/>
          </a:prstGeom>
        </p:spPr>
      </p:pic>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3</a:t>
            </a:fld>
            <a:endParaRPr lang="en-GB"/>
          </a:p>
        </p:txBody>
      </p:sp>
      <p:sp>
        <p:nvSpPr>
          <p:cNvPr id="6" name="Title 5"/>
          <p:cNvSpPr>
            <a:spLocks noGrp="1"/>
          </p:cNvSpPr>
          <p:nvPr>
            <p:ph type="title"/>
          </p:nvPr>
        </p:nvSpPr>
        <p:spPr>
          <a:xfrm>
            <a:off x="3080320" y="948604"/>
            <a:ext cx="8930169" cy="782357"/>
          </a:xfrm>
        </p:spPr>
        <p:txBody>
          <a:bodyPr/>
          <a:lstStyle/>
          <a:p>
            <a:pPr algn="l"/>
            <a:r>
              <a:rPr lang="en-GB" dirty="0"/>
              <a:t>Intended uses of GMPs</a:t>
            </a:r>
            <a:br>
              <a:rPr lang="en-GB" dirty="0"/>
            </a:br>
            <a:r>
              <a:rPr lang="en-GB" dirty="0"/>
              <a:t>   …as food/feed or non-food/non-feed</a:t>
            </a:r>
          </a:p>
        </p:txBody>
      </p:sp>
      <p:sp>
        <p:nvSpPr>
          <p:cNvPr id="7" name="Text Placeholder 6"/>
          <p:cNvSpPr>
            <a:spLocks noGrp="1"/>
          </p:cNvSpPr>
          <p:nvPr>
            <p:ph type="body" sz="quarter" idx="4294967295"/>
          </p:nvPr>
        </p:nvSpPr>
        <p:spPr>
          <a:xfrm>
            <a:off x="996950" y="1765867"/>
            <a:ext cx="2584450" cy="652463"/>
          </a:xfrm>
        </p:spPr>
        <p:txBody>
          <a:bodyPr/>
          <a:lstStyle/>
          <a:p>
            <a:pPr marL="0" indent="0" algn="l">
              <a:buNone/>
            </a:pPr>
            <a:r>
              <a:rPr lang="en-GB" dirty="0"/>
              <a:t>Examples</a:t>
            </a:r>
          </a:p>
          <a:p>
            <a:pPr algn="l"/>
            <a:endParaRPr lang="en-GB" sz="2400" dirty="0"/>
          </a:p>
          <a:p>
            <a:pPr algn="l"/>
            <a:endParaRPr lang="en-GB" sz="2400" dirty="0"/>
          </a:p>
          <a:p>
            <a:pPr algn="l"/>
            <a:endParaRPr lang="en-GB" sz="2400" dirty="0"/>
          </a:p>
          <a:p>
            <a:pPr algn="l"/>
            <a:endParaRPr lang="en-GB" sz="2400" dirty="0"/>
          </a:p>
          <a:p>
            <a:pPr algn="l"/>
            <a:endParaRPr lang="en-GB" sz="2400" dirty="0"/>
          </a:p>
          <a:p>
            <a:pPr algn="l"/>
            <a:endParaRPr lang="en-GB" sz="2400" dirty="0"/>
          </a:p>
          <a:p>
            <a:pPr algn="l"/>
            <a:endParaRPr lang="en-GB" sz="2400" dirty="0"/>
          </a:p>
          <a:p>
            <a:pPr algn="l"/>
            <a:endParaRPr lang="en-GB" sz="2400" dirty="0"/>
          </a:p>
          <a:p>
            <a:pPr algn="l"/>
            <a:r>
              <a:rPr lang="en-GB" sz="2400" dirty="0"/>
              <a:t>  </a:t>
            </a:r>
          </a:p>
        </p:txBody>
      </p:sp>
      <p:sp>
        <p:nvSpPr>
          <p:cNvPr id="9" name="Text Placeholder 6"/>
          <p:cNvSpPr txBox="1">
            <a:spLocks/>
          </p:cNvSpPr>
          <p:nvPr/>
        </p:nvSpPr>
        <p:spPr bwMode="auto">
          <a:xfrm>
            <a:off x="1415568" y="5807207"/>
            <a:ext cx="5956026" cy="8278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r" rtl="0" eaLnBrk="0" fontAlgn="base" hangingPunct="0">
              <a:spcBef>
                <a:spcPct val="20000"/>
              </a:spcBef>
              <a:spcAft>
                <a:spcPct val="0"/>
              </a:spcAft>
              <a:buClr>
                <a:schemeClr val="bg1"/>
              </a:buClr>
              <a:buChar char="•"/>
              <a:defRPr sz="1200" i="0">
                <a:solidFill>
                  <a:schemeClr val="bg2">
                    <a:lumMod val="50000"/>
                  </a:schemeClr>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l">
              <a:spcBef>
                <a:spcPts val="0"/>
              </a:spcBef>
            </a:pPr>
            <a:r>
              <a:rPr lang="en-GB" sz="2000" kern="0" dirty="0"/>
              <a:t>food/feed: </a:t>
            </a:r>
            <a:r>
              <a:rPr lang="en-GB" sz="2000" b="1" kern="0" dirty="0"/>
              <a:t>GM cotton</a:t>
            </a:r>
          </a:p>
          <a:p>
            <a:pPr algn="l">
              <a:spcBef>
                <a:spcPts val="0"/>
              </a:spcBef>
            </a:pPr>
            <a:r>
              <a:rPr lang="en-GB" sz="2000" kern="0" dirty="0"/>
              <a:t>non-food/non-feed: </a:t>
            </a:r>
            <a:r>
              <a:rPr lang="en-GB" sz="2000" b="1" kern="0" dirty="0"/>
              <a:t>GM carnation</a:t>
            </a:r>
          </a:p>
        </p:txBody>
      </p:sp>
    </p:spTree>
    <p:extLst>
      <p:ext uri="{BB962C8B-B14F-4D97-AF65-F5344CB8AC3E}">
        <p14:creationId xmlns:p14="http://schemas.microsoft.com/office/powerpoint/2010/main" val="32995498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4</a:t>
            </a:fld>
            <a:endParaRPr lang="en-GB"/>
          </a:p>
        </p:txBody>
      </p:sp>
      <p:sp>
        <p:nvSpPr>
          <p:cNvPr id="6" name="Title 5"/>
          <p:cNvSpPr>
            <a:spLocks noGrp="1"/>
          </p:cNvSpPr>
          <p:nvPr>
            <p:ph type="title"/>
          </p:nvPr>
        </p:nvSpPr>
        <p:spPr>
          <a:xfrm>
            <a:off x="3124638" y="771870"/>
            <a:ext cx="8457372" cy="782357"/>
          </a:xfrm>
        </p:spPr>
        <p:txBody>
          <a:bodyPr/>
          <a:lstStyle/>
          <a:p>
            <a:r>
              <a:rPr lang="en-GB" dirty="0"/>
              <a:t>Intended uses of GMPs as food/feed or non-food/non-feed</a:t>
            </a:r>
          </a:p>
        </p:txBody>
      </p:sp>
      <p:sp>
        <p:nvSpPr>
          <p:cNvPr id="7" name="Text Placeholder 6"/>
          <p:cNvSpPr>
            <a:spLocks noGrp="1"/>
          </p:cNvSpPr>
          <p:nvPr>
            <p:ph type="body" sz="quarter" idx="4294967295"/>
          </p:nvPr>
        </p:nvSpPr>
        <p:spPr>
          <a:xfrm>
            <a:off x="838200" y="2601553"/>
            <a:ext cx="3365500" cy="577850"/>
          </a:xfrm>
        </p:spPr>
        <p:txBody>
          <a:bodyPr/>
          <a:lstStyle/>
          <a:p>
            <a:pPr marL="0" indent="0">
              <a:buNone/>
            </a:pPr>
            <a:r>
              <a:rPr lang="en-GB" dirty="0"/>
              <a:t>Specific exposures?</a:t>
            </a:r>
            <a:endParaRPr lang="en-GB" i="1" dirty="0"/>
          </a:p>
        </p:txBody>
      </p:sp>
      <p:pic>
        <p:nvPicPr>
          <p:cNvPr id="4" name="Grafik 3"/>
          <p:cNvPicPr>
            <a:picLocks noChangeAspect="1"/>
          </p:cNvPicPr>
          <p:nvPr/>
        </p:nvPicPr>
        <p:blipFill>
          <a:blip r:embed="rId2"/>
          <a:stretch>
            <a:fillRect/>
          </a:stretch>
        </p:blipFill>
        <p:spPr>
          <a:xfrm>
            <a:off x="2143006" y="3284985"/>
            <a:ext cx="4889098" cy="2626419"/>
          </a:xfrm>
          <a:prstGeom prst="rect">
            <a:avLst/>
          </a:prstGeom>
        </p:spPr>
      </p:pic>
      <p:sp>
        <p:nvSpPr>
          <p:cNvPr id="5" name="Textfeld 4"/>
          <p:cNvSpPr txBox="1"/>
          <p:nvPr/>
        </p:nvSpPr>
        <p:spPr>
          <a:xfrm>
            <a:off x="2100214" y="5896126"/>
            <a:ext cx="2626040" cy="338554"/>
          </a:xfrm>
          <a:prstGeom prst="rect">
            <a:avLst/>
          </a:prstGeom>
          <a:noFill/>
        </p:spPr>
        <p:txBody>
          <a:bodyPr wrap="none" rtlCol="0">
            <a:spAutoFit/>
          </a:bodyPr>
          <a:lstStyle/>
          <a:p>
            <a:r>
              <a:rPr lang="de-DE" sz="1600" dirty="0"/>
              <a:t>Fig. 1(o) in </a:t>
            </a:r>
            <a:r>
              <a:rPr lang="de-DE" sz="1600" dirty="0" err="1"/>
              <a:t>Pascher</a:t>
            </a:r>
            <a:r>
              <a:rPr lang="de-DE" sz="1600" dirty="0"/>
              <a:t> (2016)</a:t>
            </a:r>
          </a:p>
        </p:txBody>
      </p:sp>
      <p:pic>
        <p:nvPicPr>
          <p:cNvPr id="2" name="Grafi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09689" y="1643292"/>
            <a:ext cx="3357291" cy="4976691"/>
          </a:xfrm>
          <a:prstGeom prst="rect">
            <a:avLst/>
          </a:prstGeom>
        </p:spPr>
      </p:pic>
      <p:sp>
        <p:nvSpPr>
          <p:cNvPr id="8" name="Textfeld 7"/>
          <p:cNvSpPr txBox="1"/>
          <p:nvPr/>
        </p:nvSpPr>
        <p:spPr>
          <a:xfrm>
            <a:off x="9677546" y="3011816"/>
            <a:ext cx="264816" cy="338554"/>
          </a:xfrm>
          <a:prstGeom prst="rect">
            <a:avLst/>
          </a:prstGeom>
          <a:noFill/>
        </p:spPr>
        <p:txBody>
          <a:bodyPr wrap="none" rtlCol="0">
            <a:spAutoFit/>
          </a:bodyPr>
          <a:lstStyle/>
          <a:p>
            <a:r>
              <a:rPr lang="de-DE" sz="1600" dirty="0"/>
              <a:t>*</a:t>
            </a:r>
          </a:p>
        </p:txBody>
      </p:sp>
      <p:sp>
        <p:nvSpPr>
          <p:cNvPr id="9" name="Textfeld 8"/>
          <p:cNvSpPr txBox="1"/>
          <p:nvPr/>
        </p:nvSpPr>
        <p:spPr>
          <a:xfrm>
            <a:off x="8500142" y="6098302"/>
            <a:ext cx="304892" cy="461665"/>
          </a:xfrm>
          <a:prstGeom prst="rect">
            <a:avLst/>
          </a:prstGeom>
          <a:noFill/>
        </p:spPr>
        <p:txBody>
          <a:bodyPr wrap="none" rtlCol="0">
            <a:spAutoFit/>
          </a:bodyPr>
          <a:lstStyle/>
          <a:p>
            <a:r>
              <a:rPr lang="de-DE" sz="2400" dirty="0"/>
              <a:t>*</a:t>
            </a:r>
          </a:p>
        </p:txBody>
      </p:sp>
      <p:sp>
        <p:nvSpPr>
          <p:cNvPr id="10" name="Textfeld 9"/>
          <p:cNvSpPr txBox="1"/>
          <p:nvPr/>
        </p:nvSpPr>
        <p:spPr>
          <a:xfrm>
            <a:off x="5708293" y="5973306"/>
            <a:ext cx="1645031" cy="584775"/>
          </a:xfrm>
          <a:prstGeom prst="rect">
            <a:avLst/>
          </a:prstGeom>
          <a:noFill/>
        </p:spPr>
        <p:txBody>
          <a:bodyPr wrap="square" rtlCol="0">
            <a:spAutoFit/>
          </a:bodyPr>
          <a:lstStyle/>
          <a:p>
            <a:r>
              <a:rPr lang="de-DE" sz="1600" dirty="0"/>
              <a:t>* MO=</a:t>
            </a:r>
            <a:r>
              <a:rPr lang="de-DE" sz="1600" dirty="0" err="1"/>
              <a:t>micro-organism</a:t>
            </a:r>
            <a:endParaRPr lang="de-DE" sz="1600" dirty="0"/>
          </a:p>
        </p:txBody>
      </p:sp>
    </p:spTree>
    <p:extLst>
      <p:ext uri="{BB962C8B-B14F-4D97-AF65-F5344CB8AC3E}">
        <p14:creationId xmlns:p14="http://schemas.microsoft.com/office/powerpoint/2010/main" val="40630017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5</a:t>
            </a:fld>
            <a:endParaRPr lang="en-GB"/>
          </a:p>
        </p:txBody>
      </p:sp>
      <p:sp>
        <p:nvSpPr>
          <p:cNvPr id="2" name="Title 1"/>
          <p:cNvSpPr>
            <a:spLocks noGrp="1"/>
          </p:cNvSpPr>
          <p:nvPr>
            <p:ph type="title"/>
          </p:nvPr>
        </p:nvSpPr>
        <p:spPr>
          <a:xfrm>
            <a:off x="3090595" y="669465"/>
            <a:ext cx="8457372" cy="782357"/>
          </a:xfrm>
        </p:spPr>
        <p:txBody>
          <a:bodyPr/>
          <a:lstStyle/>
          <a:p>
            <a:r>
              <a:rPr lang="en-GB" dirty="0"/>
              <a:t>ERA for food/feed or non-food/non-feed GMPs</a:t>
            </a:r>
          </a:p>
        </p:txBody>
      </p:sp>
      <p:sp>
        <p:nvSpPr>
          <p:cNvPr id="4" name="Text Placeholder 3"/>
          <p:cNvSpPr>
            <a:spLocks noGrp="1"/>
          </p:cNvSpPr>
          <p:nvPr>
            <p:ph type="body" sz="quarter" idx="4294967295"/>
          </p:nvPr>
        </p:nvSpPr>
        <p:spPr>
          <a:xfrm>
            <a:off x="650903" y="1943461"/>
            <a:ext cx="4373562" cy="3743325"/>
          </a:xfrm>
        </p:spPr>
        <p:txBody>
          <a:bodyPr/>
          <a:lstStyle/>
          <a:p>
            <a:pPr marL="0" lvl="0" indent="0">
              <a:buNone/>
            </a:pPr>
            <a:r>
              <a:rPr lang="en-GB" b="1" dirty="0"/>
              <a:t>Structured approach:</a:t>
            </a:r>
          </a:p>
          <a:p>
            <a:pPr lvl="0"/>
            <a:r>
              <a:rPr lang="en-GB" b="1" dirty="0">
                <a:solidFill>
                  <a:srgbClr val="92D050"/>
                </a:solidFill>
              </a:rPr>
              <a:t>information</a:t>
            </a:r>
            <a:r>
              <a:rPr lang="en-GB" dirty="0"/>
              <a:t> with respect to </a:t>
            </a:r>
            <a:r>
              <a:rPr lang="en-GB" u="sng" dirty="0"/>
              <a:t>exposure</a:t>
            </a:r>
            <a:endParaRPr lang="en-GB" dirty="0"/>
          </a:p>
          <a:p>
            <a:r>
              <a:rPr lang="en-GB" u="sng" dirty="0"/>
              <a:t>Exposure characterization</a:t>
            </a:r>
            <a:r>
              <a:rPr lang="en-GB" dirty="0"/>
              <a:t> step as performed for different </a:t>
            </a:r>
            <a:r>
              <a:rPr lang="en-GB" b="1" dirty="0">
                <a:solidFill>
                  <a:srgbClr val="92D050"/>
                </a:solidFill>
              </a:rPr>
              <a:t>areas of risk</a:t>
            </a:r>
          </a:p>
        </p:txBody>
      </p:sp>
      <p:pic>
        <p:nvPicPr>
          <p:cNvPr id="6" name="Bildplatzhalter 5"/>
          <p:cNvPicPr>
            <a:picLocks noGrp="1"/>
          </p:cNvPicPr>
          <p:nvPr>
            <p:ph type="pic" sz="quarter" idx="4294967295"/>
          </p:nvPr>
        </p:nvPicPr>
        <p:blipFill rotWithShape="1">
          <a:blip r:embed="rId2"/>
          <a:srcRect l="-1" t="-2116" r="-437" b="567"/>
          <a:stretch/>
        </p:blipFill>
        <p:spPr>
          <a:xfrm>
            <a:off x="6625250" y="2315872"/>
            <a:ext cx="5147650" cy="3019265"/>
          </a:xfrm>
          <a:prstGeom prst="rect">
            <a:avLst/>
          </a:prstGeom>
        </p:spPr>
      </p:pic>
      <p:sp>
        <p:nvSpPr>
          <p:cNvPr id="8" name="Ellipse 7"/>
          <p:cNvSpPr/>
          <p:nvPr/>
        </p:nvSpPr>
        <p:spPr>
          <a:xfrm>
            <a:off x="9443021" y="3401568"/>
            <a:ext cx="2068369" cy="767934"/>
          </a:xfrm>
          <a:prstGeom prst="ellipse">
            <a:avLst/>
          </a:prstGeom>
          <a:noFill/>
          <a:ln w="57150">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de-DE"/>
          </a:p>
        </p:txBody>
      </p:sp>
      <p:sp>
        <p:nvSpPr>
          <p:cNvPr id="5" name="Textfeld 4"/>
          <p:cNvSpPr txBox="1"/>
          <p:nvPr/>
        </p:nvSpPr>
        <p:spPr>
          <a:xfrm>
            <a:off x="6586505" y="5335137"/>
            <a:ext cx="2864759" cy="338554"/>
          </a:xfrm>
          <a:prstGeom prst="rect">
            <a:avLst/>
          </a:prstGeom>
          <a:noFill/>
        </p:spPr>
        <p:txBody>
          <a:bodyPr wrap="none" rtlCol="0">
            <a:spAutoFit/>
          </a:bodyPr>
          <a:lstStyle/>
          <a:p>
            <a:r>
              <a:rPr lang="de-DE" sz="1600" dirty="0"/>
              <a:t>(</a:t>
            </a:r>
            <a:r>
              <a:rPr lang="de-DE" sz="1600" dirty="0" err="1"/>
              <a:t>Step-by-step</a:t>
            </a:r>
            <a:r>
              <a:rPr lang="de-DE" sz="1600" dirty="0"/>
              <a:t>) ERA </a:t>
            </a:r>
            <a:r>
              <a:rPr lang="de-DE" sz="1600" dirty="0" err="1"/>
              <a:t>approach</a:t>
            </a:r>
            <a:endParaRPr lang="de-DE" sz="1600" dirty="0"/>
          </a:p>
        </p:txBody>
      </p:sp>
      <p:sp>
        <p:nvSpPr>
          <p:cNvPr id="7" name="Textfeld 6"/>
          <p:cNvSpPr txBox="1"/>
          <p:nvPr/>
        </p:nvSpPr>
        <p:spPr>
          <a:xfrm>
            <a:off x="6625250" y="1854207"/>
            <a:ext cx="1806905" cy="461665"/>
          </a:xfrm>
          <a:prstGeom prst="rect">
            <a:avLst/>
          </a:prstGeom>
          <a:noFill/>
        </p:spPr>
        <p:txBody>
          <a:bodyPr wrap="none" rtlCol="0">
            <a:spAutoFit/>
          </a:bodyPr>
          <a:lstStyle/>
          <a:p>
            <a:r>
              <a:rPr lang="de-DE" sz="2400" b="1" dirty="0" err="1"/>
              <a:t>application</a:t>
            </a:r>
            <a:endParaRPr lang="de-DE" sz="2400" b="1" dirty="0"/>
          </a:p>
        </p:txBody>
      </p:sp>
    </p:spTree>
    <p:extLst>
      <p:ext uri="{BB962C8B-B14F-4D97-AF65-F5344CB8AC3E}">
        <p14:creationId xmlns:p14="http://schemas.microsoft.com/office/powerpoint/2010/main" val="4806791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6</a:t>
            </a:fld>
            <a:endParaRPr lang="en-GB"/>
          </a:p>
        </p:txBody>
      </p:sp>
      <p:sp>
        <p:nvSpPr>
          <p:cNvPr id="6" name="Title 5"/>
          <p:cNvSpPr>
            <a:spLocks noGrp="1"/>
          </p:cNvSpPr>
          <p:nvPr>
            <p:ph type="title"/>
          </p:nvPr>
        </p:nvSpPr>
        <p:spPr/>
        <p:txBody>
          <a:bodyPr/>
          <a:lstStyle/>
          <a:p>
            <a:r>
              <a:rPr lang="en-GB" dirty="0">
                <a:solidFill>
                  <a:srgbClr val="92D050"/>
                </a:solidFill>
              </a:rPr>
              <a:t>Information</a:t>
            </a:r>
            <a:r>
              <a:rPr lang="en-GB" dirty="0"/>
              <a:t> relating to the GMP</a:t>
            </a:r>
          </a:p>
        </p:txBody>
      </p:sp>
      <p:sp>
        <p:nvSpPr>
          <p:cNvPr id="7" name="Text Placeholder 6"/>
          <p:cNvSpPr>
            <a:spLocks noGrp="1"/>
          </p:cNvSpPr>
          <p:nvPr>
            <p:ph type="body" sz="quarter" idx="4294967295"/>
          </p:nvPr>
        </p:nvSpPr>
        <p:spPr>
          <a:xfrm>
            <a:off x="1078786" y="2322394"/>
            <a:ext cx="4840288" cy="3600450"/>
          </a:xfrm>
        </p:spPr>
        <p:txBody>
          <a:bodyPr/>
          <a:lstStyle/>
          <a:p>
            <a:pPr marL="0" indent="0">
              <a:buNone/>
            </a:pPr>
            <a:r>
              <a:rPr lang="en-GB" dirty="0">
                <a:solidFill>
                  <a:schemeClr val="tx1"/>
                </a:solidFill>
              </a:rPr>
              <a:t>Information </a:t>
            </a:r>
            <a:r>
              <a:rPr lang="en-GB" dirty="0"/>
              <a:t>relating to the unmodified plant: </a:t>
            </a:r>
          </a:p>
          <a:p>
            <a:r>
              <a:rPr lang="en-GB" sz="2000" dirty="0"/>
              <a:t>(climatic) requirements for persistence, germination and growth</a:t>
            </a:r>
            <a:endParaRPr lang="de-DE" sz="2000" dirty="0"/>
          </a:p>
          <a:p>
            <a:pPr lvl="0" algn="l"/>
            <a:r>
              <a:rPr lang="en-GB" sz="2000" dirty="0"/>
              <a:t>     reproduction characteristics and requirements</a:t>
            </a:r>
          </a:p>
          <a:p>
            <a:pPr lvl="0" algn="l"/>
            <a:r>
              <a:rPr lang="en-GB" dirty="0"/>
              <a:t>…. to the GMP:</a:t>
            </a:r>
            <a:endParaRPr lang="de-DE" dirty="0"/>
          </a:p>
          <a:p>
            <a:pPr algn="l"/>
            <a:r>
              <a:rPr lang="en-GB" sz="2000" dirty="0"/>
              <a:t>    introduced trait(s)</a:t>
            </a:r>
          </a:p>
        </p:txBody>
      </p:sp>
      <p:sp>
        <p:nvSpPr>
          <p:cNvPr id="11" name="Pfeil nach rechts 10"/>
          <p:cNvSpPr/>
          <p:nvPr/>
        </p:nvSpPr>
        <p:spPr>
          <a:xfrm>
            <a:off x="825500" y="5578016"/>
            <a:ext cx="443786" cy="325088"/>
          </a:xfrm>
          <a:prstGeom prst="rightArrow">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de-DE"/>
          </a:p>
        </p:txBody>
      </p:sp>
      <p:pic>
        <p:nvPicPr>
          <p:cNvPr id="2" name="Grafik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71425" y="1272952"/>
            <a:ext cx="3888273" cy="5184364"/>
          </a:xfrm>
          <a:prstGeom prst="rect">
            <a:avLst/>
          </a:prstGeom>
        </p:spPr>
      </p:pic>
      <p:sp>
        <p:nvSpPr>
          <p:cNvPr id="12" name="Pfeil nach rechts 11"/>
          <p:cNvSpPr/>
          <p:nvPr/>
        </p:nvSpPr>
        <p:spPr>
          <a:xfrm>
            <a:off x="850900" y="4155616"/>
            <a:ext cx="443786" cy="325088"/>
          </a:xfrm>
          <a:prstGeom prst="rightArrow">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de-DE"/>
          </a:p>
        </p:txBody>
      </p:sp>
      <p:sp>
        <p:nvSpPr>
          <p:cNvPr id="13" name="Pfeil nach rechts 12"/>
          <p:cNvSpPr/>
          <p:nvPr/>
        </p:nvSpPr>
        <p:spPr>
          <a:xfrm>
            <a:off x="838200" y="3292016"/>
            <a:ext cx="443786" cy="325088"/>
          </a:xfrm>
          <a:prstGeom prst="rightArrow">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de-DE"/>
          </a:p>
        </p:txBody>
      </p:sp>
    </p:spTree>
    <p:extLst>
      <p:ext uri="{BB962C8B-B14F-4D97-AF65-F5344CB8AC3E}">
        <p14:creationId xmlns:p14="http://schemas.microsoft.com/office/powerpoint/2010/main" val="7995870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7</a:t>
            </a:fld>
            <a:endParaRPr lang="en-GB"/>
          </a:p>
        </p:txBody>
      </p:sp>
      <p:sp>
        <p:nvSpPr>
          <p:cNvPr id="2" name="Title 1"/>
          <p:cNvSpPr>
            <a:spLocks noGrp="1"/>
          </p:cNvSpPr>
          <p:nvPr>
            <p:ph type="title"/>
          </p:nvPr>
        </p:nvSpPr>
        <p:spPr>
          <a:xfrm>
            <a:off x="3183063" y="729440"/>
            <a:ext cx="8457372" cy="782357"/>
          </a:xfrm>
        </p:spPr>
        <p:txBody>
          <a:bodyPr/>
          <a:lstStyle/>
          <a:p>
            <a:r>
              <a:rPr lang="en-GB" dirty="0">
                <a:solidFill>
                  <a:srgbClr val="92D050"/>
                </a:solidFill>
              </a:rPr>
              <a:t>Information</a:t>
            </a:r>
            <a:r>
              <a:rPr lang="en-GB" dirty="0"/>
              <a:t> relating to the conditions of release</a:t>
            </a:r>
          </a:p>
        </p:txBody>
      </p:sp>
      <p:sp>
        <p:nvSpPr>
          <p:cNvPr id="4" name="Text Placeholder 3"/>
          <p:cNvSpPr>
            <a:spLocks noGrp="1"/>
          </p:cNvSpPr>
          <p:nvPr>
            <p:ph type="body" sz="quarter" idx="4294967295"/>
          </p:nvPr>
        </p:nvSpPr>
        <p:spPr>
          <a:xfrm>
            <a:off x="7037744" y="1872519"/>
            <a:ext cx="4157662" cy="3743325"/>
          </a:xfrm>
        </p:spPr>
        <p:txBody>
          <a:bodyPr/>
          <a:lstStyle/>
          <a:p>
            <a:r>
              <a:rPr lang="en-GB" dirty="0"/>
              <a:t>States of GMP:</a:t>
            </a:r>
            <a:br>
              <a:rPr lang="de-DE" dirty="0"/>
            </a:br>
            <a:r>
              <a:rPr lang="en-GB" sz="2000" dirty="0"/>
              <a:t>LMO, GMP parts, processed GMP material</a:t>
            </a:r>
            <a:endParaRPr lang="de-DE" sz="2000" dirty="0"/>
          </a:p>
          <a:p>
            <a:r>
              <a:rPr lang="en-GB" dirty="0"/>
              <a:t>in exposure situations:  </a:t>
            </a:r>
            <a:r>
              <a:rPr lang="en-GB" sz="2000" dirty="0"/>
              <a:t>transportation, commodity storage and handling, processing, digestion</a:t>
            </a:r>
            <a:endParaRPr lang="de-DE" sz="2000" dirty="0"/>
          </a:p>
          <a:p>
            <a:r>
              <a:rPr lang="en-GB" dirty="0"/>
              <a:t>…. and the potential receiving environments:</a:t>
            </a:r>
            <a:r>
              <a:rPr lang="de-DE" dirty="0"/>
              <a:t> </a:t>
            </a:r>
            <a:r>
              <a:rPr lang="en-GB" sz="2000" dirty="0"/>
              <a:t>ruderal sites, intestines, water bodies, farmland, (private) gardens</a:t>
            </a:r>
          </a:p>
        </p:txBody>
      </p:sp>
      <p:pic>
        <p:nvPicPr>
          <p:cNvPr id="6" name="Grafik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21805" y="1887899"/>
            <a:ext cx="4145222" cy="4608512"/>
          </a:xfrm>
          <a:prstGeom prst="rect">
            <a:avLst/>
          </a:prstGeom>
        </p:spPr>
      </p:pic>
    </p:spTree>
    <p:extLst>
      <p:ext uri="{BB962C8B-B14F-4D97-AF65-F5344CB8AC3E}">
        <p14:creationId xmlns:p14="http://schemas.microsoft.com/office/powerpoint/2010/main" val="13555910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8</a:t>
            </a:fld>
            <a:endParaRPr lang="en-GB"/>
          </a:p>
        </p:txBody>
      </p:sp>
      <p:sp>
        <p:nvSpPr>
          <p:cNvPr id="2" name="Title 1"/>
          <p:cNvSpPr>
            <a:spLocks noGrp="1"/>
          </p:cNvSpPr>
          <p:nvPr>
            <p:ph type="title"/>
          </p:nvPr>
        </p:nvSpPr>
        <p:spPr>
          <a:xfrm>
            <a:off x="3152240" y="1058212"/>
            <a:ext cx="8457372" cy="782357"/>
          </a:xfrm>
        </p:spPr>
        <p:txBody>
          <a:bodyPr/>
          <a:lstStyle/>
          <a:p>
            <a:r>
              <a:rPr lang="en-GB" dirty="0">
                <a:solidFill>
                  <a:srgbClr val="92D050"/>
                </a:solidFill>
              </a:rPr>
              <a:t>Information</a:t>
            </a:r>
            <a:r>
              <a:rPr lang="en-GB" dirty="0"/>
              <a:t> on the interactions between the GMP and the environment</a:t>
            </a:r>
          </a:p>
        </p:txBody>
      </p:sp>
      <p:sp>
        <p:nvSpPr>
          <p:cNvPr id="4" name="Text Placeholder 3"/>
          <p:cNvSpPr>
            <a:spLocks noGrp="1"/>
          </p:cNvSpPr>
          <p:nvPr>
            <p:ph type="body" sz="quarter" idx="4294967295"/>
          </p:nvPr>
        </p:nvSpPr>
        <p:spPr>
          <a:xfrm>
            <a:off x="7259638" y="2565400"/>
            <a:ext cx="4932362" cy="3743325"/>
          </a:xfrm>
        </p:spPr>
        <p:txBody>
          <a:bodyPr/>
          <a:lstStyle/>
          <a:p>
            <a:pPr marL="0" indent="0">
              <a:buNone/>
            </a:pPr>
            <a:r>
              <a:rPr lang="en-GB" sz="2400" dirty="0"/>
              <a:t> </a:t>
            </a:r>
          </a:p>
        </p:txBody>
      </p:sp>
      <p:sp>
        <p:nvSpPr>
          <p:cNvPr id="8" name="Text Placeholder 3"/>
          <p:cNvSpPr txBox="1">
            <a:spLocks/>
          </p:cNvSpPr>
          <p:nvPr/>
        </p:nvSpPr>
        <p:spPr bwMode="auto">
          <a:xfrm>
            <a:off x="6376194" y="2010378"/>
            <a:ext cx="5233418" cy="37433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0" fontAlgn="base" hangingPunct="0">
              <a:spcBef>
                <a:spcPct val="20000"/>
              </a:spcBef>
              <a:spcAft>
                <a:spcPct val="0"/>
              </a:spcAft>
              <a:buClr>
                <a:schemeClr val="bg1"/>
              </a:buClr>
              <a:buFontTx/>
              <a:buNone/>
              <a:defRPr sz="1200" i="0">
                <a:solidFill>
                  <a:schemeClr val="bg2">
                    <a:lumMod val="50000"/>
                  </a:schemeClr>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just"/>
            <a:r>
              <a:rPr lang="en-GB" sz="2400" dirty="0">
                <a:solidFill>
                  <a:schemeClr val="tx1"/>
                </a:solidFill>
              </a:rPr>
              <a:t>Relevant elements of receiving environments:</a:t>
            </a:r>
            <a:endParaRPr lang="de-DE" sz="2400" dirty="0">
              <a:solidFill>
                <a:schemeClr val="tx1"/>
              </a:solidFill>
            </a:endParaRPr>
          </a:p>
          <a:p>
            <a:pPr lvl="0" algn="just"/>
            <a:r>
              <a:rPr lang="en-GB" sz="2000" dirty="0">
                <a:solidFill>
                  <a:schemeClr val="tx1"/>
                </a:solidFill>
              </a:rPr>
              <a:t>e.g. (climatic) conditions, sexually compatible plant species, herbivores, micro-organisms</a:t>
            </a:r>
            <a:endParaRPr lang="de-DE" sz="2000" dirty="0">
              <a:solidFill>
                <a:schemeClr val="tx1"/>
              </a:solidFill>
            </a:endParaRPr>
          </a:p>
          <a:p>
            <a:pPr algn="just"/>
            <a:r>
              <a:rPr lang="en-GB" sz="2400" dirty="0">
                <a:solidFill>
                  <a:schemeClr val="tx1"/>
                </a:solidFill>
              </a:rPr>
              <a:t>GMP related processes:</a:t>
            </a:r>
            <a:endParaRPr lang="de-DE" sz="2400" dirty="0">
              <a:solidFill>
                <a:schemeClr val="tx1"/>
              </a:solidFill>
            </a:endParaRPr>
          </a:p>
          <a:p>
            <a:pPr lvl="0" algn="just"/>
            <a:r>
              <a:rPr lang="en-GB" sz="2000" dirty="0">
                <a:solidFill>
                  <a:schemeClr val="tx1"/>
                </a:solidFill>
              </a:rPr>
              <a:t>e.g. gene flow, persistence</a:t>
            </a:r>
          </a:p>
          <a:p>
            <a:pPr algn="just"/>
            <a:r>
              <a:rPr lang="en-GB" sz="2400" dirty="0">
                <a:solidFill>
                  <a:schemeClr val="tx1"/>
                </a:solidFill>
              </a:rPr>
              <a:t>…other processes:</a:t>
            </a:r>
            <a:endParaRPr lang="de-DE" sz="2400" dirty="0">
              <a:solidFill>
                <a:schemeClr val="tx1"/>
              </a:solidFill>
            </a:endParaRPr>
          </a:p>
          <a:p>
            <a:pPr lvl="0" algn="just"/>
            <a:r>
              <a:rPr lang="en-GB" sz="2000" dirty="0">
                <a:solidFill>
                  <a:schemeClr val="tx1"/>
                </a:solidFill>
              </a:rPr>
              <a:t>e.g. pollination, herbivory, decomposition, element cycling, horizontal gene flow</a:t>
            </a:r>
            <a:endParaRPr lang="en-GB" sz="2000" kern="0" dirty="0">
              <a:solidFill>
                <a:schemeClr val="tx1"/>
              </a:solidFill>
            </a:endParaRPr>
          </a:p>
          <a:p>
            <a:pPr lvl="0"/>
            <a:endParaRPr lang="en-GB" sz="1800" kern="0" dirty="0"/>
          </a:p>
        </p:txBody>
      </p:sp>
      <p:pic>
        <p:nvPicPr>
          <p:cNvPr id="5" name="Grafi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6170" y="2024009"/>
            <a:ext cx="3880974" cy="4603900"/>
          </a:xfrm>
          <a:prstGeom prst="rect">
            <a:avLst/>
          </a:prstGeom>
        </p:spPr>
      </p:pic>
    </p:spTree>
    <p:extLst>
      <p:ext uri="{BB962C8B-B14F-4D97-AF65-F5344CB8AC3E}">
        <p14:creationId xmlns:p14="http://schemas.microsoft.com/office/powerpoint/2010/main" val="18055439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9</a:t>
            </a:fld>
            <a:endParaRPr lang="en-GB"/>
          </a:p>
        </p:txBody>
      </p:sp>
      <p:sp>
        <p:nvSpPr>
          <p:cNvPr id="6" name="Title 5"/>
          <p:cNvSpPr>
            <a:spLocks noGrp="1"/>
          </p:cNvSpPr>
          <p:nvPr>
            <p:ph type="title"/>
          </p:nvPr>
        </p:nvSpPr>
        <p:spPr/>
        <p:txBody>
          <a:bodyPr/>
          <a:lstStyle/>
          <a:p>
            <a:r>
              <a:rPr lang="en-GB" dirty="0"/>
              <a:t>Identify </a:t>
            </a:r>
            <a:r>
              <a:rPr lang="en-GB" dirty="0">
                <a:solidFill>
                  <a:srgbClr val="92D050"/>
                </a:solidFill>
              </a:rPr>
              <a:t>areas of risk</a:t>
            </a:r>
          </a:p>
        </p:txBody>
      </p:sp>
      <p:sp>
        <p:nvSpPr>
          <p:cNvPr id="7" name="Text Placeholder 6"/>
          <p:cNvSpPr>
            <a:spLocks noGrp="1"/>
          </p:cNvSpPr>
          <p:nvPr>
            <p:ph type="body" sz="quarter" idx="4294967295"/>
          </p:nvPr>
        </p:nvSpPr>
        <p:spPr>
          <a:xfrm>
            <a:off x="1161256" y="2219700"/>
            <a:ext cx="4840288" cy="3600450"/>
          </a:xfrm>
        </p:spPr>
        <p:txBody>
          <a:bodyPr/>
          <a:lstStyle/>
          <a:p>
            <a:pPr marL="0" indent="0">
              <a:buNone/>
            </a:pPr>
            <a:endParaRPr lang="en-GB" sz="2400" dirty="0"/>
          </a:p>
          <a:p>
            <a:pPr marL="0" lvl="0" indent="0">
              <a:buNone/>
            </a:pPr>
            <a:r>
              <a:rPr lang="en-GB" dirty="0"/>
              <a:t>Problem formulation</a:t>
            </a:r>
          </a:p>
          <a:p>
            <a:pPr marL="0" lvl="0" indent="0" algn="l">
              <a:buNone/>
            </a:pPr>
            <a:r>
              <a:rPr lang="en-GB" sz="2000" b="1" dirty="0"/>
              <a:t>Principles:</a:t>
            </a:r>
          </a:p>
          <a:p>
            <a:pPr marL="0" lvl="0" indent="0" algn="l">
              <a:buNone/>
            </a:pPr>
            <a:r>
              <a:rPr lang="en-GB" sz="2000" dirty="0"/>
              <a:t>       case-by-case</a:t>
            </a:r>
          </a:p>
          <a:p>
            <a:pPr marL="0" indent="0" algn="l">
              <a:buNone/>
            </a:pPr>
            <a:r>
              <a:rPr lang="en-GB" sz="2000" dirty="0"/>
              <a:t>       comparative approach</a:t>
            </a:r>
            <a:endParaRPr lang="de-DE" sz="2000" b="1" dirty="0"/>
          </a:p>
          <a:p>
            <a:pPr marL="0" indent="0" algn="l">
              <a:buNone/>
            </a:pPr>
            <a:r>
              <a:rPr lang="en-GB" sz="2000" dirty="0"/>
              <a:t>       familiarity</a:t>
            </a:r>
            <a:endParaRPr lang="en-GB" sz="2000" b="1" dirty="0">
              <a:solidFill>
                <a:srgbClr val="FFD624"/>
              </a:solidFill>
            </a:endParaRPr>
          </a:p>
        </p:txBody>
      </p:sp>
      <p:sp>
        <p:nvSpPr>
          <p:cNvPr id="9" name="Pfeil nach rechts 8"/>
          <p:cNvSpPr/>
          <p:nvPr/>
        </p:nvSpPr>
        <p:spPr>
          <a:xfrm>
            <a:off x="1293122" y="4019925"/>
            <a:ext cx="325334" cy="234682"/>
          </a:xfrm>
          <a:prstGeom prst="rightArrow">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de-DE"/>
          </a:p>
        </p:txBody>
      </p:sp>
      <p:pic>
        <p:nvPicPr>
          <p:cNvPr id="12" name="Bildplatzhalter 5"/>
          <p:cNvPicPr>
            <a:picLocks/>
          </p:cNvPicPr>
          <p:nvPr/>
        </p:nvPicPr>
        <p:blipFill rotWithShape="1">
          <a:blip r:embed="rId3"/>
          <a:srcRect l="-1" t="-2116" r="-437" b="567"/>
          <a:stretch/>
        </p:blipFill>
        <p:spPr bwMode="auto">
          <a:xfrm>
            <a:off x="6133410" y="2511892"/>
            <a:ext cx="4445020" cy="2896716"/>
          </a:xfrm>
          <a:prstGeom prst="rect">
            <a:avLst/>
          </a:prstGeom>
          <a:noFill/>
          <a:ln w="9525">
            <a:noFill/>
            <a:miter lim="800000"/>
            <a:headEnd/>
            <a:tailEnd/>
          </a:ln>
        </p:spPr>
      </p:pic>
      <p:sp>
        <p:nvSpPr>
          <p:cNvPr id="13" name="Ellipse 12"/>
          <p:cNvSpPr/>
          <p:nvPr/>
        </p:nvSpPr>
        <p:spPr>
          <a:xfrm>
            <a:off x="6337300" y="2542460"/>
            <a:ext cx="4095154" cy="792088"/>
          </a:xfrm>
          <a:prstGeom prst="ellipse">
            <a:avLst/>
          </a:prstGeom>
          <a:noFill/>
          <a:ln w="57150">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de-DE"/>
          </a:p>
        </p:txBody>
      </p:sp>
      <p:sp>
        <p:nvSpPr>
          <p:cNvPr id="11" name="Textfeld 10"/>
          <p:cNvSpPr txBox="1"/>
          <p:nvPr/>
        </p:nvSpPr>
        <p:spPr>
          <a:xfrm>
            <a:off x="6941933" y="5408608"/>
            <a:ext cx="2864759" cy="338554"/>
          </a:xfrm>
          <a:prstGeom prst="rect">
            <a:avLst/>
          </a:prstGeom>
          <a:noFill/>
        </p:spPr>
        <p:txBody>
          <a:bodyPr wrap="none" rtlCol="0">
            <a:spAutoFit/>
          </a:bodyPr>
          <a:lstStyle/>
          <a:p>
            <a:r>
              <a:rPr lang="de-DE" sz="1600" dirty="0"/>
              <a:t>(</a:t>
            </a:r>
            <a:r>
              <a:rPr lang="de-DE" sz="1600" dirty="0" err="1"/>
              <a:t>Step-by-step</a:t>
            </a:r>
            <a:r>
              <a:rPr lang="de-DE" sz="1600" dirty="0"/>
              <a:t>) ERA </a:t>
            </a:r>
            <a:r>
              <a:rPr lang="de-DE" sz="1600" dirty="0" err="1"/>
              <a:t>approach</a:t>
            </a:r>
            <a:endParaRPr lang="de-DE" sz="1600" dirty="0"/>
          </a:p>
        </p:txBody>
      </p:sp>
      <p:sp>
        <p:nvSpPr>
          <p:cNvPr id="14" name="Pfeil nach rechts 13"/>
          <p:cNvSpPr/>
          <p:nvPr/>
        </p:nvSpPr>
        <p:spPr>
          <a:xfrm>
            <a:off x="1305822" y="4540625"/>
            <a:ext cx="325334" cy="234682"/>
          </a:xfrm>
          <a:prstGeom prst="rightArrow">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de-DE"/>
          </a:p>
        </p:txBody>
      </p:sp>
      <p:sp>
        <p:nvSpPr>
          <p:cNvPr id="15" name="Pfeil nach rechts 14"/>
          <p:cNvSpPr/>
          <p:nvPr/>
        </p:nvSpPr>
        <p:spPr>
          <a:xfrm>
            <a:off x="1305822" y="5099425"/>
            <a:ext cx="325334" cy="234682"/>
          </a:xfrm>
          <a:prstGeom prst="rightArrow">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de-DE"/>
          </a:p>
        </p:txBody>
      </p:sp>
    </p:spTree>
    <p:extLst>
      <p:ext uri="{BB962C8B-B14F-4D97-AF65-F5344CB8AC3E}">
        <p14:creationId xmlns:p14="http://schemas.microsoft.com/office/powerpoint/2010/main" val="883527028"/>
      </p:ext>
    </p:extLst>
  </p:cSld>
  <p:clrMapOvr>
    <a:masterClrMapping/>
  </p:clrMapOvr>
</p:sld>
</file>

<file path=ppt/theme/theme1.xml><?xml version="1.0" encoding="utf-8"?>
<a:theme xmlns:a="http://schemas.openxmlformats.org/drawingml/2006/main" name="Office Theme">
  <a:themeElements>
    <a:clrScheme name="EU_BTSF">
      <a:dk1>
        <a:srgbClr val="4D4D4D"/>
      </a:dk1>
      <a:lt1>
        <a:srgbClr val="FFFFFF"/>
      </a:lt1>
      <a:dk2>
        <a:srgbClr val="034EA2"/>
      </a:dk2>
      <a:lt2>
        <a:srgbClr val="D3E8F9"/>
      </a:lt2>
      <a:accent1>
        <a:srgbClr val="1E858B"/>
      </a:accent1>
      <a:accent2>
        <a:srgbClr val="4BC5DE"/>
      </a:accent2>
      <a:accent3>
        <a:srgbClr val="6FA528"/>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Presentation.pptx" id="{DF0E4C23-23CF-4CA0-B78D-4EE4E4812529}" vid="{A275074F-6DFA-4FBF-AA5C-38C3649C393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F098AE41A192E4C85C747A9850AEF9A" ma:contentTypeVersion="1" ma:contentTypeDescription="Create a new document." ma:contentTypeScope="" ma:versionID="5a8770b97c883eee6e80458dbe9e6cc2">
  <xsd:schema xmlns:xsd="http://www.w3.org/2001/XMLSchema" xmlns:xs="http://www.w3.org/2001/XMLSchema" xmlns:p="http://schemas.microsoft.com/office/2006/metadata/properties" xmlns:ns1="http://schemas.microsoft.com/sharepoint/v3" targetNamespace="http://schemas.microsoft.com/office/2006/metadata/properties" ma:root="true" ma:fieldsID="ef2aa9ed40e72a78c3822fc753b43e87"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FF87431-2774-4E17-BE38-8A579357848D}">
  <ds:schemaRefs>
    <ds:schemaRef ds:uri="http://schemas.microsoft.com/office/2006/metadata/properties"/>
    <ds:schemaRef ds:uri="http://schemas.microsoft.com/sharepoint/v3"/>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http://purl.org/dc/elements/1.1/"/>
    <ds:schemaRef ds:uri="http://www.w3.org/XML/1998/namespace"/>
  </ds:schemaRefs>
</ds:datastoreItem>
</file>

<file path=customXml/itemProps2.xml><?xml version="1.0" encoding="utf-8"?>
<ds:datastoreItem xmlns:ds="http://schemas.openxmlformats.org/officeDocument/2006/customXml" ds:itemID="{72EEACE0-6474-4130-B64E-D9F9E5478D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B1CAF70-02D1-4551-A536-63581F6A809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1088</Words>
  <Application>Microsoft Office PowerPoint</Application>
  <PresentationFormat>Widescreen</PresentationFormat>
  <Paragraphs>178</Paragraphs>
  <Slides>20</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Verdana</vt:lpstr>
      <vt:lpstr>Wingdings</vt:lpstr>
      <vt:lpstr>Office Theme</vt:lpstr>
      <vt:lpstr>Better Training for Safer Food Initiative</vt:lpstr>
      <vt:lpstr>PowerPoint Presentation</vt:lpstr>
      <vt:lpstr>Intended uses of GMPs    …as food/feed or non-food/non-feed</vt:lpstr>
      <vt:lpstr>Intended uses of GMPs as food/feed or non-food/non-feed</vt:lpstr>
      <vt:lpstr>ERA for food/feed or non-food/non-feed GMPs</vt:lpstr>
      <vt:lpstr>Information relating to the GMP</vt:lpstr>
      <vt:lpstr>Information relating to the conditions of release</vt:lpstr>
      <vt:lpstr>Information on the interactions between the GMP and the environment</vt:lpstr>
      <vt:lpstr>Identify areas of risk</vt:lpstr>
      <vt:lpstr>Identify areas of risk</vt:lpstr>
      <vt:lpstr>Plausible pathways to harm</vt:lpstr>
      <vt:lpstr>The exposure characterisation step</vt:lpstr>
      <vt:lpstr>Persistence and invasiveness including plant-to-plant gene flow</vt:lpstr>
      <vt:lpstr>Interactions of the GMP with non-target organisms</vt:lpstr>
      <vt:lpstr>Plant to micro-organisms gene transfer</vt:lpstr>
      <vt:lpstr>Interactions of the GMP with target organisms</vt:lpstr>
      <vt:lpstr>Contribution of identified exposure characteristics to ERA</vt:lpstr>
      <vt:lpstr>PowerPoint Presentation</vt:lpstr>
      <vt:lpstr>PowerPoint Presentation</vt:lpstr>
      <vt:lpstr>Keep in touch</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Yvonne (COMM)</dc:creator>
  <cp:lastModifiedBy>Kristina Hristova</cp:lastModifiedBy>
  <cp:revision>153</cp:revision>
  <dcterms:created xsi:type="dcterms:W3CDTF">2019-08-09T12:06:42Z</dcterms:created>
  <dcterms:modified xsi:type="dcterms:W3CDTF">2023-11-14T15:28:37Z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0x010100AF098AE41A192E4C85C747A9850AEF9A</vt:lpwstr>
  </property>
  <property fmtid="{D5CDD505-2E9C-101B-9397-08002B2CF9AE}" pid="3" name="ClassificationContentMarkingFooterLocations">
    <vt:lpwstr>Office Theme:4</vt:lpwstr>
  </property>
  <property fmtid="{D5CDD505-2E9C-101B-9397-08002B2CF9AE}" pid="4" name="ClassificationContentMarkingFooterText">
    <vt:lpwstr>NSF Confidential</vt:lpwstr>
  </property>
  <property fmtid="{D5CDD505-2E9C-101B-9397-08002B2CF9AE}" pid="5" name="MSIP_Label_f2c848f1-078c-4e4f-8789-8a1259c542b8_Enabled">
    <vt:lpwstr>true</vt:lpwstr>
  </property>
  <property fmtid="{D5CDD505-2E9C-101B-9397-08002B2CF9AE}" pid="6" name="MSIP_Label_f2c848f1-078c-4e4f-8789-8a1259c542b8_SetDate">
    <vt:lpwstr>2023-11-14T15:28:35Z</vt:lpwstr>
  </property>
  <property fmtid="{D5CDD505-2E9C-101B-9397-08002B2CF9AE}" pid="7" name="MSIP_Label_f2c848f1-078c-4e4f-8789-8a1259c542b8_Method">
    <vt:lpwstr>Privileged</vt:lpwstr>
  </property>
  <property fmtid="{D5CDD505-2E9C-101B-9397-08002B2CF9AE}" pid="8" name="MSIP_Label_f2c848f1-078c-4e4f-8789-8a1259c542b8_Name">
    <vt:lpwstr>Public</vt:lpwstr>
  </property>
  <property fmtid="{D5CDD505-2E9C-101B-9397-08002B2CF9AE}" pid="9" name="MSIP_Label_f2c848f1-078c-4e4f-8789-8a1259c542b8_SiteId">
    <vt:lpwstr>400696bb-3ef5-44ed-b838-ceb5afd17d90</vt:lpwstr>
  </property>
  <property fmtid="{D5CDD505-2E9C-101B-9397-08002B2CF9AE}" pid="10" name="MSIP_Label_f2c848f1-078c-4e4f-8789-8a1259c542b8_ActionId">
    <vt:lpwstr>65440183-f1a8-4140-a7a9-a7aa0a4cdf28</vt:lpwstr>
  </property>
  <property fmtid="{D5CDD505-2E9C-101B-9397-08002B2CF9AE}" pid="11" name="MSIP_Label_f2c848f1-078c-4e4f-8789-8a1259c542b8_ContentBits">
    <vt:lpwstr>0</vt:lpwstr>
  </property>
</Properties>
</file>