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handoutMasterIdLst>
    <p:handoutMasterId r:id="rId25"/>
  </p:handoutMasterIdLst>
  <p:sldIdLst>
    <p:sldId id="545" r:id="rId5"/>
    <p:sldId id="313" r:id="rId6"/>
    <p:sldId id="296" r:id="rId7"/>
    <p:sldId id="314" r:id="rId8"/>
    <p:sldId id="315" r:id="rId9"/>
    <p:sldId id="316" r:id="rId10"/>
    <p:sldId id="317" r:id="rId11"/>
    <p:sldId id="319" r:id="rId12"/>
    <p:sldId id="320" r:id="rId13"/>
    <p:sldId id="322" r:id="rId14"/>
    <p:sldId id="321" r:id="rId15"/>
    <p:sldId id="323" r:id="rId16"/>
    <p:sldId id="325" r:id="rId17"/>
    <p:sldId id="324" r:id="rId18"/>
    <p:sldId id="326" r:id="rId19"/>
    <p:sldId id="547" r:id="rId20"/>
    <p:sldId id="473" r:id="rId21"/>
    <p:sldId id="544" r:id="rId22"/>
    <p:sldId id="274"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94"/>
    <a:srgbClr val="FFC000"/>
    <a:srgbClr val="6FA528"/>
    <a:srgbClr val="AFC551"/>
    <a:srgbClr val="034EA2"/>
    <a:srgbClr val="0356B1"/>
    <a:srgbClr val="024EA2"/>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12" autoAdjust="0"/>
    <p:restoredTop sz="94674"/>
  </p:normalViewPr>
  <p:slideViewPr>
    <p:cSldViewPr snapToGrid="0">
      <p:cViewPr varScale="1">
        <p:scale>
          <a:sx n="62" d="100"/>
          <a:sy n="62" d="100"/>
        </p:scale>
        <p:origin x="724"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18</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19</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hf hdr="0" ftr="0"/>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hf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pic>
        <p:nvPicPr>
          <p:cNvPr id="6" name="Picture 13" descr="logo_ce_quadri_en"/>
          <p:cNvPicPr>
            <a:picLocks noChangeAspect="1" noChangeArrowheads="1"/>
          </p:cNvPicPr>
          <p:nvPr userDrawn="1"/>
        </p:nvPicPr>
        <p:blipFill>
          <a:blip r:embed="rId2" cstate="print"/>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5639859" y="1556272"/>
            <a:ext cx="5064653" cy="936625"/>
          </a:xfrm>
        </p:spPr>
        <p:txBody>
          <a:bodyPr anchor="ctr" anchorCtr="0"/>
          <a:lstStyle>
            <a:lvl1pPr marL="0" indent="0" algn="l">
              <a:buFontTx/>
              <a:buNone/>
              <a:defRPr sz="2400" baseline="0">
                <a:solidFill>
                  <a:srgbClr val="F47B22"/>
                </a:solidFill>
              </a:defRPr>
            </a:lvl1pPr>
          </a:lstStyle>
          <a:p>
            <a:r>
              <a:rPr lang="en-US" dirty="0"/>
              <a:t>Click to add title </a:t>
            </a: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dirty="0"/>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safety</a:t>
            </a:r>
            <a:endParaRPr lang="fr-BE" sz="450" b="0" i="1" dirty="0">
              <a:solidFill>
                <a:schemeClr val="bg1"/>
              </a:solidFill>
              <a:latin typeface="+mj-lt"/>
            </a:endParaRPr>
          </a:p>
        </p:txBody>
      </p:sp>
      <p:sp>
        <p:nvSpPr>
          <p:cNvPr id="13" name="Text Placeholder 12"/>
          <p:cNvSpPr>
            <a:spLocks noGrp="1"/>
          </p:cNvSpPr>
          <p:nvPr>
            <p:ph type="body" sz="quarter" idx="13" hasCustomPrompt="1"/>
          </p:nvPr>
        </p:nvSpPr>
        <p:spPr>
          <a:xfrm>
            <a:off x="5639859" y="2565401"/>
            <a:ext cx="5064000" cy="3743325"/>
          </a:xfrm>
        </p:spPr>
        <p:txBody>
          <a:bodyPr/>
          <a:lstStyle>
            <a:lvl1pPr marL="0" indent="0">
              <a:buFontTx/>
              <a:buNone/>
              <a:defRPr sz="1200" i="0">
                <a:solidFill>
                  <a:schemeClr val="bg2">
                    <a:lumMod val="50000"/>
                  </a:schemeClr>
                </a:solidFill>
              </a:defRPr>
            </a:lvl1pPr>
          </a:lstStyle>
          <a:p>
            <a:pPr lvl="0"/>
            <a:r>
              <a:rPr lang="en-US" dirty="0"/>
              <a:t>Click to add text</a:t>
            </a:r>
          </a:p>
          <a:p>
            <a:pPr lvl="0"/>
            <a:r>
              <a:rPr lang="en-US" dirty="0"/>
              <a:t>Verdana 14pt</a:t>
            </a:r>
            <a:endParaRPr lang="en-GB" dirty="0"/>
          </a:p>
        </p:txBody>
      </p:sp>
      <p:sp>
        <p:nvSpPr>
          <p:cNvPr id="5" name="Picture Placeholder 4"/>
          <p:cNvSpPr>
            <a:spLocks noGrp="1"/>
          </p:cNvSpPr>
          <p:nvPr>
            <p:ph type="pic" sz="quarter" idx="14" hasCustomPrompt="1"/>
          </p:nvPr>
        </p:nvSpPr>
        <p:spPr>
          <a:xfrm>
            <a:off x="0" y="989014"/>
            <a:ext cx="5640917" cy="5868987"/>
          </a:xfrm>
        </p:spPr>
        <p:txBody>
          <a:bodyPr anchor="ctr"/>
          <a:lstStyle>
            <a:lvl1pPr algn="r">
              <a:defRPr sz="1400" baseline="0">
                <a:solidFill>
                  <a:schemeClr val="bg2">
                    <a:lumMod val="50000"/>
                  </a:schemeClr>
                </a:solidFill>
              </a:defRPr>
            </a:lvl1pPr>
          </a:lstStyle>
          <a:p>
            <a:r>
              <a:rPr lang="fr-BE" dirty="0"/>
              <a:t>This is an image holder for a slide with an illustration on the left.</a:t>
            </a:r>
          </a:p>
          <a:p>
            <a:r>
              <a:rPr lang="fr-BE" dirty="0"/>
              <a:t>Click to add picture…</a:t>
            </a:r>
            <a:endParaRPr lang="en-GB"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07968" y="3138228"/>
            <a:ext cx="6312792" cy="1586917"/>
          </a:xfrm>
          <a:prstGeom prst="rect">
            <a:avLst/>
          </a:prstGeom>
        </p:spPr>
      </p:pic>
    </p:spTree>
    <p:extLst>
      <p:ext uri="{BB962C8B-B14F-4D97-AF65-F5344CB8AC3E}">
        <p14:creationId xmlns:p14="http://schemas.microsoft.com/office/powerpoint/2010/main" val="1961854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7">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8">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8"/>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
        <p:nvSpPr>
          <p:cNvPr id="4" name="TextBox 3">
            <a:extLst>
              <a:ext uri="{FF2B5EF4-FFF2-40B4-BE49-F238E27FC236}">
                <a16:creationId xmlns:a16="http://schemas.microsoft.com/office/drawing/2014/main" id="{2B2F6379-BD05-94F3-50CD-67C7977F8D8B}"/>
              </a:ext>
            </a:extLst>
          </p:cNvPr>
          <p:cNvSpPr txBox="1"/>
          <p:nvPr userDrawn="1">
            <p:extLst>
              <p:ext uri="{1162E1C5-73C7-4A58-AE30-91384D911F3F}">
                <p184:classification xmlns:p184="http://schemas.microsoft.com/office/powerpoint/2018/4/main" val="ftr"/>
              </p:ext>
            </p:extLst>
          </p:nvPr>
        </p:nvSpPr>
        <p:spPr>
          <a:xfrm>
            <a:off x="0" y="6705600"/>
            <a:ext cx="882650"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NSF Confidential</a:t>
            </a: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https://www.sciencedirect.com/science/journal/22119124" TargetMode="External"/><Relationship Id="rId2" Type="http://schemas.openxmlformats.org/officeDocument/2006/relationships/hyperlink" Target="https://www.sciencedirect.com/science/article/pii/S2211912418300877?via%3Dihub#!" TargetMode="External"/><Relationship Id="rId1" Type="http://schemas.openxmlformats.org/officeDocument/2006/relationships/slideLayout" Target="../slideLayouts/slideLayout13.xml"/><Relationship Id="rId4" Type="http://schemas.openxmlformats.org/officeDocument/2006/relationships/hyperlink" Target="https://www.sciencedirect.com/science/journal/22119124/19/supp/C"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enveurope.springeropen.com/articles/10.1186/2190-4715-23-13#auth-Hanka-Teichmann" TargetMode="External"/><Relationship Id="rId3" Type="http://schemas.openxmlformats.org/officeDocument/2006/relationships/hyperlink" Target="https://enveurope.springeropen.com/" TargetMode="External"/><Relationship Id="rId7" Type="http://schemas.openxmlformats.org/officeDocument/2006/relationships/hyperlink" Target="https://enveurope.springeropen.com/articles/10.1186/2190-4715-23-13#auth-Stephan-J_nsch" TargetMode="External"/><Relationship Id="rId2" Type="http://schemas.openxmlformats.org/officeDocument/2006/relationships/hyperlink" Target="https://enveurope.springeropen.com/articles/10.1186/s12302-020-00301-0" TargetMode="External"/><Relationship Id="rId1" Type="http://schemas.openxmlformats.org/officeDocument/2006/relationships/slideLayout" Target="../slideLayouts/slideLayout13.xml"/><Relationship Id="rId6" Type="http://schemas.openxmlformats.org/officeDocument/2006/relationships/hyperlink" Target="https://enveurope.springeropen.com/articles/10.1186/2190-4715-23-13#auth-J_rg-R_mbke" TargetMode="External"/><Relationship Id="rId5" Type="http://schemas.openxmlformats.org/officeDocument/2006/relationships/hyperlink" Target="https://enveurope.springeropen.com/articles/10.1186/2190-4715-23-13#auth-Matthias-Meier" TargetMode="External"/><Relationship Id="rId4" Type="http://schemas.openxmlformats.org/officeDocument/2006/relationships/hyperlink" Target="https://enveurope.springeropen.com/articles/10.1186/2190-4715-23-13#auth-Angelika-Hilbeck" TargetMode="External"/><Relationship Id="rId9" Type="http://schemas.openxmlformats.org/officeDocument/2006/relationships/hyperlink" Target="https://enveurope.springeropen.com/articles/10.1186/2190-4715-23-13#auth-Beatrix-Tappeser"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hyperlink" Target="http://www.opera-italy.eu/"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2.png"/><Relationship Id="rId18" Type="http://schemas.openxmlformats.org/officeDocument/2006/relationships/image" Target="../media/image24.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19.png"/><Relationship Id="rId12" Type="http://schemas.openxmlformats.org/officeDocument/2006/relationships/image" Target="../media/image21.png"/><Relationship Id="rId17" Type="http://schemas.openxmlformats.org/officeDocument/2006/relationships/hyperlink" Target="https://www.youtube.com/user/eutube" TargetMode="External"/><Relationship Id="rId2" Type="http://schemas.openxmlformats.org/officeDocument/2006/relationships/notesSlide" Target="../notesSlides/notesSlide3.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23.png"/><Relationship Id="rId10" Type="http://schemas.openxmlformats.org/officeDocument/2006/relationships/image" Target="../media/image20.png"/><Relationship Id="rId19" Type="http://schemas.openxmlformats.org/officeDocument/2006/relationships/image" Target="../media/image25.png"/><Relationship Id="rId4" Type="http://schemas.openxmlformats.org/officeDocument/2006/relationships/image" Target="../media/image18.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on Environmental risk 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IE" sz="1800" dirty="0">
                <a:solidFill>
                  <a:srgbClr val="FFC000"/>
                </a:solidFill>
              </a:rPr>
              <a:t>1.2 Open discussion on ERA</a:t>
            </a:r>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10</a:t>
            </a:fld>
            <a:endParaRPr lang="en-GB" dirty="0"/>
          </a:p>
        </p:txBody>
      </p:sp>
      <p:sp>
        <p:nvSpPr>
          <p:cNvPr id="2" name="Title 1">
            <a:extLst>
              <a:ext uri="{FF2B5EF4-FFF2-40B4-BE49-F238E27FC236}">
                <a16:creationId xmlns:a16="http://schemas.microsoft.com/office/drawing/2014/main" id="{764E6372-BBAC-15E1-7937-5398781988DD}"/>
              </a:ext>
            </a:extLst>
          </p:cNvPr>
          <p:cNvSpPr>
            <a:spLocks noGrp="1"/>
          </p:cNvSpPr>
          <p:nvPr>
            <p:ph type="title"/>
          </p:nvPr>
        </p:nvSpPr>
        <p:spPr>
          <a:xfrm>
            <a:off x="3040444" y="1361080"/>
            <a:ext cx="8457372" cy="782357"/>
          </a:xfrm>
        </p:spPr>
        <p:txBody>
          <a:bodyPr/>
          <a:lstStyle/>
          <a:p>
            <a:r>
              <a:rPr lang="en-IE" kern="0" dirty="0">
                <a:solidFill>
                  <a:srgbClr val="0070C0"/>
                </a:solidFill>
              </a:rPr>
              <a:t>ENVIRONMENTAL RISK ASSESSMENT OF GM PLANTS</a:t>
            </a:r>
            <a:br>
              <a:rPr lang="en-IE" kern="0" dirty="0">
                <a:solidFill>
                  <a:srgbClr val="00B050"/>
                </a:solidFill>
              </a:rPr>
            </a:br>
            <a:endParaRPr lang="en-US"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62388" y="1752258"/>
            <a:ext cx="11077539" cy="5211904"/>
          </a:xfrm>
          <a:prstGeom prst="rect">
            <a:avLst/>
          </a:prstGeom>
        </p:spPr>
        <p:txBody>
          <a:bodyPr>
            <a:normAutofit fontScale="77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514350" lvl="1" indent="0">
              <a:buClr>
                <a:schemeClr val="accent6"/>
              </a:buClr>
              <a:buNone/>
            </a:pPr>
            <a:r>
              <a:rPr lang="en-IE" sz="2900" kern="0" dirty="0">
                <a:solidFill>
                  <a:srgbClr val="0070C0"/>
                </a:solidFill>
              </a:rPr>
              <a:t>SPATIO – TEMPORAL CONTROLLABILITY AS CUT OFF CRITERIA IN ERA OF GE PLANTS </a:t>
            </a:r>
          </a:p>
          <a:p>
            <a:pPr marL="914400" lvl="2" indent="0">
              <a:buClr>
                <a:schemeClr val="accent6"/>
              </a:buClr>
            </a:pPr>
            <a:endParaRPr lang="en-IE" sz="2300" kern="0" dirty="0">
              <a:solidFill>
                <a:schemeClr val="tx1"/>
              </a:solidFill>
            </a:endParaRPr>
          </a:p>
          <a:p>
            <a:pPr marL="1714500" lvl="3" indent="-342900">
              <a:buClr>
                <a:schemeClr val="accent6"/>
              </a:buClr>
              <a:buAutoNum type="arabicPeriod" startAt="7"/>
            </a:pPr>
            <a:r>
              <a:rPr lang="en-GB" sz="2600" dirty="0">
                <a:solidFill>
                  <a:srgbClr val="004494"/>
                </a:solidFill>
                <a:latin typeface="+mn-lt"/>
              </a:rPr>
              <a:t>If GE organisms could escape </a:t>
            </a:r>
            <a:r>
              <a:rPr lang="en-GB" sz="2600" i="1" u="sng" dirty="0">
                <a:solidFill>
                  <a:srgbClr val="004494"/>
                </a:solidFill>
                <a:latin typeface="+mn-lt"/>
              </a:rPr>
              <a:t>‘</a:t>
            </a:r>
            <a:r>
              <a:rPr lang="en-GB" sz="2600" i="1" u="sng" dirty="0" err="1">
                <a:solidFill>
                  <a:srgbClr val="004494"/>
                </a:solidFill>
                <a:latin typeface="+mn-lt"/>
              </a:rPr>
              <a:t>spatio</a:t>
            </a:r>
            <a:r>
              <a:rPr lang="en-GB" sz="2600" i="1" u="sng" dirty="0">
                <a:solidFill>
                  <a:srgbClr val="004494"/>
                </a:solidFill>
                <a:latin typeface="+mn-lt"/>
              </a:rPr>
              <a:t> temporal controllability’ </a:t>
            </a:r>
            <a:r>
              <a:rPr lang="en-GB" sz="2600" dirty="0">
                <a:solidFill>
                  <a:srgbClr val="004494"/>
                </a:solidFill>
                <a:latin typeface="+mn-lt"/>
              </a:rPr>
              <a:t>by being able to reproduce in natural populations without effective </a:t>
            </a:r>
            <a:r>
              <a:rPr lang="en-GB" sz="2600" i="1" u="sng" dirty="0">
                <a:solidFill>
                  <a:srgbClr val="004494"/>
                </a:solidFill>
                <a:latin typeface="+mn-lt"/>
              </a:rPr>
              <a:t>control of spread or persistence</a:t>
            </a:r>
            <a:r>
              <a:rPr lang="en-GB" sz="2600" dirty="0">
                <a:solidFill>
                  <a:srgbClr val="004494"/>
                </a:solidFill>
                <a:latin typeface="+mn-lt"/>
              </a:rPr>
              <a:t> – ERA / authorisation process cannot proceed  &amp; application for release of GE plants rejected</a:t>
            </a:r>
          </a:p>
          <a:p>
            <a:pPr marL="1714500" lvl="3" indent="-342900">
              <a:buClr>
                <a:schemeClr val="accent6"/>
              </a:buClr>
              <a:buAutoNum type="arabicPeriod" startAt="7"/>
            </a:pPr>
            <a:endParaRPr lang="en-GB" sz="2600" dirty="0">
              <a:solidFill>
                <a:srgbClr val="004494"/>
              </a:solidFill>
              <a:latin typeface="+mn-lt"/>
            </a:endParaRPr>
          </a:p>
          <a:p>
            <a:pPr marL="1714500" lvl="3" indent="-342900">
              <a:buClr>
                <a:schemeClr val="accent6"/>
              </a:buClr>
              <a:buAutoNum type="arabicPeriod" startAt="7"/>
            </a:pPr>
            <a:r>
              <a:rPr lang="en-GB" sz="2600" dirty="0">
                <a:solidFill>
                  <a:srgbClr val="004494"/>
                </a:solidFill>
                <a:latin typeface="+mn-lt"/>
              </a:rPr>
              <a:t>Environmental releases of GE organisms would not fulfil the </a:t>
            </a:r>
            <a:r>
              <a:rPr lang="en-GB" sz="2600" i="1" u="sng" dirty="0">
                <a:solidFill>
                  <a:srgbClr val="004494"/>
                </a:solidFill>
                <a:latin typeface="+mn-lt"/>
              </a:rPr>
              <a:t>Precautionary Principles (PP) conditions </a:t>
            </a:r>
          </a:p>
          <a:p>
            <a:pPr marL="1714500" lvl="3" indent="-342900">
              <a:buClr>
                <a:schemeClr val="accent6"/>
              </a:buClr>
              <a:buAutoNum type="arabicPeriod" startAt="7"/>
            </a:pPr>
            <a:endParaRPr lang="en-GB" sz="2600" i="1" u="sng" dirty="0">
              <a:solidFill>
                <a:srgbClr val="004494"/>
              </a:solidFill>
              <a:latin typeface="+mn-lt"/>
            </a:endParaRPr>
          </a:p>
          <a:p>
            <a:pPr marL="1714500" lvl="3" indent="-342900">
              <a:buClr>
                <a:schemeClr val="accent6"/>
              </a:buClr>
              <a:buAutoNum type="arabicPeriod" startAt="7"/>
            </a:pPr>
            <a:r>
              <a:rPr lang="en-GB" sz="2600" dirty="0">
                <a:solidFill>
                  <a:srgbClr val="004494"/>
                </a:solidFill>
                <a:latin typeface="+mn-lt"/>
              </a:rPr>
              <a:t>How can criteria be developed for ERA of GE plants – which are well defined &amp; applicable in the approval process &amp; address uncertainties &amp; limits of current knowledge?</a:t>
            </a:r>
          </a:p>
          <a:p>
            <a:pPr marL="1714500" lvl="3" indent="-342900">
              <a:buClr>
                <a:schemeClr val="accent6"/>
              </a:buClr>
              <a:buAutoNum type="arabicPeriod" startAt="7"/>
            </a:pPr>
            <a:endParaRPr lang="en-GB" sz="2600" dirty="0">
              <a:solidFill>
                <a:srgbClr val="004494"/>
              </a:solidFill>
              <a:latin typeface="+mn-lt"/>
            </a:endParaRPr>
          </a:p>
          <a:p>
            <a:pPr marL="1714500" lvl="3" indent="-342900">
              <a:buClr>
                <a:schemeClr val="accent6"/>
              </a:buClr>
              <a:buAutoNum type="arabicPeriod" startAt="7"/>
            </a:pPr>
            <a:r>
              <a:rPr lang="en-GB" sz="2600" dirty="0">
                <a:solidFill>
                  <a:srgbClr val="004494"/>
                </a:solidFill>
                <a:latin typeface="+mn-lt"/>
              </a:rPr>
              <a:t>Criteria applied to ERA of GE plants  should be clear  &amp; well defined as follows: </a:t>
            </a:r>
          </a:p>
          <a:p>
            <a:pPr marL="1371600" lvl="3" indent="0">
              <a:buClr>
                <a:schemeClr val="accent6"/>
              </a:buClr>
              <a:buNone/>
            </a:pPr>
            <a:endParaRPr lang="en-GB" sz="1800" dirty="0">
              <a:latin typeface="+mn-lt"/>
            </a:endParaRPr>
          </a:p>
          <a:p>
            <a:pPr marL="1371600" lvl="3" indent="0">
              <a:buClr>
                <a:schemeClr val="accent6"/>
              </a:buClr>
              <a:buNone/>
            </a:pPr>
            <a:r>
              <a:rPr lang="en-GB" sz="1800" dirty="0">
                <a:latin typeface="+mn-lt"/>
              </a:rPr>
              <a:t> </a:t>
            </a:r>
            <a:endParaRPr lang="en-IE" sz="1800" kern="0" dirty="0">
              <a:latin typeface="+mn-lt"/>
            </a:endParaRPr>
          </a:p>
          <a:p>
            <a:pPr lvl="4">
              <a:buClr>
                <a:schemeClr val="accent6"/>
              </a:buClr>
              <a:buFont typeface="Wingdings" panose="05000000000000000000" pitchFamily="2" charset="2"/>
              <a:buChar char="§"/>
            </a:pPr>
            <a:endParaRPr lang="en-IE" sz="1400" kern="0" dirty="0">
              <a:latin typeface="+mj-lt"/>
            </a:endParaRPr>
          </a:p>
          <a:p>
            <a:pPr lvl="1">
              <a:buFont typeface="Wingdings" panose="05000000000000000000" pitchFamily="2" charset="2"/>
              <a:buChar char="Ø"/>
            </a:pPr>
            <a:endParaRPr lang="en-IE" sz="1400" kern="0" dirty="0">
              <a:solidFill>
                <a:schemeClr val="tx1"/>
              </a:solidFill>
              <a:latin typeface="+mj-lt"/>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26620031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11</a:t>
            </a:fld>
            <a:endParaRPr lang="en-GB" dirty="0"/>
          </a:p>
        </p:txBody>
      </p:sp>
      <p:sp>
        <p:nvSpPr>
          <p:cNvPr id="2" name="Title 1">
            <a:extLst>
              <a:ext uri="{FF2B5EF4-FFF2-40B4-BE49-F238E27FC236}">
                <a16:creationId xmlns:a16="http://schemas.microsoft.com/office/drawing/2014/main" id="{0FED550D-55F5-9EE2-ED4D-1550235320E3}"/>
              </a:ext>
            </a:extLst>
          </p:cNvPr>
          <p:cNvSpPr>
            <a:spLocks noGrp="1"/>
          </p:cNvSpPr>
          <p:nvPr>
            <p:ph type="title"/>
          </p:nvPr>
        </p:nvSpPr>
        <p:spPr>
          <a:xfrm>
            <a:off x="3039224" y="1335615"/>
            <a:ext cx="8457372" cy="782357"/>
          </a:xfrm>
        </p:spPr>
        <p:txBody>
          <a:bodyPr/>
          <a:lstStyle/>
          <a:p>
            <a:r>
              <a:rPr lang="en-IE" kern="0" dirty="0">
                <a:solidFill>
                  <a:srgbClr val="0070C0"/>
                </a:solidFill>
              </a:rPr>
              <a:t>ENVIRONMENTAL RISK ASSESSMENT OF GM PLANTS</a:t>
            </a:r>
            <a:br>
              <a:rPr lang="en-IE" kern="0" dirty="0">
                <a:solidFill>
                  <a:srgbClr val="00B050"/>
                </a:solidFill>
              </a:rPr>
            </a:br>
            <a:endParaRPr lang="en-US"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296808" y="1890444"/>
            <a:ext cx="11056992" cy="4423403"/>
          </a:xfrm>
          <a:prstGeom prst="rect">
            <a:avLst/>
          </a:prstGeom>
        </p:spPr>
        <p:txBody>
          <a:bodyPr>
            <a:normAutofit fontScale="77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sz="3100" i="0" dirty="0">
              <a:solidFill>
                <a:schemeClr val="tx1"/>
              </a:solidFill>
            </a:endParaRPr>
          </a:p>
          <a:p>
            <a:pPr marL="514350" lvl="1" indent="0" algn="just">
              <a:buClr>
                <a:schemeClr val="accent6"/>
              </a:buClr>
              <a:buNone/>
            </a:pPr>
            <a:r>
              <a:rPr lang="en-IE" sz="3100" kern="0" dirty="0">
                <a:solidFill>
                  <a:srgbClr val="0070C0"/>
                </a:solidFill>
              </a:rPr>
              <a:t>SPATIO – TEMPORAL CONTROLLABILITY AS CUT OFF CRITERIA IN ERA OF GE PLANTS </a:t>
            </a:r>
          </a:p>
          <a:p>
            <a:pPr marL="514350" lvl="1" indent="0" algn="just">
              <a:buClr>
                <a:schemeClr val="accent6"/>
              </a:buClr>
              <a:buNone/>
            </a:pPr>
            <a:endParaRPr lang="en-IE" sz="3100" kern="0" dirty="0">
              <a:solidFill>
                <a:srgbClr val="0070C0"/>
              </a:solidFill>
              <a:latin typeface="+mn-lt"/>
            </a:endParaRPr>
          </a:p>
          <a:p>
            <a:pPr marL="514350" lvl="1" indent="0" algn="just">
              <a:buClr>
                <a:schemeClr val="accent6"/>
              </a:buClr>
              <a:buNone/>
            </a:pPr>
            <a:r>
              <a:rPr lang="en-GB" sz="2600" dirty="0">
                <a:solidFill>
                  <a:srgbClr val="004494"/>
                </a:solidFill>
                <a:latin typeface="+mn-lt"/>
              </a:rPr>
              <a:t>Best to use well-established scientific </a:t>
            </a:r>
            <a:r>
              <a:rPr lang="en-GB" sz="2600" i="1" dirty="0">
                <a:solidFill>
                  <a:srgbClr val="004494"/>
                </a:solidFill>
                <a:latin typeface="+mn-lt"/>
              </a:rPr>
              <a:t>“cut off criteria” </a:t>
            </a:r>
            <a:r>
              <a:rPr lang="en-GB" sz="2600" dirty="0">
                <a:solidFill>
                  <a:srgbClr val="004494"/>
                </a:solidFill>
                <a:latin typeface="+mn-lt"/>
              </a:rPr>
              <a:t>based on additional combined step of </a:t>
            </a:r>
            <a:r>
              <a:rPr lang="en-GB" sz="2600" i="1" u="sng" dirty="0">
                <a:solidFill>
                  <a:srgbClr val="004494"/>
                </a:solidFill>
                <a:latin typeface="+mn-lt"/>
              </a:rPr>
              <a:t>“spatio – temporal controllability” </a:t>
            </a:r>
            <a:r>
              <a:rPr lang="en-GB" sz="2600" dirty="0">
                <a:solidFill>
                  <a:srgbClr val="004494"/>
                </a:solidFill>
                <a:latin typeface="+mn-lt"/>
              </a:rPr>
              <a:t>as follows :</a:t>
            </a:r>
          </a:p>
          <a:p>
            <a:pPr lvl="3" algn="just">
              <a:buClr>
                <a:srgbClr val="034EA2"/>
              </a:buClr>
              <a:buFont typeface="Wingdings" panose="05000000000000000000" pitchFamily="2" charset="2"/>
              <a:buChar char="v"/>
            </a:pPr>
            <a:endParaRPr lang="en-GB" sz="2600" dirty="0">
              <a:solidFill>
                <a:srgbClr val="004494"/>
              </a:solidFill>
              <a:latin typeface="+mn-lt"/>
            </a:endParaRPr>
          </a:p>
          <a:p>
            <a:pPr lvl="4" algn="just">
              <a:buClr>
                <a:srgbClr val="034EA2"/>
              </a:buClr>
              <a:buFont typeface="Wingdings" panose="05000000000000000000" pitchFamily="2" charset="2"/>
              <a:buChar char="v"/>
            </a:pPr>
            <a:r>
              <a:rPr lang="en-GB" sz="2600" dirty="0">
                <a:solidFill>
                  <a:srgbClr val="004494"/>
                </a:solidFill>
                <a:latin typeface="+mn-lt"/>
              </a:rPr>
              <a:t>natural biology of the GE plants </a:t>
            </a:r>
          </a:p>
          <a:p>
            <a:pPr lvl="4" algn="just">
              <a:buClr>
                <a:srgbClr val="034EA2"/>
              </a:buClr>
              <a:buFont typeface="Wingdings" panose="05000000000000000000" pitchFamily="2" charset="2"/>
              <a:buChar char="v"/>
            </a:pPr>
            <a:endParaRPr lang="en-GB" sz="2600" dirty="0">
              <a:solidFill>
                <a:srgbClr val="004494"/>
              </a:solidFill>
              <a:latin typeface="+mn-lt"/>
            </a:endParaRPr>
          </a:p>
          <a:p>
            <a:pPr lvl="4" algn="just">
              <a:buClr>
                <a:srgbClr val="034EA2"/>
              </a:buClr>
              <a:buFont typeface="Wingdings" panose="05000000000000000000" pitchFamily="2" charset="2"/>
              <a:buChar char="v"/>
            </a:pPr>
            <a:r>
              <a:rPr lang="en-GB" sz="2600" dirty="0">
                <a:solidFill>
                  <a:srgbClr val="004494"/>
                </a:solidFill>
                <a:latin typeface="+mn-lt"/>
              </a:rPr>
              <a:t>naturally occurring interactions with the environment </a:t>
            </a:r>
            <a:r>
              <a:rPr lang="en-GB" sz="2600" i="1" dirty="0">
                <a:solidFill>
                  <a:srgbClr val="004494"/>
                </a:solidFill>
                <a:latin typeface="+mn-lt"/>
              </a:rPr>
              <a:t>(biotic &amp; abiotic) </a:t>
            </a:r>
          </a:p>
          <a:p>
            <a:pPr lvl="4" algn="just">
              <a:buClr>
                <a:srgbClr val="034EA2"/>
              </a:buClr>
              <a:buFont typeface="Wingdings" panose="05000000000000000000" pitchFamily="2" charset="2"/>
              <a:buChar char="v"/>
            </a:pPr>
            <a:endParaRPr lang="en-GB" sz="2600" dirty="0">
              <a:solidFill>
                <a:srgbClr val="004494"/>
              </a:solidFill>
              <a:latin typeface="+mn-lt"/>
            </a:endParaRPr>
          </a:p>
          <a:p>
            <a:pPr lvl="4" algn="just">
              <a:buClr>
                <a:srgbClr val="034EA2"/>
              </a:buClr>
              <a:buFont typeface="Wingdings" panose="05000000000000000000" pitchFamily="2" charset="2"/>
              <a:buChar char="v"/>
            </a:pPr>
            <a:r>
              <a:rPr lang="en-GB" sz="2600" dirty="0">
                <a:solidFill>
                  <a:srgbClr val="004494"/>
                </a:solidFill>
                <a:latin typeface="+mn-lt"/>
              </a:rPr>
              <a:t>intended biological characteristics (traits) of GE plants inserted via  genetic engineering - GE</a:t>
            </a:r>
          </a:p>
          <a:p>
            <a:pPr marL="1371600" lvl="3" indent="0" algn="just">
              <a:buClr>
                <a:schemeClr val="accent6"/>
              </a:buClr>
              <a:buNone/>
            </a:pPr>
            <a:r>
              <a:rPr lang="en-GB" dirty="0">
                <a:latin typeface="+mn-lt"/>
              </a:rPr>
              <a:t> </a:t>
            </a:r>
            <a:endParaRPr lang="en-IE" kern="0" dirty="0">
              <a:latin typeface="+mn-lt"/>
            </a:endParaRPr>
          </a:p>
          <a:p>
            <a:pPr lvl="4">
              <a:buClr>
                <a:schemeClr val="accent6"/>
              </a:buClr>
              <a:buFont typeface="Wingdings" panose="05000000000000000000" pitchFamily="2" charset="2"/>
              <a:buChar char="§"/>
            </a:pPr>
            <a:endParaRPr lang="en-IE" sz="1400" kern="0" dirty="0">
              <a:latin typeface="+mj-lt"/>
            </a:endParaRPr>
          </a:p>
          <a:p>
            <a:pPr lvl="1">
              <a:buFont typeface="Wingdings" panose="05000000000000000000" pitchFamily="2" charset="2"/>
              <a:buChar char="Ø"/>
            </a:pPr>
            <a:endParaRPr lang="en-IE" sz="1400" kern="0" dirty="0">
              <a:solidFill>
                <a:schemeClr val="tx1"/>
              </a:solidFill>
              <a:latin typeface="+mj-lt"/>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201106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12</a:t>
            </a:fld>
            <a:endParaRPr lang="en-GB" dirty="0"/>
          </a:p>
        </p:txBody>
      </p:sp>
      <p:sp>
        <p:nvSpPr>
          <p:cNvPr id="2" name="Title 1">
            <a:extLst>
              <a:ext uri="{FF2B5EF4-FFF2-40B4-BE49-F238E27FC236}">
                <a16:creationId xmlns:a16="http://schemas.microsoft.com/office/drawing/2014/main" id="{DAECFE51-BE4D-5D47-B99D-E44E8A513B4A}"/>
              </a:ext>
            </a:extLst>
          </p:cNvPr>
          <p:cNvSpPr>
            <a:spLocks noGrp="1"/>
          </p:cNvSpPr>
          <p:nvPr>
            <p:ph type="title"/>
          </p:nvPr>
        </p:nvSpPr>
        <p:spPr>
          <a:xfrm>
            <a:off x="3070046" y="1284507"/>
            <a:ext cx="8457372" cy="782357"/>
          </a:xfrm>
        </p:spPr>
        <p:txBody>
          <a:bodyPr/>
          <a:lstStyle/>
          <a:p>
            <a:r>
              <a:rPr lang="en-IE" kern="0" dirty="0">
                <a:solidFill>
                  <a:srgbClr val="0070C0"/>
                </a:solidFill>
              </a:rPr>
              <a:t>ENVIRONMENTAL RISK ASSESSMENT OF GM PLANTS</a:t>
            </a:r>
            <a:br>
              <a:rPr lang="en-IE" kern="0" dirty="0">
                <a:solidFill>
                  <a:srgbClr val="00B050"/>
                </a:solidFill>
              </a:rPr>
            </a:br>
            <a:endParaRPr lang="en-US"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232737" y="1703497"/>
            <a:ext cx="11121063" cy="4429547"/>
          </a:xfrm>
          <a:prstGeom prst="rect">
            <a:avLst/>
          </a:prstGeom>
        </p:spPr>
        <p:txBody>
          <a:bodyPr>
            <a:normAutofit fontScale="25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514350" lvl="1" indent="0">
              <a:buClr>
                <a:schemeClr val="accent6"/>
              </a:buClr>
              <a:buNone/>
            </a:pPr>
            <a:r>
              <a:rPr lang="en-IE" sz="10200" b="1" kern="0" dirty="0">
                <a:solidFill>
                  <a:srgbClr val="0070C0"/>
                </a:solidFill>
              </a:rPr>
              <a:t>SPATIO – TEMPORAL CONTROLLABILITY AS CUT OFF CRITERIA IN ERA OF GE PLANTS </a:t>
            </a:r>
          </a:p>
          <a:p>
            <a:pPr marL="914400" lvl="2" indent="0">
              <a:buClr>
                <a:schemeClr val="accent6"/>
              </a:buClr>
            </a:pPr>
            <a:endParaRPr lang="en-GB" sz="7400" dirty="0">
              <a:latin typeface="+mn-lt"/>
            </a:endParaRPr>
          </a:p>
          <a:p>
            <a:pPr lvl="2">
              <a:buClr>
                <a:srgbClr val="034EA2"/>
              </a:buClr>
              <a:buFont typeface="Wingdings" panose="05000000000000000000" pitchFamily="2" charset="2"/>
              <a:buChar char="v"/>
            </a:pPr>
            <a:r>
              <a:rPr lang="en-GB" sz="7400" dirty="0">
                <a:latin typeface="+mn-lt"/>
              </a:rPr>
              <a:t>The 3 layers of criteria </a:t>
            </a:r>
            <a:r>
              <a:rPr lang="en-GB" sz="7400" i="1" dirty="0">
                <a:latin typeface="+mn-lt"/>
              </a:rPr>
              <a:t>(previous slide)</a:t>
            </a:r>
            <a:r>
              <a:rPr lang="en-GB" sz="7400" dirty="0">
                <a:latin typeface="+mn-lt"/>
              </a:rPr>
              <a:t> may  be combined to establish an extra step in ERA of GE plants  for assessing </a:t>
            </a:r>
            <a:r>
              <a:rPr lang="en-GB" sz="7400" i="1" u="sng" dirty="0">
                <a:latin typeface="+mn-lt"/>
              </a:rPr>
              <a:t>“spatio-temporal controllability”</a:t>
            </a:r>
          </a:p>
          <a:p>
            <a:pPr lvl="2">
              <a:buClr>
                <a:srgbClr val="034EA2"/>
              </a:buClr>
              <a:buFont typeface="Wingdings" panose="05000000000000000000" pitchFamily="2" charset="2"/>
              <a:buChar char="v"/>
            </a:pPr>
            <a:endParaRPr lang="en-GB" sz="7400" i="1" dirty="0">
              <a:latin typeface="+mn-lt"/>
            </a:endParaRPr>
          </a:p>
          <a:p>
            <a:pPr lvl="2">
              <a:buClr>
                <a:srgbClr val="034EA2"/>
              </a:buClr>
              <a:buFont typeface="Wingdings" panose="05000000000000000000" pitchFamily="2" charset="2"/>
              <a:buChar char="v"/>
            </a:pPr>
            <a:r>
              <a:rPr lang="en-GB" sz="7400" dirty="0">
                <a:latin typeface="+mn-lt"/>
              </a:rPr>
              <a:t>This approach is currently being used to some extent in current EFSA - ERA</a:t>
            </a:r>
          </a:p>
          <a:p>
            <a:pPr lvl="2">
              <a:buClr>
                <a:srgbClr val="034EA2"/>
              </a:buClr>
              <a:buFont typeface="Wingdings" panose="05000000000000000000" pitchFamily="2" charset="2"/>
              <a:buChar char="v"/>
            </a:pPr>
            <a:endParaRPr lang="en-GB" sz="7400" dirty="0">
              <a:latin typeface="+mn-lt"/>
            </a:endParaRPr>
          </a:p>
          <a:p>
            <a:pPr lvl="2">
              <a:buClr>
                <a:srgbClr val="034EA2"/>
              </a:buClr>
              <a:buFont typeface="Wingdings" panose="05000000000000000000" pitchFamily="2" charset="2"/>
              <a:buChar char="v"/>
            </a:pPr>
            <a:r>
              <a:rPr lang="en-GB" sz="7400" dirty="0">
                <a:latin typeface="+mn-lt"/>
              </a:rPr>
              <a:t>Important to note that GE plants did not undergo evolutionary processes &amp; do not derive from existing biodiversity </a:t>
            </a:r>
          </a:p>
          <a:p>
            <a:pPr lvl="2">
              <a:buClr>
                <a:srgbClr val="034EA2"/>
              </a:buClr>
              <a:buFont typeface="Wingdings" panose="05000000000000000000" pitchFamily="2" charset="2"/>
              <a:buChar char="v"/>
            </a:pPr>
            <a:endParaRPr lang="en-GB" sz="7400" dirty="0">
              <a:latin typeface="+mn-lt"/>
            </a:endParaRPr>
          </a:p>
          <a:p>
            <a:pPr lvl="2">
              <a:buClr>
                <a:srgbClr val="034EA2"/>
              </a:buClr>
              <a:buFont typeface="Wingdings" panose="05000000000000000000" pitchFamily="2" charset="2"/>
              <a:buChar char="v"/>
            </a:pPr>
            <a:r>
              <a:rPr lang="en-GB" sz="7400" dirty="0">
                <a:latin typeface="+mn-lt"/>
              </a:rPr>
              <a:t>Large scale  cultivation of GE plants &amp; GE food plant derived products exposes humans &amp; environment to unprecedented risks ?</a:t>
            </a:r>
          </a:p>
          <a:p>
            <a:pPr lvl="2">
              <a:buClr>
                <a:srgbClr val="034EA2"/>
              </a:buClr>
              <a:buFont typeface="Wingdings" panose="05000000000000000000" pitchFamily="2" charset="2"/>
              <a:buChar char="v"/>
            </a:pPr>
            <a:endParaRPr lang="en-GB" sz="7400" dirty="0">
              <a:latin typeface="+mn-lt"/>
            </a:endParaRPr>
          </a:p>
          <a:p>
            <a:pPr lvl="2">
              <a:buClr>
                <a:srgbClr val="034EA2"/>
              </a:buClr>
              <a:buFont typeface="Wingdings" panose="05000000000000000000" pitchFamily="2" charset="2"/>
              <a:buChar char="v"/>
            </a:pPr>
            <a:r>
              <a:rPr lang="en-GB" sz="7400" dirty="0">
                <a:latin typeface="+mn-lt"/>
              </a:rPr>
              <a:t>Reliable ERA of GE plants can only be conducted - if based on an additional combined step of </a:t>
            </a:r>
            <a:r>
              <a:rPr lang="en-GB" sz="7400" i="1" dirty="0">
                <a:latin typeface="+mn-lt"/>
              </a:rPr>
              <a:t>“spatio-temporal controllability” </a:t>
            </a:r>
            <a:r>
              <a:rPr lang="en-GB" sz="7400" dirty="0">
                <a:latin typeface="+mn-lt"/>
              </a:rPr>
              <a:t>in the ERA process – </a:t>
            </a:r>
            <a:r>
              <a:rPr lang="en-GB" sz="7400" dirty="0">
                <a:solidFill>
                  <a:srgbClr val="0070C0"/>
                </a:solidFill>
                <a:latin typeface="+mn-lt"/>
              </a:rPr>
              <a:t>Steps 1 – 3 </a:t>
            </a:r>
            <a:r>
              <a:rPr lang="en-GB" sz="7400" dirty="0">
                <a:latin typeface="+mn-lt"/>
              </a:rPr>
              <a:t>as previously described</a:t>
            </a:r>
          </a:p>
          <a:p>
            <a:pPr lvl="3">
              <a:buClr>
                <a:schemeClr val="accent6"/>
              </a:buClr>
              <a:buFont typeface="Wingdings" panose="05000000000000000000" pitchFamily="2" charset="2"/>
              <a:buChar char="v"/>
            </a:pPr>
            <a:endParaRPr lang="en-GB" sz="7200" dirty="0">
              <a:latin typeface="+mn-lt"/>
            </a:endParaRPr>
          </a:p>
          <a:p>
            <a:pPr marL="1371600" lvl="3" indent="0">
              <a:buClr>
                <a:schemeClr val="accent6"/>
              </a:buClr>
              <a:buNone/>
            </a:pPr>
            <a:endParaRPr lang="en-GB" sz="7200" dirty="0">
              <a:latin typeface="+mn-lt"/>
            </a:endParaRPr>
          </a:p>
          <a:p>
            <a:pPr marL="1371600" lvl="3" indent="0">
              <a:buClr>
                <a:schemeClr val="accent6"/>
              </a:buClr>
              <a:buNone/>
            </a:pPr>
            <a:endParaRPr lang="en-GB" sz="7200" dirty="0">
              <a:latin typeface="+mn-lt"/>
            </a:endParaRPr>
          </a:p>
          <a:p>
            <a:pPr marL="1371600" lvl="3" indent="0">
              <a:buClr>
                <a:schemeClr val="accent6"/>
              </a:buClr>
              <a:buNone/>
            </a:pPr>
            <a:r>
              <a:rPr lang="en-GB" sz="7200" dirty="0">
                <a:latin typeface="+mn-lt"/>
              </a:rPr>
              <a:t> </a:t>
            </a:r>
            <a:endParaRPr lang="en-IE" sz="7200" kern="0" dirty="0">
              <a:latin typeface="+mn-lt"/>
            </a:endParaRPr>
          </a:p>
          <a:p>
            <a:pPr lvl="4">
              <a:buClr>
                <a:schemeClr val="accent6"/>
              </a:buClr>
              <a:buFont typeface="Wingdings" panose="05000000000000000000" pitchFamily="2" charset="2"/>
              <a:buChar char="§"/>
            </a:pPr>
            <a:endParaRPr lang="en-IE" sz="7200" kern="0" dirty="0">
              <a:latin typeface="+mn-lt"/>
            </a:endParaRPr>
          </a:p>
          <a:p>
            <a:pPr lvl="1">
              <a:buFont typeface="Wingdings" panose="05000000000000000000" pitchFamily="2" charset="2"/>
              <a:buChar char="Ø"/>
            </a:pPr>
            <a:endParaRPr lang="en-IE" sz="7200" kern="0" dirty="0">
              <a:solidFill>
                <a:schemeClr val="tx1"/>
              </a:solidFill>
            </a:endParaRPr>
          </a:p>
          <a:p>
            <a:pPr marL="0" indent="0">
              <a:buNone/>
            </a:pPr>
            <a:endParaRPr lang="en-IE" sz="7200" b="1" i="0" kern="0" dirty="0">
              <a:solidFill>
                <a:schemeClr val="tx1"/>
              </a:solidFill>
            </a:endParaRPr>
          </a:p>
          <a:p>
            <a:pPr marL="0" indent="0">
              <a:buNone/>
            </a:pPr>
            <a:endParaRPr lang="en-IE" sz="7200" i="0" kern="0" dirty="0">
              <a:solidFill>
                <a:schemeClr val="tx1"/>
              </a:solidFill>
            </a:endParaRPr>
          </a:p>
          <a:p>
            <a:pPr marL="0" indent="0">
              <a:buNone/>
            </a:pPr>
            <a:endParaRPr lang="en-IE" sz="7200" b="1" i="0" kern="0" dirty="0">
              <a:solidFill>
                <a:schemeClr val="tx1"/>
              </a:solidFill>
            </a:endParaRPr>
          </a:p>
          <a:p>
            <a:pPr algn="ctr"/>
            <a:endParaRPr lang="en-IE" sz="7200" b="1" kern="0" dirty="0">
              <a:solidFill>
                <a:srgbClr val="00B050"/>
              </a:solidFill>
            </a:endParaRPr>
          </a:p>
          <a:p>
            <a:pPr algn="ctr"/>
            <a:endParaRPr lang="en-IE" sz="7200" b="1" kern="0" dirty="0">
              <a:solidFill>
                <a:srgbClr val="00B050"/>
              </a:solidFill>
            </a:endParaRPr>
          </a:p>
          <a:p>
            <a:pPr algn="ctr"/>
            <a:endParaRPr lang="en-IE" sz="7200" b="1" kern="0" dirty="0">
              <a:solidFill>
                <a:srgbClr val="00B050"/>
              </a:solidFill>
            </a:endParaRPr>
          </a:p>
          <a:p>
            <a:pPr algn="ctr"/>
            <a:endParaRPr lang="en-IE" sz="7200" b="1" kern="0" dirty="0">
              <a:solidFill>
                <a:srgbClr val="00B050"/>
              </a:solidFill>
            </a:endParaRPr>
          </a:p>
          <a:p>
            <a:pPr algn="ctr"/>
            <a:endParaRPr lang="en-IE" sz="7200" b="1" kern="0" dirty="0">
              <a:solidFill>
                <a:srgbClr val="00B050"/>
              </a:solidFill>
            </a:endParaRPr>
          </a:p>
          <a:p>
            <a:pPr algn="ctr"/>
            <a:endParaRPr lang="en-IE" sz="7200" b="1" kern="0" dirty="0">
              <a:solidFill>
                <a:srgbClr val="00B050"/>
              </a:solidFill>
            </a:endParaRPr>
          </a:p>
          <a:p>
            <a:pPr algn="ctr"/>
            <a:endParaRPr lang="en-IE" sz="7200" b="1" kern="0" dirty="0">
              <a:solidFill>
                <a:srgbClr val="00B050"/>
              </a:solidFill>
            </a:endParaRPr>
          </a:p>
          <a:p>
            <a:pPr algn="ctr"/>
            <a:endParaRPr lang="en-IE" sz="7200" b="1" kern="0" dirty="0">
              <a:solidFill>
                <a:srgbClr val="00B050"/>
              </a:solidFill>
            </a:endParaRPr>
          </a:p>
          <a:p>
            <a:pPr algn="ctr"/>
            <a:endParaRPr lang="en-IE" sz="7200" b="1" kern="0" dirty="0">
              <a:solidFill>
                <a:srgbClr val="00B050"/>
              </a:solidFill>
            </a:endParaRPr>
          </a:p>
          <a:p>
            <a:pPr algn="ctr"/>
            <a:endParaRPr lang="en-IE" sz="72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3713544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13</a:t>
            </a:fld>
            <a:endParaRPr lang="en-GB" dirty="0"/>
          </a:p>
        </p:txBody>
      </p:sp>
      <p:sp>
        <p:nvSpPr>
          <p:cNvPr id="2" name="Title 1">
            <a:extLst>
              <a:ext uri="{FF2B5EF4-FFF2-40B4-BE49-F238E27FC236}">
                <a16:creationId xmlns:a16="http://schemas.microsoft.com/office/drawing/2014/main" id="{32C55C6F-1C8C-3FB5-69B5-DF7E3022E9E6}"/>
              </a:ext>
            </a:extLst>
          </p:cNvPr>
          <p:cNvSpPr>
            <a:spLocks noGrp="1"/>
          </p:cNvSpPr>
          <p:nvPr>
            <p:ph type="title"/>
          </p:nvPr>
        </p:nvSpPr>
        <p:spPr>
          <a:xfrm>
            <a:off x="3100869" y="1315067"/>
            <a:ext cx="8457372" cy="782357"/>
          </a:xfrm>
        </p:spPr>
        <p:txBody>
          <a:bodyPr/>
          <a:lstStyle/>
          <a:p>
            <a:r>
              <a:rPr lang="en-IE" kern="0" dirty="0">
                <a:solidFill>
                  <a:srgbClr val="0070C0"/>
                </a:solidFill>
              </a:rPr>
              <a:t>ENVIRONMENTAL RISK ASSESSMENT OF GM PLANTS</a:t>
            </a:r>
            <a:br>
              <a:rPr lang="en-IE" kern="0" dirty="0">
                <a:solidFill>
                  <a:srgbClr val="00B050"/>
                </a:solidFill>
              </a:rPr>
            </a:br>
            <a:endParaRPr lang="en-US"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373045" y="1910992"/>
            <a:ext cx="11555252" cy="4402855"/>
          </a:xfrm>
          <a:prstGeom prst="rect">
            <a:avLst/>
          </a:prstGeom>
        </p:spPr>
        <p:txBody>
          <a:bodyPr>
            <a:normAutofit fontScale="925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sz="1900" i="0" dirty="0">
              <a:solidFill>
                <a:schemeClr val="tx1"/>
              </a:solidFill>
            </a:endParaRPr>
          </a:p>
          <a:p>
            <a:pPr marL="514350" lvl="1" indent="0">
              <a:buClr>
                <a:schemeClr val="accent6"/>
              </a:buClr>
            </a:pPr>
            <a:r>
              <a:rPr lang="en-IE" sz="2600" kern="0" dirty="0">
                <a:solidFill>
                  <a:srgbClr val="0070C0"/>
                </a:solidFill>
              </a:rPr>
              <a:t>CRISPR/CAS9 GENOME EDITING TOOL </a:t>
            </a:r>
          </a:p>
          <a:p>
            <a:pPr marL="1257300" lvl="2" indent="-342900">
              <a:buClr>
                <a:srgbClr val="034EA2"/>
              </a:buClr>
              <a:buFont typeface="Wingdings" panose="05000000000000000000" pitchFamily="2" charset="2"/>
              <a:buChar char="v"/>
            </a:pPr>
            <a:endParaRPr lang="en-IE" sz="2400" kern="0" dirty="0">
              <a:solidFill>
                <a:srgbClr val="004494"/>
              </a:solidFill>
            </a:endParaRPr>
          </a:p>
          <a:p>
            <a:pPr marL="1828800" lvl="3" indent="-342900">
              <a:lnSpc>
                <a:spcPct val="107000"/>
              </a:lnSpc>
              <a:spcAft>
                <a:spcPts val="1200"/>
              </a:spcAft>
              <a:buClr>
                <a:srgbClr val="034EA2"/>
              </a:buClr>
              <a:buFont typeface="Wingdings" panose="05000000000000000000" pitchFamily="2" charset="2"/>
              <a:buChar char="v"/>
            </a:pPr>
            <a:r>
              <a:rPr lang="en-IE" sz="2400" dirty="0">
                <a:solidFill>
                  <a:srgbClr val="004494"/>
                </a:solidFill>
                <a:latin typeface="+mn-lt"/>
                <a:ea typeface="Times New Roman" panose="02020603050405020304" pitchFamily="18" charset="0"/>
                <a:cs typeface="Calibri" panose="020F0502020204030204" pitchFamily="34" charset="0"/>
              </a:rPr>
              <a:t>CRISPR gene-editing tool – positive  for agricultural production &amp; food security</a:t>
            </a:r>
            <a:endParaRPr lang="en-IE" sz="2400" dirty="0">
              <a:solidFill>
                <a:srgbClr val="004494"/>
              </a:solidFill>
              <a:latin typeface="+mn-lt"/>
              <a:ea typeface="Calibri" panose="020F0502020204030204" pitchFamily="34" charset="0"/>
              <a:cs typeface="Calibri" panose="020F0502020204030204" pitchFamily="34" charset="0"/>
            </a:endParaRPr>
          </a:p>
          <a:p>
            <a:pPr marL="1828800" lvl="3" indent="-342900">
              <a:lnSpc>
                <a:spcPct val="107000"/>
              </a:lnSpc>
              <a:spcAft>
                <a:spcPts val="1200"/>
              </a:spcAft>
              <a:buClr>
                <a:srgbClr val="034EA2"/>
              </a:buClr>
              <a:buFont typeface="Wingdings" panose="05000000000000000000" pitchFamily="2" charset="2"/>
              <a:buChar char="v"/>
            </a:pPr>
            <a:r>
              <a:rPr lang="en-IE" sz="2400" dirty="0">
                <a:solidFill>
                  <a:srgbClr val="004494"/>
                </a:solidFill>
                <a:latin typeface="+mn-lt"/>
                <a:ea typeface="Times New Roman" panose="02020603050405020304" pitchFamily="18" charset="0"/>
                <a:cs typeface="Calibri" panose="020F0502020204030204" pitchFamily="34" charset="0"/>
              </a:rPr>
              <a:t>CRISPR-produced food – subject to same scrutiny as GMO’s use among consumers</a:t>
            </a:r>
            <a:endParaRPr lang="en-IE" sz="2400" dirty="0">
              <a:solidFill>
                <a:srgbClr val="004494"/>
              </a:solidFill>
              <a:latin typeface="+mn-lt"/>
              <a:ea typeface="Calibri" panose="020F0502020204030204" pitchFamily="34" charset="0"/>
              <a:cs typeface="Calibri" panose="020F0502020204030204" pitchFamily="34" charset="0"/>
            </a:endParaRPr>
          </a:p>
          <a:p>
            <a:pPr marL="1828800" lvl="3" indent="-342900">
              <a:lnSpc>
                <a:spcPct val="107000"/>
              </a:lnSpc>
              <a:spcAft>
                <a:spcPts val="1200"/>
              </a:spcAft>
              <a:buClr>
                <a:srgbClr val="034EA2"/>
              </a:buClr>
              <a:buFont typeface="Wingdings" panose="05000000000000000000" pitchFamily="2" charset="2"/>
              <a:buChar char="v"/>
            </a:pPr>
            <a:r>
              <a:rPr lang="en-IE" sz="2400" dirty="0">
                <a:solidFill>
                  <a:srgbClr val="004494"/>
                </a:solidFill>
                <a:latin typeface="+mn-lt"/>
                <a:ea typeface="Times New Roman" panose="02020603050405020304" pitchFamily="18" charset="0"/>
                <a:cs typeface="Calibri" panose="020F0502020204030204" pitchFamily="34" charset="0"/>
              </a:rPr>
              <a:t>Consumers want substantial discounts to buy CRISPR-produced food</a:t>
            </a:r>
            <a:endParaRPr lang="en-IE" sz="2400" dirty="0">
              <a:solidFill>
                <a:srgbClr val="004494"/>
              </a:solidFill>
              <a:latin typeface="+mn-lt"/>
              <a:ea typeface="Calibri" panose="020F0502020204030204" pitchFamily="34" charset="0"/>
              <a:cs typeface="Calibri" panose="020F0502020204030204" pitchFamily="34" charset="0"/>
            </a:endParaRPr>
          </a:p>
          <a:p>
            <a:pPr marL="1828800" lvl="3" indent="-342900">
              <a:lnSpc>
                <a:spcPct val="107000"/>
              </a:lnSpc>
              <a:spcAft>
                <a:spcPts val="1200"/>
              </a:spcAft>
              <a:buClr>
                <a:srgbClr val="034EA2"/>
              </a:buClr>
              <a:buFont typeface="Wingdings" panose="05000000000000000000" pitchFamily="2" charset="2"/>
              <a:buChar char="v"/>
            </a:pPr>
            <a:r>
              <a:rPr lang="en-IE" sz="2400" dirty="0">
                <a:solidFill>
                  <a:srgbClr val="004494"/>
                </a:solidFill>
                <a:latin typeface="+mn-lt"/>
                <a:ea typeface="Times New Roman" panose="02020603050405020304" pitchFamily="18" charset="0"/>
                <a:cs typeface="Calibri" panose="020F0502020204030204" pitchFamily="34" charset="0"/>
              </a:rPr>
              <a:t>Biotechnology familiarity &amp; perceptions – will drive CRISPR acceptance</a:t>
            </a:r>
            <a:endParaRPr lang="en-IE" sz="2400" dirty="0">
              <a:solidFill>
                <a:srgbClr val="004494"/>
              </a:solidFill>
              <a:latin typeface="+mn-lt"/>
              <a:ea typeface="Calibri" panose="020F0502020204030204" pitchFamily="34" charset="0"/>
              <a:cs typeface="Calibri" panose="020F0502020204030204" pitchFamily="34" charset="0"/>
            </a:endParaRPr>
          </a:p>
          <a:p>
            <a:pPr lvl="5">
              <a:buClr>
                <a:schemeClr val="accent6"/>
              </a:buClr>
              <a:buFont typeface="Wingdings" panose="05000000000000000000" pitchFamily="2" charset="2"/>
              <a:buChar char="v"/>
            </a:pPr>
            <a:endParaRPr lang="en-GB" sz="2100" dirty="0">
              <a:latin typeface="Calibri" panose="020F0502020204030204" pitchFamily="34" charset="0"/>
              <a:cs typeface="Calibri" panose="020F0502020204030204" pitchFamily="34" charset="0"/>
            </a:endParaRPr>
          </a:p>
          <a:p>
            <a:pPr lvl="5">
              <a:buClr>
                <a:schemeClr val="accent6"/>
              </a:buClr>
              <a:buFont typeface="Wingdings" panose="05000000000000000000" pitchFamily="2" charset="2"/>
              <a:buChar char="v"/>
            </a:pPr>
            <a:endParaRPr lang="en-IE" sz="1400" kern="0" dirty="0">
              <a:latin typeface="Calibri" panose="020F0502020204030204" pitchFamily="34" charset="0"/>
              <a:cs typeface="Calibri" panose="020F0502020204030204" pitchFamily="34" charset="0"/>
            </a:endParaRPr>
          </a:p>
          <a:p>
            <a:pPr lvl="4">
              <a:buClr>
                <a:schemeClr val="accent6"/>
              </a:buClr>
              <a:buFont typeface="Wingdings" panose="05000000000000000000" pitchFamily="2" charset="2"/>
              <a:buChar char="§"/>
            </a:pPr>
            <a:endParaRPr lang="en-IE" sz="1400" kern="0" dirty="0">
              <a:latin typeface="+mj-lt"/>
            </a:endParaRPr>
          </a:p>
          <a:p>
            <a:pPr lvl="1">
              <a:buFont typeface="Wingdings" panose="05000000000000000000" pitchFamily="2" charset="2"/>
              <a:buChar char="Ø"/>
            </a:pPr>
            <a:endParaRPr lang="en-IE" sz="1400" kern="0" dirty="0">
              <a:solidFill>
                <a:schemeClr val="tx1"/>
              </a:solidFill>
              <a:latin typeface="+mj-lt"/>
            </a:endParaRPr>
          </a:p>
          <a:p>
            <a:pPr marL="0" indent="0">
              <a:buNone/>
            </a:pPr>
            <a:endParaRPr lang="en-IE" sz="1400" b="1" i="0" kern="0" dirty="0">
              <a:solidFill>
                <a:schemeClr val="tx1"/>
              </a:solidFill>
              <a:latin typeface="+mj-lt"/>
            </a:endParaRPr>
          </a:p>
          <a:p>
            <a:pPr marL="0" indent="0">
              <a:buNone/>
            </a:pPr>
            <a:endParaRPr lang="en-IE" sz="1400" i="0" kern="0" dirty="0">
              <a:solidFill>
                <a:schemeClr val="tx1"/>
              </a:solidFill>
              <a:latin typeface="+mj-lt"/>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2773722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14</a:t>
            </a:fld>
            <a:endParaRPr lang="en-GB" dirty="0"/>
          </a:p>
        </p:txBody>
      </p:sp>
      <p:sp>
        <p:nvSpPr>
          <p:cNvPr id="2" name="Title 1">
            <a:extLst>
              <a:ext uri="{FF2B5EF4-FFF2-40B4-BE49-F238E27FC236}">
                <a16:creationId xmlns:a16="http://schemas.microsoft.com/office/drawing/2014/main" id="{424A3EC6-FE0D-AAD2-60FF-F697FD0D7A3A}"/>
              </a:ext>
            </a:extLst>
          </p:cNvPr>
          <p:cNvSpPr>
            <a:spLocks noGrp="1"/>
          </p:cNvSpPr>
          <p:nvPr>
            <p:ph type="title"/>
          </p:nvPr>
        </p:nvSpPr>
        <p:spPr>
          <a:xfrm>
            <a:off x="3049498" y="2023984"/>
            <a:ext cx="8457372" cy="782357"/>
          </a:xfrm>
        </p:spPr>
        <p:txBody>
          <a:bodyPr/>
          <a:lstStyle/>
          <a:p>
            <a:pPr lvl="1"/>
            <a:r>
              <a:rPr lang="en-IE" sz="4000" kern="0" dirty="0">
                <a:solidFill>
                  <a:srgbClr val="0070C0"/>
                </a:solidFill>
              </a:rPr>
              <a:t>ENVIRONMENTAL RISK ASSESSMENT OF GM PLANTS</a:t>
            </a:r>
            <a:br>
              <a:rPr lang="en-IE" sz="4000" kern="0" dirty="0">
                <a:solidFill>
                  <a:srgbClr val="00B050"/>
                </a:solidFill>
              </a:rPr>
            </a:br>
            <a:br>
              <a:rPr lang="en-IE" sz="4000" kern="0" dirty="0">
                <a:solidFill>
                  <a:srgbClr val="00B050"/>
                </a:solidFill>
              </a:rPr>
            </a:br>
            <a:endParaRPr lang="en-US" sz="4000"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226031" y="1777429"/>
            <a:ext cx="11855129" cy="5283798"/>
          </a:xfrm>
          <a:prstGeom prst="rect">
            <a:avLst/>
          </a:prstGeom>
        </p:spPr>
        <p:txBody>
          <a:bodyPr>
            <a:normAutofit fontScale="25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sz="8000" i="0" dirty="0">
              <a:solidFill>
                <a:schemeClr val="tx1"/>
              </a:solidFill>
            </a:endParaRPr>
          </a:p>
          <a:p>
            <a:pPr marL="514350" lvl="1" indent="0" algn="just">
              <a:buClr>
                <a:schemeClr val="accent6"/>
              </a:buClr>
              <a:buNone/>
            </a:pPr>
            <a:r>
              <a:rPr lang="en-IE" sz="8600" kern="0" dirty="0">
                <a:solidFill>
                  <a:srgbClr val="0070C0"/>
                </a:solidFill>
              </a:rPr>
              <a:t>ERA &amp; COST VERSUS BENEFITS – COST BENEFIT ANALYSIS</a:t>
            </a:r>
          </a:p>
          <a:p>
            <a:pPr marL="1371600" lvl="3" indent="0" algn="just">
              <a:buClr>
                <a:schemeClr val="accent6"/>
              </a:buClr>
              <a:buNone/>
            </a:pPr>
            <a:endParaRPr lang="en-GB" sz="8000" dirty="0">
              <a:latin typeface="+mn-lt"/>
            </a:endParaRPr>
          </a:p>
          <a:p>
            <a:pPr marL="1714500" lvl="3" indent="-342900" algn="just">
              <a:buClr>
                <a:srgbClr val="034EA2"/>
              </a:buClr>
              <a:buFont typeface="+mj-lt"/>
              <a:buAutoNum type="arabicPeriod"/>
            </a:pPr>
            <a:r>
              <a:rPr lang="en-GB" sz="8000" dirty="0">
                <a:solidFill>
                  <a:srgbClr val="004494"/>
                </a:solidFill>
                <a:latin typeface="+mn-lt"/>
              </a:rPr>
              <a:t>Given the element of uncertainty in ERA – risk assessment is subject  to cost – benefit trade offs</a:t>
            </a:r>
          </a:p>
          <a:p>
            <a:pPr marL="1714500" lvl="3" indent="-342900" algn="just">
              <a:buClr>
                <a:srgbClr val="034EA2"/>
              </a:buClr>
              <a:buFont typeface="+mj-lt"/>
              <a:buAutoNum type="arabicPeriod"/>
            </a:pPr>
            <a:endParaRPr lang="en-GB" sz="8000" dirty="0">
              <a:solidFill>
                <a:srgbClr val="004494"/>
              </a:solidFill>
              <a:latin typeface="+mn-lt"/>
            </a:endParaRPr>
          </a:p>
          <a:p>
            <a:pPr marL="1714500" lvl="3" indent="-342900" algn="just">
              <a:buClr>
                <a:srgbClr val="034EA2"/>
              </a:buClr>
              <a:buFont typeface="+mj-lt"/>
              <a:buAutoNum type="arabicPeriod"/>
            </a:pPr>
            <a:r>
              <a:rPr lang="en-GB" sz="8000" dirty="0">
                <a:solidFill>
                  <a:srgbClr val="004494"/>
                </a:solidFill>
                <a:latin typeface="+mn-lt"/>
              </a:rPr>
              <a:t>Grounds for GM product acceptability:</a:t>
            </a:r>
          </a:p>
          <a:p>
            <a:pPr lvl="3" algn="just">
              <a:buClr>
                <a:srgbClr val="004494"/>
              </a:buClr>
              <a:buFont typeface="Wingdings" panose="05000000000000000000" pitchFamily="2" charset="2"/>
              <a:buChar char="ü"/>
            </a:pPr>
            <a:endParaRPr lang="en-GB" sz="8000" dirty="0">
              <a:solidFill>
                <a:srgbClr val="004494"/>
              </a:solidFill>
              <a:latin typeface="+mn-lt"/>
            </a:endParaRPr>
          </a:p>
          <a:p>
            <a:pPr lvl="4" algn="just">
              <a:buClr>
                <a:srgbClr val="004494"/>
              </a:buClr>
              <a:buFont typeface="Wingdings" panose="05000000000000000000" pitchFamily="2" charset="2"/>
              <a:buChar char="ü"/>
            </a:pPr>
            <a:r>
              <a:rPr lang="en-GB" sz="8000" i="1" dirty="0">
                <a:solidFill>
                  <a:srgbClr val="004494"/>
                </a:solidFill>
                <a:latin typeface="+mn-lt"/>
              </a:rPr>
              <a:t>If GM product / plant has little benefit - risk associated with it – is not acceptable to the general public</a:t>
            </a:r>
          </a:p>
          <a:p>
            <a:pPr lvl="4" algn="just">
              <a:buClr>
                <a:srgbClr val="004494"/>
              </a:buClr>
              <a:buFont typeface="Wingdings" panose="05000000000000000000" pitchFamily="2" charset="2"/>
              <a:buChar char="ü"/>
            </a:pPr>
            <a:endParaRPr lang="en-GB" sz="8000" i="1" dirty="0">
              <a:solidFill>
                <a:srgbClr val="004494"/>
              </a:solidFill>
              <a:latin typeface="+mn-lt"/>
            </a:endParaRPr>
          </a:p>
          <a:p>
            <a:pPr lvl="4" algn="just">
              <a:buClr>
                <a:srgbClr val="004494"/>
              </a:buClr>
              <a:buFont typeface="Wingdings" panose="05000000000000000000" pitchFamily="2" charset="2"/>
              <a:buChar char="ü"/>
            </a:pPr>
            <a:r>
              <a:rPr lang="en-GB" sz="8000" i="1" dirty="0">
                <a:solidFill>
                  <a:srgbClr val="004494"/>
                </a:solidFill>
                <a:latin typeface="+mn-lt"/>
              </a:rPr>
              <a:t>If GM product / plant has a benefit – a level of risk (with uncertainty) is acceptable to the general public </a:t>
            </a:r>
          </a:p>
          <a:p>
            <a:pPr marL="1714500" lvl="3" indent="-342900" algn="just">
              <a:buClr>
                <a:schemeClr val="accent6"/>
              </a:buClr>
              <a:buFont typeface="+mj-lt"/>
              <a:buAutoNum type="arabicPeriod"/>
            </a:pPr>
            <a:endParaRPr lang="en-GB" sz="8000" dirty="0">
              <a:solidFill>
                <a:srgbClr val="004494"/>
              </a:solidFill>
              <a:latin typeface="+mn-lt"/>
            </a:endParaRPr>
          </a:p>
          <a:p>
            <a:pPr marL="1371600" lvl="3" indent="0" algn="just">
              <a:buClr>
                <a:srgbClr val="004494"/>
              </a:buClr>
              <a:buNone/>
            </a:pPr>
            <a:r>
              <a:rPr lang="en-GB" sz="8000" dirty="0">
                <a:solidFill>
                  <a:srgbClr val="004494"/>
                </a:solidFill>
                <a:latin typeface="+mn-lt"/>
              </a:rPr>
              <a:t>3. Difficult to decouple bias from CBA in cases where GM regulations complex </a:t>
            </a:r>
          </a:p>
          <a:p>
            <a:pPr marL="1371600" lvl="3" indent="0" algn="just">
              <a:buClr>
                <a:srgbClr val="004494"/>
              </a:buClr>
              <a:buNone/>
            </a:pPr>
            <a:endParaRPr lang="en-GB" sz="8000" dirty="0">
              <a:solidFill>
                <a:srgbClr val="004494"/>
              </a:solidFill>
              <a:latin typeface="+mn-lt"/>
            </a:endParaRPr>
          </a:p>
          <a:p>
            <a:pPr marL="1371600" lvl="3" indent="0" algn="just">
              <a:buClr>
                <a:srgbClr val="004494"/>
              </a:buClr>
              <a:buNone/>
            </a:pPr>
            <a:r>
              <a:rPr lang="en-GB" sz="8000" dirty="0">
                <a:solidFill>
                  <a:srgbClr val="004494"/>
                </a:solidFill>
                <a:latin typeface="+mn-lt"/>
              </a:rPr>
              <a:t>4. Finally, ERA has to be tailored for particular GM plants &amp; the receiving environment</a:t>
            </a:r>
          </a:p>
          <a:p>
            <a:pPr lvl="3" algn="just">
              <a:buClr>
                <a:schemeClr val="accent6"/>
              </a:buClr>
              <a:buFont typeface="Wingdings" panose="05000000000000000000" pitchFamily="2" charset="2"/>
              <a:buChar char="v"/>
            </a:pPr>
            <a:endParaRPr lang="en-GB" sz="7200" dirty="0">
              <a:latin typeface="+mn-lt"/>
            </a:endParaRPr>
          </a:p>
          <a:p>
            <a:pPr lvl="3">
              <a:buClr>
                <a:schemeClr val="accent6"/>
              </a:buClr>
              <a:buFont typeface="Wingdings" panose="05000000000000000000" pitchFamily="2" charset="2"/>
              <a:buChar char="v"/>
            </a:pPr>
            <a:endParaRPr lang="en-GB" sz="2900" dirty="0">
              <a:latin typeface="+mn-lt"/>
            </a:endParaRPr>
          </a:p>
          <a:p>
            <a:pPr lvl="3">
              <a:buClr>
                <a:schemeClr val="accent6"/>
              </a:buClr>
              <a:buFont typeface="Wingdings" panose="05000000000000000000" pitchFamily="2" charset="2"/>
              <a:buChar char="v"/>
            </a:pPr>
            <a:endParaRPr lang="en-GB" sz="2900" dirty="0">
              <a:latin typeface="+mn-lt"/>
            </a:endParaRPr>
          </a:p>
          <a:p>
            <a:pPr marL="1371600" lvl="3" indent="0">
              <a:buClr>
                <a:schemeClr val="accent6"/>
              </a:buClr>
              <a:buNone/>
            </a:pPr>
            <a:endParaRPr lang="en-GB" sz="2900" dirty="0">
              <a:latin typeface="+mn-lt"/>
            </a:endParaRPr>
          </a:p>
          <a:p>
            <a:pPr marL="1371600" lvl="3" indent="0">
              <a:buClr>
                <a:schemeClr val="accent6"/>
              </a:buClr>
              <a:buNone/>
            </a:pPr>
            <a:endParaRPr lang="en-GB" sz="1400" dirty="0">
              <a:latin typeface="+mj-lt"/>
            </a:endParaRPr>
          </a:p>
          <a:p>
            <a:pPr marL="1371600" lvl="3" indent="0">
              <a:buClr>
                <a:schemeClr val="accent6"/>
              </a:buClr>
              <a:buNone/>
            </a:pPr>
            <a:r>
              <a:rPr lang="en-GB" sz="1400" dirty="0">
                <a:latin typeface="+mj-lt"/>
              </a:rPr>
              <a:t> </a:t>
            </a:r>
            <a:endParaRPr lang="en-IE" sz="1400" kern="0" dirty="0">
              <a:latin typeface="+mj-lt"/>
            </a:endParaRPr>
          </a:p>
          <a:p>
            <a:pPr lvl="4">
              <a:buClr>
                <a:schemeClr val="accent6"/>
              </a:buClr>
              <a:buFont typeface="Wingdings" panose="05000000000000000000" pitchFamily="2" charset="2"/>
              <a:buChar char="§"/>
            </a:pPr>
            <a:endParaRPr lang="en-IE" sz="1400" kern="0" dirty="0">
              <a:latin typeface="+mj-lt"/>
            </a:endParaRPr>
          </a:p>
          <a:p>
            <a:pPr lvl="1">
              <a:buFont typeface="Wingdings" panose="05000000000000000000" pitchFamily="2" charset="2"/>
              <a:buChar char="Ø"/>
            </a:pPr>
            <a:endParaRPr lang="en-IE" sz="1400" kern="0" dirty="0">
              <a:solidFill>
                <a:schemeClr val="tx1"/>
              </a:solidFill>
              <a:latin typeface="+mj-lt"/>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3522355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15</a:t>
            </a:fld>
            <a:endParaRPr lang="en-GB" dirty="0"/>
          </a:p>
        </p:txBody>
      </p:sp>
      <p:sp>
        <p:nvSpPr>
          <p:cNvPr id="2" name="Title 1">
            <a:extLst>
              <a:ext uri="{FF2B5EF4-FFF2-40B4-BE49-F238E27FC236}">
                <a16:creationId xmlns:a16="http://schemas.microsoft.com/office/drawing/2014/main" id="{7FC67C46-1D42-CBDB-568C-4DD1C18BD90E}"/>
              </a:ext>
            </a:extLst>
          </p:cNvPr>
          <p:cNvSpPr>
            <a:spLocks noGrp="1"/>
          </p:cNvSpPr>
          <p:nvPr>
            <p:ph type="title"/>
          </p:nvPr>
        </p:nvSpPr>
        <p:spPr>
          <a:xfrm>
            <a:off x="3062135" y="2401983"/>
            <a:ext cx="8457372" cy="782357"/>
          </a:xfrm>
        </p:spPr>
        <p:txBody>
          <a:bodyPr/>
          <a:lstStyle/>
          <a:p>
            <a:pPr lvl="1" algn="just">
              <a:lnSpc>
                <a:spcPct val="120000"/>
              </a:lnSpc>
            </a:pPr>
            <a:r>
              <a:rPr lang="en-IE" sz="4000" kern="0" dirty="0">
                <a:solidFill>
                  <a:srgbClr val="0070C0"/>
                </a:solidFill>
                <a:latin typeface="+mj-lt"/>
                <a:cs typeface="Calibri" panose="020F0502020204030204" pitchFamily="34" charset="0"/>
              </a:rPr>
              <a:t>ENVIRONMENTALRISK ASSESSMENT OF GM PLANTS</a:t>
            </a:r>
            <a:br>
              <a:rPr lang="en-IE" sz="4000" kern="0" dirty="0">
                <a:solidFill>
                  <a:srgbClr val="00B050"/>
                </a:solidFill>
                <a:latin typeface="+mj-lt"/>
                <a:cs typeface="Calibri" panose="020F0502020204030204" pitchFamily="34" charset="0"/>
              </a:rPr>
            </a:br>
            <a:br>
              <a:rPr lang="en-IE" sz="4000" kern="0" dirty="0">
                <a:solidFill>
                  <a:srgbClr val="00B050"/>
                </a:solidFill>
                <a:latin typeface="+mj-lt"/>
                <a:cs typeface="Calibri" panose="020F0502020204030204" pitchFamily="34" charset="0"/>
              </a:rPr>
            </a:br>
            <a:endParaRPr lang="en-US" sz="4000" dirty="0">
              <a:latin typeface="+mj-lt"/>
            </a:endParaRPr>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0" y="1715784"/>
            <a:ext cx="11519507" cy="5039854"/>
          </a:xfrm>
          <a:prstGeom prst="rect">
            <a:avLst/>
          </a:prstGeom>
        </p:spPr>
        <p:txBody>
          <a:bodyPr>
            <a:normAutofit fontScale="25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7200" i="0" dirty="0">
              <a:solidFill>
                <a:schemeClr val="tx1"/>
              </a:solidFill>
              <a:latin typeface="Calibri" panose="020F0502020204030204" pitchFamily="34" charset="0"/>
              <a:cs typeface="Calibri" panose="020F0502020204030204" pitchFamily="34" charset="0"/>
            </a:endParaRPr>
          </a:p>
          <a:p>
            <a:pPr marL="514350" lvl="1" indent="0" algn="just">
              <a:lnSpc>
                <a:spcPct val="120000"/>
              </a:lnSpc>
              <a:buClr>
                <a:schemeClr val="accent6"/>
              </a:buClr>
              <a:buNone/>
            </a:pPr>
            <a:r>
              <a:rPr lang="en-IE" sz="7800" kern="0" dirty="0">
                <a:solidFill>
                  <a:srgbClr val="004494"/>
                </a:solidFill>
                <a:cs typeface="Calibri" panose="020F0502020204030204" pitchFamily="34" charset="0"/>
              </a:rPr>
              <a:t>REFERENCES </a:t>
            </a:r>
          </a:p>
          <a:p>
            <a:pPr marL="514350" lvl="1" indent="0" algn="just">
              <a:lnSpc>
                <a:spcPct val="120000"/>
              </a:lnSpc>
              <a:buClr>
                <a:schemeClr val="accent6"/>
              </a:buClr>
              <a:buNone/>
            </a:pPr>
            <a:endParaRPr lang="en-IE" sz="7800" kern="0" dirty="0">
              <a:solidFill>
                <a:srgbClr val="004494"/>
              </a:solidFill>
            </a:endParaRPr>
          </a:p>
          <a:p>
            <a:pPr lvl="3" algn="just">
              <a:lnSpc>
                <a:spcPct val="120000"/>
              </a:lnSpc>
              <a:spcAft>
                <a:spcPts val="800"/>
              </a:spcAft>
              <a:buClr>
                <a:srgbClr val="034EA2"/>
              </a:buClr>
              <a:buFont typeface="Wingdings" panose="05000000000000000000" pitchFamily="2" charset="2"/>
              <a:buChar char="v"/>
            </a:pPr>
            <a:r>
              <a:rPr lang="en-IE" sz="8000" dirty="0">
                <a:solidFill>
                  <a:srgbClr val="004494"/>
                </a:solidFill>
                <a:latin typeface="+mn-lt"/>
                <a:ea typeface="Verdana" panose="020B0604030504040204" pitchFamily="34" charset="0"/>
                <a:cs typeface="Calibri" panose="020F0502020204030204" pitchFamily="34" charset="0"/>
              </a:rPr>
              <a:t>CRISPR versus GMOs: Public acceptance and valuation: </a:t>
            </a:r>
            <a:r>
              <a:rPr lang="en-IE" sz="8000" dirty="0">
                <a:solidFill>
                  <a:srgbClr val="004494"/>
                </a:solidFill>
                <a:latin typeface="+mn-lt"/>
                <a:ea typeface="Verdana" panose="020B060403050404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Aaron M.Shew</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L,  Lanier Nalley</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Heather A.Snell </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Rodolfo M.NaygaJr, Bruce L.Dixon</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3" tooltip="Go to Global Food Security on ScienceDirect">
                  <a:extLst>
                    <a:ext uri="{A12FA001-AC4F-418D-AE19-62706E023703}">
                      <ahyp:hlinkClr xmlns:ahyp="http://schemas.microsoft.com/office/drawing/2018/hyperlinkcolor" val="tx"/>
                    </a:ext>
                  </a:extLst>
                </a:hlinkClick>
              </a:rPr>
              <a:t>Global Food Security</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4" tooltip="Go to table of contents for this volume/issue">
                  <a:extLst>
                    <a:ext uri="{A12FA001-AC4F-418D-AE19-62706E023703}">
                      <ahyp:hlinkClr xmlns:ahyp="http://schemas.microsoft.com/office/drawing/2018/hyperlinkcolor" val="tx"/>
                    </a:ext>
                  </a:extLst>
                </a:hlinkClick>
              </a:rPr>
              <a:t>Volume 19</a:t>
            </a:r>
            <a:r>
              <a:rPr lang="en-IE" sz="8000" dirty="0">
                <a:solidFill>
                  <a:srgbClr val="004494"/>
                </a:solidFill>
                <a:latin typeface="+mn-lt"/>
                <a:ea typeface="Verdana" panose="020B0604030504040204" pitchFamily="34" charset="0"/>
                <a:cs typeface="Calibri" panose="020F0502020204030204" pitchFamily="34" charset="0"/>
              </a:rPr>
              <a:t>, December 2018, Pages 71-80</a:t>
            </a:r>
          </a:p>
          <a:p>
            <a:pPr lvl="3" algn="just">
              <a:lnSpc>
                <a:spcPct val="120000"/>
              </a:lnSpc>
              <a:spcAft>
                <a:spcPts val="800"/>
              </a:spcAft>
              <a:buClr>
                <a:srgbClr val="034EA2"/>
              </a:buClr>
              <a:buFont typeface="Wingdings" panose="05000000000000000000" pitchFamily="2" charset="2"/>
              <a:buChar char="v"/>
            </a:pPr>
            <a:r>
              <a:rPr lang="en-IE" sz="8000" dirty="0">
                <a:solidFill>
                  <a:srgbClr val="004494"/>
                </a:solidFill>
                <a:latin typeface="+mn-lt"/>
                <a:ea typeface="Verdana" panose="020B0604030504040204" pitchFamily="34" charset="0"/>
                <a:cs typeface="Calibri" panose="020F0502020204030204" pitchFamily="34" charset="0"/>
              </a:rPr>
              <a:t>Review Article: What Risk Assessments of Genetically Modified Organisms Can Learn from Institutional Analyses of Public Health Risks S. Ravi Rajan and Deborah K. Letournea; Journal of Biomedicine and Biotechnology Volume 2012, Article ID 203093</a:t>
            </a:r>
          </a:p>
          <a:p>
            <a:pPr lvl="3" algn="just">
              <a:lnSpc>
                <a:spcPct val="120000"/>
              </a:lnSpc>
              <a:spcAft>
                <a:spcPts val="800"/>
              </a:spcAft>
              <a:buClr>
                <a:srgbClr val="034EA2"/>
              </a:buClr>
              <a:buFont typeface="Wingdings" panose="05000000000000000000" pitchFamily="2" charset="2"/>
              <a:buChar char="v"/>
            </a:pPr>
            <a:r>
              <a:rPr lang="en-IE" sz="8000" dirty="0">
                <a:solidFill>
                  <a:srgbClr val="004494"/>
                </a:solidFill>
                <a:latin typeface="+mn-lt"/>
                <a:ea typeface="Verdana" panose="020B0604030504040204" pitchFamily="34" charset="0"/>
                <a:cs typeface="Calibri" panose="020F0502020204030204" pitchFamily="34" charset="0"/>
              </a:rPr>
              <a:t>Proceedings of the Workshop on Risk Assessment in Biosafety (San Jose, 26th February to 2nd March 2013) Inter-American Institute for Cooperation on Agriculture (IICA)</a:t>
            </a: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35650527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16</a:t>
            </a:fld>
            <a:endParaRPr lang="en-GB" dirty="0"/>
          </a:p>
        </p:txBody>
      </p:sp>
      <p:sp>
        <p:nvSpPr>
          <p:cNvPr id="2" name="Title 1">
            <a:extLst>
              <a:ext uri="{FF2B5EF4-FFF2-40B4-BE49-F238E27FC236}">
                <a16:creationId xmlns:a16="http://schemas.microsoft.com/office/drawing/2014/main" id="{7FC67C46-1D42-CBDB-568C-4DD1C18BD90E}"/>
              </a:ext>
            </a:extLst>
          </p:cNvPr>
          <p:cNvSpPr>
            <a:spLocks noGrp="1"/>
          </p:cNvSpPr>
          <p:nvPr>
            <p:ph type="title"/>
          </p:nvPr>
        </p:nvSpPr>
        <p:spPr>
          <a:xfrm>
            <a:off x="3062135" y="2401983"/>
            <a:ext cx="8457372" cy="782357"/>
          </a:xfrm>
        </p:spPr>
        <p:txBody>
          <a:bodyPr/>
          <a:lstStyle/>
          <a:p>
            <a:pPr lvl="1" algn="just">
              <a:lnSpc>
                <a:spcPct val="120000"/>
              </a:lnSpc>
            </a:pPr>
            <a:r>
              <a:rPr lang="en-IE" sz="4000" kern="0" dirty="0">
                <a:solidFill>
                  <a:srgbClr val="0070C0"/>
                </a:solidFill>
                <a:latin typeface="+mj-lt"/>
                <a:cs typeface="Calibri" panose="020F0502020204030204" pitchFamily="34" charset="0"/>
              </a:rPr>
              <a:t>ENVIRONMENTALRISK ASSESSMENT OF GM PLANTS</a:t>
            </a:r>
            <a:br>
              <a:rPr lang="en-IE" sz="4000" kern="0" dirty="0">
                <a:solidFill>
                  <a:srgbClr val="00B050"/>
                </a:solidFill>
                <a:latin typeface="+mj-lt"/>
                <a:cs typeface="Calibri" panose="020F0502020204030204" pitchFamily="34" charset="0"/>
              </a:rPr>
            </a:br>
            <a:br>
              <a:rPr lang="en-IE" sz="4000" kern="0" dirty="0">
                <a:solidFill>
                  <a:srgbClr val="00B050"/>
                </a:solidFill>
                <a:latin typeface="+mj-lt"/>
                <a:cs typeface="Calibri" panose="020F0502020204030204" pitchFamily="34" charset="0"/>
              </a:rPr>
            </a:br>
            <a:endParaRPr lang="en-US" sz="4000" dirty="0">
              <a:latin typeface="+mj-lt"/>
            </a:endParaRPr>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0" y="1715784"/>
            <a:ext cx="11519507" cy="5039854"/>
          </a:xfrm>
          <a:prstGeom prst="rect">
            <a:avLst/>
          </a:prstGeom>
        </p:spPr>
        <p:txBody>
          <a:bodyPr>
            <a:normAutofit fontScale="25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514350" lvl="1" indent="0" algn="just">
              <a:lnSpc>
                <a:spcPct val="120000"/>
              </a:lnSpc>
              <a:buClr>
                <a:schemeClr val="accent6"/>
              </a:buClr>
              <a:buNone/>
            </a:pPr>
            <a:r>
              <a:rPr lang="en-IE" sz="7800" kern="0" dirty="0">
                <a:solidFill>
                  <a:srgbClr val="0070C0"/>
                </a:solidFill>
                <a:cs typeface="Calibri" panose="020F0502020204030204" pitchFamily="34" charset="0"/>
              </a:rPr>
              <a:t>REFERENCES</a:t>
            </a:r>
            <a:r>
              <a:rPr lang="en-IE" sz="7800" kern="0" dirty="0">
                <a:solidFill>
                  <a:srgbClr val="00B050"/>
                </a:solidFill>
                <a:cs typeface="Calibri" panose="020F0502020204030204" pitchFamily="34" charset="0"/>
              </a:rPr>
              <a:t> </a:t>
            </a:r>
          </a:p>
          <a:p>
            <a:pPr marL="514350" lvl="1" indent="0" algn="just">
              <a:lnSpc>
                <a:spcPct val="120000"/>
              </a:lnSpc>
              <a:buClr>
                <a:schemeClr val="accent6"/>
              </a:buClr>
              <a:buNone/>
            </a:pPr>
            <a:endParaRPr lang="en-IE" sz="7800" kern="0" dirty="0">
              <a:solidFill>
                <a:schemeClr val="tx1"/>
              </a:solidFill>
            </a:endParaRPr>
          </a:p>
          <a:p>
            <a:pPr lvl="3" algn="just">
              <a:lnSpc>
                <a:spcPct val="120000"/>
              </a:lnSpc>
              <a:spcAft>
                <a:spcPts val="800"/>
              </a:spcAft>
              <a:buClr>
                <a:srgbClr val="0356B1"/>
              </a:buClr>
              <a:buFont typeface="Wingdings" panose="05000000000000000000" pitchFamily="2" charset="2"/>
              <a:buChar char="v"/>
            </a:pPr>
            <a:r>
              <a:rPr lang="en-IE" sz="8000" dirty="0">
                <a:solidFill>
                  <a:srgbClr val="004494"/>
                </a:solidFill>
                <a:latin typeface="+mn-lt"/>
                <a:ea typeface="Verdana" panose="020B0604030504040204" pitchFamily="34" charset="0"/>
                <a:cs typeface="Calibri" panose="020F0502020204030204" pitchFamily="34" charset="0"/>
              </a:rPr>
              <a:t>Risk assessment of genetically engineered plants that can persist and propagate in the environment: </a:t>
            </a:r>
            <a:r>
              <a:rPr lang="en-IE" sz="8000" dirty="0">
                <a:solidFill>
                  <a:srgbClr val="004494"/>
                </a:solidFill>
                <a:latin typeface="+mn-lt"/>
                <a:ea typeface="Verdana" panose="020B060403050404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Andreas Bauer-Panskus</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Juliana Miyazaki</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Katharina Kawall</a:t>
            </a:r>
            <a:r>
              <a:rPr lang="en-IE" sz="8000" dirty="0">
                <a:solidFill>
                  <a:srgbClr val="004494"/>
                </a:solidFill>
                <a:latin typeface="+mn-lt"/>
                <a:ea typeface="Verdana" panose="020B0604030504040204" pitchFamily="34" charset="0"/>
                <a:cs typeface="Calibri" panose="020F0502020204030204" pitchFamily="34" charset="0"/>
              </a:rPr>
              <a:t> &amp; </a:t>
            </a:r>
            <a:r>
              <a:rPr lang="en-IE" sz="8000" dirty="0">
                <a:solidFill>
                  <a:srgbClr val="004494"/>
                </a:solidFill>
                <a:latin typeface="+mn-lt"/>
                <a:ea typeface="Verdana" panose="020B060403050404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Christoph Then</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Environmental Sciences Europe</a:t>
            </a:r>
            <a:r>
              <a:rPr lang="en-IE" sz="8000" dirty="0">
                <a:solidFill>
                  <a:srgbClr val="004494"/>
                </a:solidFill>
                <a:latin typeface="+mn-lt"/>
                <a:ea typeface="Verdana" panose="020B0604030504040204" pitchFamily="34" charset="0"/>
                <a:cs typeface="Calibri" panose="020F0502020204030204" pitchFamily="34" charset="0"/>
              </a:rPr>
              <a:t> volume 32, Article number: 32 (2020) </a:t>
            </a:r>
          </a:p>
          <a:p>
            <a:pPr lvl="3" algn="just">
              <a:lnSpc>
                <a:spcPct val="120000"/>
              </a:lnSpc>
              <a:spcAft>
                <a:spcPts val="1200"/>
              </a:spcAft>
              <a:buClr>
                <a:srgbClr val="0356B1"/>
              </a:buClr>
              <a:buFont typeface="Wingdings" panose="05000000000000000000" pitchFamily="2" charset="2"/>
              <a:buChar char="v"/>
            </a:pPr>
            <a:r>
              <a:rPr lang="en-IE" sz="8000" kern="1800" dirty="0">
                <a:solidFill>
                  <a:srgbClr val="004494"/>
                </a:solidFill>
                <a:latin typeface="+mn-lt"/>
                <a:ea typeface="Verdana" panose="020B0604030504040204" pitchFamily="34" charset="0"/>
                <a:cs typeface="Calibri" panose="020F0502020204030204" pitchFamily="34" charset="0"/>
              </a:rPr>
              <a:t>Environmental risk assessment of genetically modified plants - concepts and controversies; </a:t>
            </a:r>
            <a:r>
              <a:rPr lang="en-IE" sz="8000" dirty="0">
                <a:solidFill>
                  <a:srgbClr val="004494"/>
                </a:solidFill>
                <a:latin typeface="+mn-lt"/>
                <a:ea typeface="Verdana" panose="020B060403050404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Angelika Hilbeck</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Matthias Meier</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Jörg Römbke</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Stephan Jänsch</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8">
                  <a:extLst>
                    <a:ext uri="{A12FA001-AC4F-418D-AE19-62706E023703}">
                      <ahyp:hlinkClr xmlns:ahyp="http://schemas.microsoft.com/office/drawing/2018/hyperlinkcolor" val="tx"/>
                    </a:ext>
                  </a:extLst>
                </a:hlinkClick>
              </a:rPr>
              <a:t>Hanka Teichmann</a:t>
            </a:r>
            <a:r>
              <a:rPr lang="en-IE" sz="8000" dirty="0">
                <a:solidFill>
                  <a:srgbClr val="004494"/>
                </a:solidFill>
                <a:latin typeface="+mn-lt"/>
                <a:ea typeface="Verdana" panose="020B0604030504040204" pitchFamily="34" charset="0"/>
                <a:cs typeface="Calibri" panose="020F0502020204030204" pitchFamily="34" charset="0"/>
              </a:rPr>
              <a:t> &amp; </a:t>
            </a:r>
            <a:r>
              <a:rPr lang="en-IE" sz="8000" dirty="0">
                <a:solidFill>
                  <a:srgbClr val="004494"/>
                </a:solidFill>
                <a:latin typeface="+mn-lt"/>
                <a:ea typeface="Verdana" panose="020B0604030504040204" pitchFamily="34" charset="0"/>
                <a:cs typeface="Calibri" panose="020F0502020204030204" pitchFamily="34" charset="0"/>
                <a:hlinkClick r:id="rId9">
                  <a:extLst>
                    <a:ext uri="{A12FA001-AC4F-418D-AE19-62706E023703}">
                      <ahyp:hlinkClr xmlns:ahyp="http://schemas.microsoft.com/office/drawing/2018/hyperlinkcolor" val="tx"/>
                    </a:ext>
                  </a:extLst>
                </a:hlinkClick>
              </a:rPr>
              <a:t>Beatrix Tappeser</a:t>
            </a:r>
            <a:r>
              <a:rPr lang="en-IE" sz="8000" dirty="0">
                <a:solidFill>
                  <a:srgbClr val="004494"/>
                </a:solidFill>
                <a:latin typeface="+mn-lt"/>
                <a:ea typeface="Verdana" panose="020B0604030504040204" pitchFamily="34" charset="0"/>
                <a:cs typeface="Calibri" panose="020F0502020204030204" pitchFamily="34" charset="0"/>
              </a:rPr>
              <a:t> :</a:t>
            </a:r>
            <a:r>
              <a:rPr lang="en-IE" sz="8000" dirty="0">
                <a:solidFill>
                  <a:srgbClr val="004494"/>
                </a:solidFill>
                <a:latin typeface="+mn-lt"/>
                <a:ea typeface="Verdana" panose="020B060403050404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Environmental Sciences Europe</a:t>
            </a:r>
            <a:r>
              <a:rPr lang="en-IE" sz="8000" dirty="0">
                <a:solidFill>
                  <a:srgbClr val="004494"/>
                </a:solidFill>
                <a:latin typeface="+mn-lt"/>
                <a:ea typeface="Verdana" panose="020B0604030504040204" pitchFamily="34" charset="0"/>
                <a:cs typeface="Calibri" panose="020F0502020204030204" pitchFamily="34" charset="0"/>
              </a:rPr>
              <a:t> volume 23, Article number: 13 (2011) </a:t>
            </a:r>
          </a:p>
          <a:p>
            <a:pPr lvl="3" algn="just">
              <a:lnSpc>
                <a:spcPct val="120000"/>
              </a:lnSpc>
              <a:spcAft>
                <a:spcPts val="1200"/>
              </a:spcAft>
              <a:buClr>
                <a:srgbClr val="0356B1"/>
              </a:buClr>
              <a:buFont typeface="Wingdings" panose="05000000000000000000" pitchFamily="2" charset="2"/>
              <a:buChar char="v"/>
            </a:pPr>
            <a:r>
              <a:rPr lang="en-GB" sz="8000" dirty="0">
                <a:solidFill>
                  <a:srgbClr val="004494"/>
                </a:solidFill>
                <a:latin typeface="+mn-lt"/>
                <a:ea typeface="Verdana" panose="020B0604030504040204" pitchFamily="34" charset="0"/>
                <a:cs typeface="Calibri" panose="020F0502020204030204" pitchFamily="34" charset="0"/>
              </a:rPr>
              <a:t>Gene Drives at Tipping Points Precautionary Technology Assessment and Governance of New Approaches to Genetically Modify Animal and Plant Population;  Editors: Arnim von </a:t>
            </a:r>
            <a:r>
              <a:rPr lang="en-GB" sz="8000" dirty="0" err="1">
                <a:solidFill>
                  <a:srgbClr val="004494"/>
                </a:solidFill>
                <a:latin typeface="+mn-lt"/>
                <a:ea typeface="Verdana" panose="020B0604030504040204" pitchFamily="34" charset="0"/>
                <a:cs typeface="Calibri" panose="020F0502020204030204" pitchFamily="34" charset="0"/>
              </a:rPr>
              <a:t>Gleich</a:t>
            </a:r>
            <a:r>
              <a:rPr lang="en-GB" sz="8000" dirty="0">
                <a:solidFill>
                  <a:srgbClr val="004494"/>
                </a:solidFill>
                <a:latin typeface="+mn-lt"/>
                <a:ea typeface="Verdana" panose="020B0604030504040204" pitchFamily="34" charset="0"/>
                <a:cs typeface="Calibri" panose="020F0502020204030204" pitchFamily="34" charset="0"/>
              </a:rPr>
              <a:t> • Winfried </a:t>
            </a:r>
            <a:r>
              <a:rPr lang="en-GB" sz="8000" dirty="0" err="1">
                <a:solidFill>
                  <a:srgbClr val="004494"/>
                </a:solidFill>
                <a:latin typeface="+mn-lt"/>
                <a:ea typeface="Verdana" panose="020B0604030504040204" pitchFamily="34" charset="0"/>
                <a:cs typeface="Calibri" panose="020F0502020204030204" pitchFamily="34" charset="0"/>
              </a:rPr>
              <a:t>Schröder</a:t>
            </a:r>
            <a:r>
              <a:rPr lang="en-GB" sz="8000" dirty="0">
                <a:solidFill>
                  <a:srgbClr val="004494"/>
                </a:solidFill>
                <a:latin typeface="+mn-lt"/>
                <a:ea typeface="Verdana" panose="020B0604030504040204" pitchFamily="34" charset="0"/>
                <a:cs typeface="Calibri" panose="020F0502020204030204" pitchFamily="34" charset="0"/>
              </a:rPr>
              <a:t> July 2019</a:t>
            </a:r>
            <a:endParaRPr lang="en-IE" sz="8000" dirty="0">
              <a:solidFill>
                <a:srgbClr val="004494"/>
              </a:solidFill>
              <a:latin typeface="+mn-lt"/>
              <a:ea typeface="Verdana" panose="020B0604030504040204" pitchFamily="34" charset="0"/>
              <a:cs typeface="Calibri" panose="020F0502020204030204" pitchFamily="34" charset="0"/>
            </a:endParaRPr>
          </a:p>
          <a:p>
            <a:pPr lvl="3">
              <a:lnSpc>
                <a:spcPct val="107000"/>
              </a:lnSpc>
              <a:spcAft>
                <a:spcPts val="800"/>
              </a:spcAft>
              <a:buFont typeface="Wingdings" panose="05000000000000000000" pitchFamily="2" charset="2"/>
              <a:buChar char="v"/>
            </a:pPr>
            <a:endParaRPr lang="en-IE" sz="3300" dirty="0">
              <a:latin typeface="Verdana" panose="020B0604030504040204" pitchFamily="34" charset="0"/>
              <a:ea typeface="Verdana" panose="020B0604030504040204" pitchFamily="34" charset="0"/>
              <a:cs typeface="Times New Roman" panose="02020603050405020304" pitchFamily="18" charset="0"/>
            </a:endParaRPr>
          </a:p>
          <a:p>
            <a:pPr lvl="3">
              <a:lnSpc>
                <a:spcPct val="107000"/>
              </a:lnSpc>
              <a:spcAft>
                <a:spcPts val="800"/>
              </a:spcAft>
              <a:buClr>
                <a:schemeClr val="accent6"/>
              </a:buClr>
              <a:buFont typeface="Wingdings" panose="05000000000000000000" pitchFamily="2" charset="2"/>
              <a:buChar char="v"/>
            </a:pPr>
            <a:endParaRPr lang="en-IE" sz="3000" dirty="0">
              <a:latin typeface="Calibri" panose="020F0502020204030204" pitchFamily="34" charset="0"/>
              <a:ea typeface="Calibri" panose="020F0502020204030204" pitchFamily="34" charset="0"/>
              <a:cs typeface="Times New Roman" panose="02020603050405020304" pitchFamily="18" charset="0"/>
            </a:endParaRPr>
          </a:p>
          <a:p>
            <a:pPr>
              <a:lnSpc>
                <a:spcPct val="106000"/>
              </a:lnSpc>
              <a:spcAft>
                <a:spcPts val="800"/>
              </a:spcAft>
            </a:pPr>
            <a:r>
              <a:rPr lang="en-IE" sz="2500" b="1" kern="1800" dirty="0">
                <a:solidFill>
                  <a:srgbClr val="000000"/>
                </a:solidFill>
                <a:latin typeface="Calibri" panose="020F0502020204030204" pitchFamily="34" charset="0"/>
                <a:ea typeface="Times New Roman" panose="02020603050405020304" pitchFamily="18" charset="0"/>
                <a:cs typeface="Calibri" panose="020F0502020204030204" pitchFamily="34" charset="0"/>
              </a:rPr>
              <a:t> </a:t>
            </a:r>
            <a:endParaRPr lang="en-IE" sz="2500" dirty="0">
              <a:latin typeface="Calibri" panose="020F0502020204030204" pitchFamily="34" charset="0"/>
              <a:ea typeface="Calibri" panose="020F0502020204030204" pitchFamily="34" charset="0"/>
              <a:cs typeface="Times New Roman" panose="02020603050405020304" pitchFamily="18" charset="0"/>
            </a:endParaRPr>
          </a:p>
          <a:p>
            <a:pPr lvl="3">
              <a:lnSpc>
                <a:spcPct val="107000"/>
              </a:lnSpc>
              <a:spcAft>
                <a:spcPts val="800"/>
              </a:spcAft>
              <a:buClr>
                <a:schemeClr val="accent6"/>
              </a:buClr>
              <a:buFont typeface="Wingdings" panose="05000000000000000000" pitchFamily="2" charset="2"/>
              <a:buChar char="v"/>
            </a:pPr>
            <a:endParaRPr lang="en-IE" sz="1600" dirty="0">
              <a:latin typeface="Calibri" panose="020F0502020204030204" pitchFamily="34" charset="0"/>
              <a:ea typeface="Calibri" panose="020F0502020204030204" pitchFamily="34" charset="0"/>
              <a:cs typeface="Times New Roman" panose="02020603050405020304" pitchFamily="18" charset="0"/>
            </a:endParaRPr>
          </a:p>
          <a:p>
            <a:pPr lvl="3">
              <a:lnSpc>
                <a:spcPct val="107000"/>
              </a:lnSpc>
              <a:spcAft>
                <a:spcPts val="800"/>
              </a:spcAft>
              <a:buClr>
                <a:schemeClr val="accent6"/>
              </a:buClr>
              <a:buFont typeface="Wingdings" panose="05000000000000000000" pitchFamily="2" charset="2"/>
              <a:buChar char="v"/>
            </a:pPr>
            <a:endParaRPr lang="en-IE" sz="1600" dirty="0">
              <a:latin typeface="Calibri" panose="020F0502020204030204" pitchFamily="34" charset="0"/>
              <a:ea typeface="Calibri" panose="020F0502020204030204" pitchFamily="34" charset="0"/>
              <a:cs typeface="Times New Roman" panose="02020603050405020304" pitchFamily="18" charset="0"/>
            </a:endParaRPr>
          </a:p>
          <a:p>
            <a:pPr lvl="3">
              <a:lnSpc>
                <a:spcPct val="107000"/>
              </a:lnSpc>
              <a:spcAft>
                <a:spcPts val="800"/>
              </a:spcAft>
              <a:buClr>
                <a:schemeClr val="accent6"/>
              </a:buClr>
              <a:buFont typeface="Wingdings" panose="05000000000000000000" pitchFamily="2" charset="2"/>
              <a:buChar char="v"/>
            </a:pPr>
            <a:endParaRPr lang="en-IE" sz="1400" dirty="0">
              <a:latin typeface="Calibri" panose="020F0502020204030204" pitchFamily="34" charset="0"/>
              <a:ea typeface="Calibri" panose="020F0502020204030204" pitchFamily="34" charset="0"/>
              <a:cs typeface="Times New Roman" panose="02020603050405020304" pitchFamily="18" charset="0"/>
            </a:endParaRPr>
          </a:p>
          <a:p>
            <a:pPr marL="1200150" lvl="2" indent="-285750">
              <a:buClr>
                <a:schemeClr val="accent6"/>
              </a:buClr>
              <a:buFont typeface="Wingdings" panose="05000000000000000000" pitchFamily="2" charset="2"/>
              <a:buChar char="q"/>
            </a:pPr>
            <a:endParaRPr lang="en-IE" sz="1800" kern="0" dirty="0">
              <a:solidFill>
                <a:schemeClr val="tx1"/>
              </a:solidFill>
              <a:latin typeface="+mj-lt"/>
            </a:endParaRPr>
          </a:p>
          <a:p>
            <a:pPr marL="1371600" lvl="3" indent="0">
              <a:buClr>
                <a:schemeClr val="accent6"/>
              </a:buClr>
              <a:buNone/>
            </a:pPr>
            <a:endParaRPr lang="en-GB" sz="1400" dirty="0">
              <a:latin typeface="+mj-lt"/>
            </a:endParaRPr>
          </a:p>
          <a:p>
            <a:pPr lvl="3">
              <a:buClr>
                <a:schemeClr val="accent6"/>
              </a:buClr>
              <a:buFont typeface="Wingdings" panose="05000000000000000000" pitchFamily="2" charset="2"/>
              <a:buChar char="v"/>
            </a:pPr>
            <a:endParaRPr lang="en-GB" sz="1400" dirty="0">
              <a:latin typeface="+mj-lt"/>
            </a:endParaRPr>
          </a:p>
          <a:p>
            <a:pPr lvl="3">
              <a:buClr>
                <a:schemeClr val="accent6"/>
              </a:buClr>
              <a:buFont typeface="Wingdings" panose="05000000000000000000" pitchFamily="2" charset="2"/>
              <a:buChar char="v"/>
            </a:pPr>
            <a:endParaRPr lang="en-GB" sz="1800" dirty="0">
              <a:latin typeface="+mj-lt"/>
            </a:endParaRPr>
          </a:p>
          <a:p>
            <a:pPr lvl="3">
              <a:buClr>
                <a:schemeClr val="accent6"/>
              </a:buClr>
              <a:buFont typeface="Wingdings" panose="05000000000000000000" pitchFamily="2" charset="2"/>
              <a:buChar char="v"/>
            </a:pPr>
            <a:endParaRPr lang="en-GB" sz="1800" dirty="0">
              <a:latin typeface="+mj-lt"/>
            </a:endParaRPr>
          </a:p>
          <a:p>
            <a:pPr marL="1371600" lvl="3" indent="0">
              <a:buClr>
                <a:schemeClr val="accent6"/>
              </a:buClr>
              <a:buNone/>
            </a:pPr>
            <a:endParaRPr lang="en-GB" sz="1400" dirty="0">
              <a:latin typeface="+mj-lt"/>
            </a:endParaRPr>
          </a:p>
          <a:p>
            <a:pPr marL="1371600" lvl="3" indent="0">
              <a:buClr>
                <a:schemeClr val="accent6"/>
              </a:buClr>
              <a:buNone/>
            </a:pPr>
            <a:endParaRPr lang="en-GB" sz="1400" dirty="0">
              <a:latin typeface="+mj-lt"/>
            </a:endParaRPr>
          </a:p>
          <a:p>
            <a:pPr marL="1371600" lvl="3" indent="0">
              <a:buClr>
                <a:schemeClr val="accent6"/>
              </a:buClr>
              <a:buNone/>
            </a:pPr>
            <a:r>
              <a:rPr lang="en-GB" sz="1400" dirty="0">
                <a:latin typeface="+mj-lt"/>
              </a:rPr>
              <a:t> </a:t>
            </a:r>
            <a:endParaRPr lang="en-IE" sz="1400" kern="0" dirty="0">
              <a:latin typeface="+mj-lt"/>
            </a:endParaRPr>
          </a:p>
          <a:p>
            <a:pPr lvl="4">
              <a:buClr>
                <a:schemeClr val="accent6"/>
              </a:buClr>
              <a:buFont typeface="Wingdings" panose="05000000000000000000" pitchFamily="2" charset="2"/>
              <a:buChar char="§"/>
            </a:pPr>
            <a:endParaRPr lang="en-IE" sz="1400" kern="0" dirty="0">
              <a:latin typeface="+mj-lt"/>
            </a:endParaRPr>
          </a:p>
          <a:p>
            <a:pPr lvl="1">
              <a:buFont typeface="Wingdings" panose="05000000000000000000" pitchFamily="2" charset="2"/>
              <a:buChar char="Ø"/>
            </a:pPr>
            <a:endParaRPr lang="en-IE" sz="1400" kern="0" dirty="0">
              <a:solidFill>
                <a:schemeClr val="tx1"/>
              </a:solidFill>
              <a:latin typeface="+mj-lt"/>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1512106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17</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6" y="2080286"/>
            <a:ext cx="8695267" cy="830997"/>
          </a:xfrm>
          <a:prstGeom prst="rect">
            <a:avLst/>
          </a:prstGeom>
          <a:noFill/>
        </p:spPr>
        <p:txBody>
          <a:bodyPr wrap="square" rtlCol="0">
            <a:spAutoFit/>
          </a:bodyPr>
          <a:lstStyle/>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3443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Tree>
    <p:extLst>
      <p:ext uri="{BB962C8B-B14F-4D97-AF65-F5344CB8AC3E}">
        <p14:creationId xmlns:p14="http://schemas.microsoft.com/office/powerpoint/2010/main" val="124463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a:t>
            </a:fld>
            <a:endParaRPr lang="en-GB" dirty="0"/>
          </a:p>
        </p:txBody>
      </p:sp>
      <p:sp>
        <p:nvSpPr>
          <p:cNvPr id="2" name="Title 1">
            <a:extLst>
              <a:ext uri="{FF2B5EF4-FFF2-40B4-BE49-F238E27FC236}">
                <a16:creationId xmlns:a16="http://schemas.microsoft.com/office/drawing/2014/main" id="{FD332AAC-B7E8-A628-1547-4DF0B9218FA1}"/>
              </a:ext>
            </a:extLst>
          </p:cNvPr>
          <p:cNvSpPr>
            <a:spLocks noGrp="1"/>
          </p:cNvSpPr>
          <p:nvPr>
            <p:ph type="title"/>
          </p:nvPr>
        </p:nvSpPr>
        <p:spPr>
          <a:xfrm>
            <a:off x="3070047" y="1345889"/>
            <a:ext cx="8457372" cy="782357"/>
          </a:xfrm>
        </p:spPr>
        <p:txBody>
          <a:bodyPr/>
          <a:lstStyle/>
          <a:p>
            <a:r>
              <a:rPr lang="en-IE" kern="0" dirty="0">
                <a:solidFill>
                  <a:srgbClr val="0070C0"/>
                </a:solidFill>
              </a:rPr>
              <a:t>ENVIRONMENTAL RISK ASSESSMENT OF GM PLANTS </a:t>
            </a:r>
            <a:br>
              <a:rPr lang="en-IE" kern="0" dirty="0">
                <a:solidFill>
                  <a:srgbClr val="00B050"/>
                </a:solidFill>
              </a:rPr>
            </a:br>
            <a:endParaRPr lang="en-US"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93389" y="1748837"/>
            <a:ext cx="11252022" cy="4263267"/>
          </a:xfrm>
          <a:prstGeom prst="rect">
            <a:avLst/>
          </a:prstGeom>
        </p:spPr>
        <p:txBody>
          <a:bodyPr>
            <a:normAutofit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lvl="1">
              <a:buClr>
                <a:srgbClr val="004494"/>
              </a:buClr>
              <a:buFont typeface="Wingdings" panose="05000000000000000000" pitchFamily="2" charset="2"/>
              <a:buChar char="q"/>
            </a:pPr>
            <a:endParaRPr lang="en-IE" sz="1800" kern="0" dirty="0">
              <a:solidFill>
                <a:schemeClr val="tx1"/>
              </a:solidFill>
            </a:endParaRPr>
          </a:p>
          <a:p>
            <a:pPr marL="1257300" lvl="2" indent="-342900">
              <a:buClr>
                <a:srgbClr val="004494"/>
              </a:buClr>
              <a:buFont typeface="Wingdings" panose="05000000000000000000" pitchFamily="2" charset="2"/>
              <a:buChar char="q"/>
            </a:pPr>
            <a:r>
              <a:rPr lang="en-GB" sz="2400" dirty="0">
                <a:solidFill>
                  <a:srgbClr val="004494"/>
                </a:solidFill>
              </a:rPr>
              <a:t>Modern biotechnology techniques -  enables plant breeders to introduce traits not possible to achieve with more conventional breeding techniques</a:t>
            </a:r>
          </a:p>
          <a:p>
            <a:pPr marL="1257300" lvl="2" indent="-342900">
              <a:buClr>
                <a:srgbClr val="004494"/>
              </a:buClr>
              <a:buFont typeface="Wingdings" panose="05000000000000000000" pitchFamily="2" charset="2"/>
              <a:buChar char="q"/>
            </a:pPr>
            <a:endParaRPr lang="en-GB" sz="2400" dirty="0">
              <a:solidFill>
                <a:srgbClr val="004494"/>
              </a:solidFill>
            </a:endParaRPr>
          </a:p>
          <a:p>
            <a:pPr marL="1257300" lvl="2" indent="-342900">
              <a:buClr>
                <a:srgbClr val="004494"/>
              </a:buClr>
              <a:buFont typeface="Wingdings" panose="05000000000000000000" pitchFamily="2" charset="2"/>
              <a:buChar char="q"/>
            </a:pPr>
            <a:r>
              <a:rPr lang="en-GB" sz="2400" dirty="0">
                <a:solidFill>
                  <a:srgbClr val="004494"/>
                </a:solidFill>
              </a:rPr>
              <a:t>Plant breeders use </a:t>
            </a:r>
            <a:r>
              <a:rPr lang="en-GB" sz="2400" i="1" u="sng" dirty="0">
                <a:solidFill>
                  <a:srgbClr val="004494"/>
                </a:solidFill>
              </a:rPr>
              <a:t>mutation breeding </a:t>
            </a:r>
            <a:r>
              <a:rPr lang="en-GB" sz="2400" dirty="0">
                <a:solidFill>
                  <a:srgbClr val="004494"/>
                </a:solidFill>
              </a:rPr>
              <a:t>to produce </a:t>
            </a:r>
          </a:p>
          <a:p>
            <a:pPr lvl="2">
              <a:buClr>
                <a:schemeClr val="accent6"/>
              </a:buClr>
              <a:buFont typeface="Wingdings" panose="05000000000000000000" pitchFamily="2" charset="2"/>
              <a:buChar char="q"/>
            </a:pPr>
            <a:endParaRPr lang="en-GB" sz="2400" dirty="0">
              <a:solidFill>
                <a:srgbClr val="004494"/>
              </a:solidFill>
            </a:endParaRPr>
          </a:p>
          <a:p>
            <a:pPr marL="1657350" lvl="3" indent="-285750">
              <a:buClr>
                <a:srgbClr val="004494"/>
              </a:buClr>
              <a:buFont typeface="Wingdings" panose="05000000000000000000" pitchFamily="2" charset="2"/>
              <a:buChar char="v"/>
            </a:pPr>
            <a:r>
              <a:rPr lang="en-GB" sz="2400" dirty="0">
                <a:solidFill>
                  <a:srgbClr val="004494"/>
                </a:solidFill>
                <a:latin typeface="+mn-lt"/>
              </a:rPr>
              <a:t>crop varieties tolerant to broad spectrum herbicides </a:t>
            </a:r>
            <a:r>
              <a:rPr lang="en-GB" sz="2400" i="1" u="sng" dirty="0">
                <a:solidFill>
                  <a:srgbClr val="004494"/>
                </a:solidFill>
                <a:latin typeface="+mn-lt"/>
              </a:rPr>
              <a:t>or</a:t>
            </a:r>
            <a:r>
              <a:rPr lang="en-GB" sz="2400" dirty="0">
                <a:solidFill>
                  <a:srgbClr val="004494"/>
                </a:solidFill>
                <a:latin typeface="+mn-lt"/>
              </a:rPr>
              <a:t> </a:t>
            </a:r>
          </a:p>
          <a:p>
            <a:pPr marL="1657350" lvl="3" indent="-285750">
              <a:buClr>
                <a:srgbClr val="004494"/>
              </a:buClr>
              <a:buFont typeface="Wingdings" panose="05000000000000000000" pitchFamily="2" charset="2"/>
              <a:buChar char="v"/>
            </a:pPr>
            <a:endParaRPr lang="en-GB" sz="2400" dirty="0">
              <a:solidFill>
                <a:srgbClr val="004494"/>
              </a:solidFill>
              <a:latin typeface="+mn-lt"/>
            </a:endParaRPr>
          </a:p>
          <a:p>
            <a:pPr marL="1657350" lvl="3" indent="-285750">
              <a:buClr>
                <a:srgbClr val="004494"/>
              </a:buClr>
              <a:buFont typeface="Wingdings" panose="05000000000000000000" pitchFamily="2" charset="2"/>
              <a:buChar char="v"/>
            </a:pPr>
            <a:r>
              <a:rPr lang="en-GB" sz="2400" dirty="0">
                <a:solidFill>
                  <a:srgbClr val="004494"/>
                </a:solidFill>
                <a:latin typeface="+mn-lt"/>
              </a:rPr>
              <a:t>change composition of oilseed -  soybean, by elevating oleic acid levels</a:t>
            </a:r>
          </a:p>
          <a:p>
            <a:pPr marL="1371600" lvl="3" indent="0">
              <a:buClr>
                <a:schemeClr val="accent6"/>
              </a:buClr>
              <a:buNone/>
            </a:pPr>
            <a:endParaRPr lang="en-GB" sz="1800" dirty="0">
              <a:latin typeface="+mn-lt"/>
            </a:endParaRPr>
          </a:p>
          <a:p>
            <a:pPr marL="914400" lvl="2" indent="0">
              <a:buClr>
                <a:schemeClr val="accent6"/>
              </a:buClr>
            </a:pPr>
            <a:endParaRPr lang="en-IE" sz="1600" kern="0" dirty="0">
              <a:solidFill>
                <a:schemeClr val="tx1"/>
              </a:solidFill>
              <a:latin typeface="+mj-lt"/>
            </a:endParaRPr>
          </a:p>
          <a:p>
            <a:pPr marL="0" indent="0">
              <a:buNone/>
            </a:pPr>
            <a:endParaRPr lang="en-IE" sz="1600" i="0" kern="0" dirty="0">
              <a:solidFill>
                <a:schemeClr val="tx1"/>
              </a:solidFill>
              <a:latin typeface="+mj-lt"/>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502680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a:t>
            </a:fld>
            <a:endParaRPr lang="en-GB" dirty="0"/>
          </a:p>
        </p:txBody>
      </p:sp>
      <p:sp>
        <p:nvSpPr>
          <p:cNvPr id="2" name="Title 1">
            <a:extLst>
              <a:ext uri="{FF2B5EF4-FFF2-40B4-BE49-F238E27FC236}">
                <a16:creationId xmlns:a16="http://schemas.microsoft.com/office/drawing/2014/main" id="{E3FEF834-3A21-AFCC-9C18-77724D478C7B}"/>
              </a:ext>
            </a:extLst>
          </p:cNvPr>
          <p:cNvSpPr>
            <a:spLocks noGrp="1"/>
          </p:cNvSpPr>
          <p:nvPr>
            <p:ph type="title"/>
          </p:nvPr>
        </p:nvSpPr>
        <p:spPr>
          <a:xfrm>
            <a:off x="3080321" y="726715"/>
            <a:ext cx="8457372" cy="782357"/>
          </a:xfrm>
        </p:spPr>
        <p:txBody>
          <a:bodyPr/>
          <a:lstStyle/>
          <a:p>
            <a:r>
              <a:rPr lang="en-IE" kern="0" dirty="0">
                <a:solidFill>
                  <a:srgbClr val="0070C0"/>
                </a:solidFill>
              </a:rPr>
              <a:t>ENVIRONMENTAL RISK ASSESSMENT OF GM PLANTS</a:t>
            </a:r>
            <a:endParaRPr lang="en-US" dirty="0">
              <a:solidFill>
                <a:srgbClr val="0070C0"/>
              </a:solidFill>
            </a:endParaRPr>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914400" y="1509072"/>
            <a:ext cx="10439400" cy="4622214"/>
          </a:xfrm>
          <a:prstGeom prst="rect">
            <a:avLst/>
          </a:prstGeom>
        </p:spPr>
        <p:txBody>
          <a:bodyPr>
            <a:normAutofit fontScale="25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514350" lvl="1" indent="0">
              <a:buClr>
                <a:schemeClr val="accent6"/>
              </a:buClr>
              <a:buNone/>
            </a:pPr>
            <a:endParaRPr lang="en-IE" sz="9600" kern="0" dirty="0">
              <a:solidFill>
                <a:srgbClr val="004494"/>
              </a:solidFill>
            </a:endParaRPr>
          </a:p>
          <a:p>
            <a:pPr marL="514350" lvl="1" indent="0">
              <a:buClr>
                <a:schemeClr val="accent6"/>
              </a:buClr>
              <a:buNone/>
            </a:pPr>
            <a:r>
              <a:rPr lang="en-IE" sz="10200" kern="0" dirty="0">
                <a:solidFill>
                  <a:srgbClr val="004494"/>
                </a:solidFill>
              </a:rPr>
              <a:t>RISK MANAGEMENT</a:t>
            </a:r>
          </a:p>
          <a:p>
            <a:pPr marL="514350" lvl="1" indent="0">
              <a:buClr>
                <a:schemeClr val="accent6"/>
              </a:buClr>
              <a:buNone/>
            </a:pPr>
            <a:endParaRPr lang="en-IE" sz="10200" kern="0" dirty="0">
              <a:solidFill>
                <a:schemeClr val="tx1"/>
              </a:solidFill>
            </a:endParaRPr>
          </a:p>
          <a:p>
            <a:pPr lvl="2">
              <a:buClr>
                <a:srgbClr val="004494"/>
              </a:buClr>
              <a:buFont typeface="Wingdings" panose="05000000000000000000" pitchFamily="2" charset="2"/>
              <a:buChar char="v"/>
            </a:pPr>
            <a:r>
              <a:rPr lang="en-GB" sz="8200" dirty="0">
                <a:latin typeface="+mn-lt"/>
                <a:ea typeface="Verdana" panose="020B0604030504040204" pitchFamily="34" charset="0"/>
              </a:rPr>
              <a:t>Risk management - required as an outcome of the risk assessment to mitigate potential risks that have been identified or to address uncertainty</a:t>
            </a:r>
          </a:p>
          <a:p>
            <a:pPr lvl="2">
              <a:buClr>
                <a:srgbClr val="004494"/>
              </a:buClr>
              <a:buFont typeface="Wingdings" panose="05000000000000000000" pitchFamily="2" charset="2"/>
              <a:buChar char="v"/>
            </a:pPr>
            <a:endParaRPr lang="en-GB" sz="8200" dirty="0">
              <a:latin typeface="+mn-lt"/>
              <a:ea typeface="Verdana" panose="020B0604030504040204" pitchFamily="34" charset="0"/>
            </a:endParaRPr>
          </a:p>
          <a:p>
            <a:pPr lvl="2">
              <a:buClr>
                <a:srgbClr val="004494"/>
              </a:buClr>
              <a:buFont typeface="Wingdings" panose="05000000000000000000" pitchFamily="2" charset="2"/>
              <a:buChar char="v"/>
            </a:pPr>
            <a:r>
              <a:rPr lang="en-GB" sz="8200" dirty="0">
                <a:latin typeface="+mn-lt"/>
                <a:ea typeface="Verdana" panose="020B0604030504040204" pitchFamily="34" charset="0"/>
              </a:rPr>
              <a:t>Risk management - often includes non-scientific considerations, e.g., whether management measures are feasible, cost effective or socially acceptable</a:t>
            </a:r>
          </a:p>
          <a:p>
            <a:pPr lvl="2">
              <a:buClr>
                <a:srgbClr val="004494"/>
              </a:buClr>
              <a:buFont typeface="Wingdings" panose="05000000000000000000" pitchFamily="2" charset="2"/>
              <a:buChar char="v"/>
            </a:pPr>
            <a:endParaRPr lang="en-GB" sz="8200" dirty="0">
              <a:latin typeface="+mn-lt"/>
              <a:ea typeface="Verdana" panose="020B0604030504040204" pitchFamily="34" charset="0"/>
            </a:endParaRPr>
          </a:p>
          <a:p>
            <a:pPr lvl="2">
              <a:buClr>
                <a:srgbClr val="004494"/>
              </a:buClr>
              <a:buFont typeface="Wingdings" panose="05000000000000000000" pitchFamily="2" charset="2"/>
              <a:buChar char="v"/>
            </a:pPr>
            <a:r>
              <a:rPr lang="en-GB" sz="8200" dirty="0">
                <a:latin typeface="+mn-lt"/>
              </a:rPr>
              <a:t>Environmental risk assessment must consider risk of a hazard leading to harm in terms of potential exposure to the hazard in the environment. </a:t>
            </a:r>
          </a:p>
          <a:p>
            <a:pPr lvl="2">
              <a:buClr>
                <a:srgbClr val="004494"/>
              </a:buClr>
              <a:buFont typeface="Wingdings" panose="05000000000000000000" pitchFamily="2" charset="2"/>
              <a:buChar char="v"/>
            </a:pPr>
            <a:endParaRPr lang="en-GB" sz="8200" dirty="0">
              <a:latin typeface="+mn-lt"/>
            </a:endParaRPr>
          </a:p>
          <a:p>
            <a:pPr lvl="2">
              <a:buClr>
                <a:srgbClr val="004494"/>
              </a:buClr>
              <a:buFont typeface="Wingdings" panose="05000000000000000000" pitchFamily="2" charset="2"/>
              <a:buChar char="v"/>
            </a:pPr>
            <a:r>
              <a:rPr lang="en-GB" sz="8200" dirty="0">
                <a:latin typeface="+mn-lt"/>
              </a:rPr>
              <a:t>This relationship is usually expressed as: </a:t>
            </a:r>
            <a:r>
              <a:rPr lang="en-GB" sz="8200" i="1" dirty="0">
                <a:solidFill>
                  <a:srgbClr val="0070C0"/>
                </a:solidFill>
                <a:latin typeface="+mn-lt"/>
              </a:rPr>
              <a:t>Risk = Hazard x Exposure</a:t>
            </a:r>
            <a:endParaRPr lang="en-IE" sz="8200" i="1" dirty="0">
              <a:solidFill>
                <a:srgbClr val="0070C0"/>
              </a:solidFill>
              <a:latin typeface="+mn-lt"/>
              <a:cs typeface="Calibri" panose="020F0502020204030204" pitchFamily="34" charset="0"/>
            </a:endParaRPr>
          </a:p>
          <a:p>
            <a:pPr lvl="1">
              <a:buFont typeface="Wingdings" panose="05000000000000000000" pitchFamily="2" charset="2"/>
              <a:buChar char="Ø"/>
            </a:pPr>
            <a:endParaRPr lang="en-IE" sz="5000" i="1" kern="0" dirty="0">
              <a:solidFill>
                <a:schemeClr val="tx1"/>
              </a:solidFill>
            </a:endParaRPr>
          </a:p>
          <a:p>
            <a:pPr marL="457200" lvl="1" indent="0">
              <a:buNone/>
            </a:pPr>
            <a:endParaRPr lang="en-IE" sz="5000" kern="0" dirty="0">
              <a:solidFill>
                <a:schemeClr val="tx1"/>
              </a:solidFill>
            </a:endParaRPr>
          </a:p>
          <a:p>
            <a:pPr marL="0" indent="0">
              <a:buNone/>
            </a:pPr>
            <a:endParaRPr lang="en-IE" sz="50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1552140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4</a:t>
            </a:fld>
            <a:endParaRPr lang="en-GB" dirty="0"/>
          </a:p>
        </p:txBody>
      </p:sp>
      <p:sp>
        <p:nvSpPr>
          <p:cNvPr id="2" name="Title 1">
            <a:extLst>
              <a:ext uri="{FF2B5EF4-FFF2-40B4-BE49-F238E27FC236}">
                <a16:creationId xmlns:a16="http://schemas.microsoft.com/office/drawing/2014/main" id="{3AE2F427-3534-99A0-9B3C-969E76D27A3B}"/>
              </a:ext>
            </a:extLst>
          </p:cNvPr>
          <p:cNvSpPr>
            <a:spLocks noGrp="1"/>
          </p:cNvSpPr>
          <p:nvPr>
            <p:ph type="title"/>
          </p:nvPr>
        </p:nvSpPr>
        <p:spPr>
          <a:xfrm>
            <a:off x="3193336" y="1448631"/>
            <a:ext cx="8457372" cy="782357"/>
          </a:xfrm>
        </p:spPr>
        <p:txBody>
          <a:bodyPr/>
          <a:lstStyle/>
          <a:p>
            <a:r>
              <a:rPr lang="en-IE" kern="0" dirty="0">
                <a:solidFill>
                  <a:srgbClr val="0070C0"/>
                </a:solidFill>
              </a:rPr>
              <a:t>ENVIRONMENTAL RISK ASSESSMENT OF GM PLANTS</a:t>
            </a:r>
            <a:br>
              <a:rPr lang="en-IE" kern="0" dirty="0">
                <a:solidFill>
                  <a:srgbClr val="0070C0"/>
                </a:solidFill>
              </a:rPr>
            </a:br>
            <a:endParaRPr lang="en-US"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357775" y="1101944"/>
            <a:ext cx="11180103" cy="5211904"/>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endParaRPr lang="en-IE" sz="1900" i="0" dirty="0">
              <a:solidFill>
                <a:schemeClr val="tx1"/>
              </a:solidFill>
            </a:endParaRPr>
          </a:p>
          <a:p>
            <a:pPr marL="914400" lvl="2" indent="0">
              <a:buClr>
                <a:schemeClr val="accent6"/>
              </a:buClr>
            </a:pPr>
            <a:r>
              <a:rPr lang="en-IE" sz="2400" b="1" kern="0" dirty="0">
                <a:solidFill>
                  <a:srgbClr val="004494"/>
                </a:solidFill>
              </a:rPr>
              <a:t>RISK MANAGEMENT </a:t>
            </a:r>
          </a:p>
          <a:p>
            <a:pPr lvl="1">
              <a:buFont typeface="Wingdings" panose="05000000000000000000" pitchFamily="2" charset="2"/>
              <a:buChar char="Ø"/>
            </a:pPr>
            <a:endParaRPr lang="en-IE" sz="2400" kern="0" dirty="0">
              <a:solidFill>
                <a:schemeClr val="tx1"/>
              </a:solidFill>
            </a:endParaRPr>
          </a:p>
          <a:p>
            <a:pPr marL="1657350" lvl="3" indent="-285750">
              <a:buClr>
                <a:srgbClr val="004494"/>
              </a:buClr>
              <a:buFont typeface="Wingdings" panose="05000000000000000000" pitchFamily="2" charset="2"/>
              <a:buChar char="v"/>
            </a:pPr>
            <a:r>
              <a:rPr lang="en-GB" sz="2400" dirty="0">
                <a:solidFill>
                  <a:srgbClr val="004494"/>
                </a:solidFill>
                <a:latin typeface="+mn-lt"/>
              </a:rPr>
              <a:t>Risk management - an iterative process based on risk assessments to minimise environmentally undesirable outcomes</a:t>
            </a:r>
          </a:p>
          <a:p>
            <a:pPr marL="1657350" lvl="3" indent="-285750">
              <a:buClr>
                <a:srgbClr val="004494"/>
              </a:buClr>
              <a:buFont typeface="Wingdings" panose="05000000000000000000" pitchFamily="2" charset="2"/>
              <a:buChar char="v"/>
            </a:pPr>
            <a:endParaRPr lang="en-GB" sz="2400" kern="0" dirty="0">
              <a:solidFill>
                <a:srgbClr val="004494"/>
              </a:solidFill>
              <a:latin typeface="+mn-lt"/>
            </a:endParaRPr>
          </a:p>
          <a:p>
            <a:pPr marL="1657350" lvl="3" indent="-285750">
              <a:buClr>
                <a:srgbClr val="004494"/>
              </a:buClr>
              <a:buFont typeface="Wingdings" panose="05000000000000000000" pitchFamily="2" charset="2"/>
              <a:buChar char="v"/>
            </a:pPr>
            <a:r>
              <a:rPr lang="en-GB" sz="2400" kern="0" dirty="0">
                <a:solidFill>
                  <a:srgbClr val="004494"/>
                </a:solidFill>
                <a:latin typeface="+mn-lt"/>
              </a:rPr>
              <a:t>US National Research Council developed risk assessment procedure as follows</a:t>
            </a:r>
            <a:r>
              <a:rPr lang="en-GB" sz="1800" kern="0" dirty="0">
                <a:latin typeface="+mn-lt"/>
              </a:rPr>
              <a:t>:</a:t>
            </a:r>
            <a:endParaRPr lang="en-IE" sz="1800" kern="0" dirty="0">
              <a:latin typeface="+mn-lt"/>
            </a:endParaRPr>
          </a:p>
          <a:p>
            <a:pPr lvl="1">
              <a:buFont typeface="Wingdings" panose="05000000000000000000" pitchFamily="2" charset="2"/>
              <a:buChar char="q"/>
            </a:pPr>
            <a:endParaRPr lang="en-IE" sz="1800" kern="0" dirty="0">
              <a:solidFill>
                <a:schemeClr val="tx1"/>
              </a:solidFill>
            </a:endParaRPr>
          </a:p>
          <a:p>
            <a:pPr marL="0" indent="0">
              <a:buNone/>
            </a:pPr>
            <a:endParaRPr lang="en-IE" sz="1800" b="1" i="0" kern="0" dirty="0">
              <a:solidFill>
                <a:schemeClr val="tx1"/>
              </a:solidFill>
            </a:endParaRPr>
          </a:p>
          <a:p>
            <a:pPr marL="0" indent="0">
              <a:buNone/>
            </a:pPr>
            <a:endParaRPr lang="en-IE" sz="18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41115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5</a:t>
            </a:fld>
            <a:endParaRPr lang="en-GB" dirty="0"/>
          </a:p>
        </p:txBody>
      </p:sp>
      <p:sp>
        <p:nvSpPr>
          <p:cNvPr id="6" name="Title 5">
            <a:extLst>
              <a:ext uri="{FF2B5EF4-FFF2-40B4-BE49-F238E27FC236}">
                <a16:creationId xmlns:a16="http://schemas.microsoft.com/office/drawing/2014/main" id="{2BA18996-10C9-E5B3-74F6-7CEAE77B7238}"/>
              </a:ext>
            </a:extLst>
          </p:cNvPr>
          <p:cNvSpPr>
            <a:spLocks noGrp="1"/>
          </p:cNvSpPr>
          <p:nvPr>
            <p:ph type="title"/>
          </p:nvPr>
        </p:nvSpPr>
        <p:spPr>
          <a:xfrm>
            <a:off x="3202193" y="1243148"/>
            <a:ext cx="8457372" cy="782357"/>
          </a:xfrm>
        </p:spPr>
        <p:txBody>
          <a:bodyPr/>
          <a:lstStyle/>
          <a:p>
            <a:r>
              <a:rPr lang="en-IE" kern="0" dirty="0">
                <a:solidFill>
                  <a:srgbClr val="0070C0"/>
                </a:solidFill>
              </a:rPr>
              <a:t>ENVIRONMENTAL RISK ASSESSMENT OF GM PLANTS</a:t>
            </a:r>
            <a:br>
              <a:rPr lang="en-IE" kern="0" dirty="0">
                <a:solidFill>
                  <a:srgbClr val="00B050"/>
                </a:solidFill>
              </a:rPr>
            </a:br>
            <a:endParaRPr lang="en-US"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532435" y="919382"/>
            <a:ext cx="10029399" cy="5211904"/>
          </a:xfrm>
          <a:prstGeom prst="rect">
            <a:avLst/>
          </a:prstGeom>
        </p:spPr>
        <p:txBody>
          <a:bodyPr>
            <a:normAutofit fontScale="92500"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914400" lvl="2" indent="0">
              <a:buClr>
                <a:schemeClr val="accent6"/>
              </a:buClr>
            </a:pPr>
            <a:endParaRPr lang="en-IE" sz="2600" kern="0" dirty="0">
              <a:solidFill>
                <a:srgbClr val="0070C0"/>
              </a:solidFill>
            </a:endParaRPr>
          </a:p>
          <a:p>
            <a:pPr marL="514350" lvl="1" indent="0">
              <a:buClr>
                <a:schemeClr val="accent6"/>
              </a:buClr>
              <a:buNone/>
            </a:pPr>
            <a:r>
              <a:rPr lang="en-IE" sz="2600" kern="0" dirty="0">
                <a:solidFill>
                  <a:srgbClr val="0070C0"/>
                </a:solidFill>
              </a:rPr>
              <a:t>US NRC ERA Procedure Steps 1 – 4:</a:t>
            </a:r>
          </a:p>
          <a:p>
            <a:pPr marL="914400" lvl="2" indent="0">
              <a:buClr>
                <a:schemeClr val="accent6"/>
              </a:buClr>
            </a:pPr>
            <a:endParaRPr lang="en-IE" sz="2400" kern="0" dirty="0">
              <a:solidFill>
                <a:schemeClr val="tx1"/>
              </a:solidFill>
            </a:endParaRPr>
          </a:p>
          <a:p>
            <a:pPr marL="1257300" lvl="2" indent="-342900">
              <a:buClr>
                <a:srgbClr val="024EA2"/>
              </a:buClr>
              <a:buFont typeface="+mj-lt"/>
              <a:buAutoNum type="arabicPeriod"/>
            </a:pPr>
            <a:r>
              <a:rPr lang="en-GB" sz="2200" i="1" dirty="0">
                <a:latin typeface="+mn-lt"/>
              </a:rPr>
              <a:t>Exposure Assessment</a:t>
            </a:r>
            <a:r>
              <a:rPr lang="en-GB" sz="2200" dirty="0">
                <a:latin typeface="+mn-lt"/>
              </a:rPr>
              <a:t>—describing populations/ecosystems exposed to stressors and magnitude, duration, and spatial extent of exposure</a:t>
            </a:r>
          </a:p>
          <a:p>
            <a:pPr marL="1257300" lvl="2" indent="-342900">
              <a:buClr>
                <a:srgbClr val="024EA2"/>
              </a:buClr>
              <a:buFont typeface="+mj-lt"/>
              <a:buAutoNum type="arabicPeriod"/>
            </a:pPr>
            <a:endParaRPr lang="en-GB" sz="2200" dirty="0">
              <a:latin typeface="+mn-lt"/>
            </a:endParaRPr>
          </a:p>
          <a:p>
            <a:pPr marL="1257300" lvl="2" indent="-342900">
              <a:buClr>
                <a:srgbClr val="024EA2"/>
              </a:buClr>
              <a:buFont typeface="+mj-lt"/>
              <a:buAutoNum type="arabicPeriod"/>
            </a:pPr>
            <a:r>
              <a:rPr lang="en-GB" sz="2200" i="1" dirty="0">
                <a:latin typeface="+mn-lt"/>
              </a:rPr>
              <a:t>Hazard Identification</a:t>
            </a:r>
            <a:r>
              <a:rPr lang="en-GB" sz="2200" dirty="0">
                <a:latin typeface="+mn-lt"/>
              </a:rPr>
              <a:t>—identifying adverse effects e.g. cancer - may occur from exposure to environmental stressors </a:t>
            </a:r>
          </a:p>
          <a:p>
            <a:pPr marL="1257300" lvl="2" indent="-342900">
              <a:buClr>
                <a:srgbClr val="024EA2"/>
              </a:buClr>
              <a:buFont typeface="+mj-lt"/>
              <a:buAutoNum type="arabicPeriod"/>
            </a:pPr>
            <a:endParaRPr lang="en-GB" sz="2200" dirty="0">
              <a:latin typeface="+mn-lt"/>
            </a:endParaRPr>
          </a:p>
          <a:p>
            <a:pPr marL="1257300" lvl="2" indent="-342900">
              <a:buClr>
                <a:srgbClr val="024EA2"/>
              </a:buClr>
              <a:buFont typeface="+mj-lt"/>
              <a:buAutoNum type="arabicPeriod"/>
            </a:pPr>
            <a:r>
              <a:rPr lang="en-GB" sz="2200" i="1" dirty="0">
                <a:latin typeface="+mn-lt"/>
              </a:rPr>
              <a:t>Dose-Response Assessment</a:t>
            </a:r>
            <a:r>
              <a:rPr lang="en-GB" sz="2200" dirty="0">
                <a:latin typeface="+mn-lt"/>
              </a:rPr>
              <a:t>—determining the toxicity/potency of stressors </a:t>
            </a:r>
          </a:p>
          <a:p>
            <a:pPr marL="1257300" lvl="2" indent="-342900">
              <a:buClr>
                <a:srgbClr val="024EA2"/>
              </a:buClr>
              <a:buFont typeface="+mj-lt"/>
              <a:buAutoNum type="arabicPeriod"/>
            </a:pPr>
            <a:endParaRPr lang="en-GB" sz="2200" dirty="0">
              <a:latin typeface="+mn-lt"/>
            </a:endParaRPr>
          </a:p>
          <a:p>
            <a:pPr marL="1257300" lvl="2" indent="-342900">
              <a:buClr>
                <a:srgbClr val="024EA2"/>
              </a:buClr>
              <a:buFont typeface="+mj-lt"/>
              <a:buAutoNum type="arabicPeriod"/>
            </a:pPr>
            <a:r>
              <a:rPr lang="en-GB" sz="2200" i="1" dirty="0">
                <a:latin typeface="+mn-lt"/>
              </a:rPr>
              <a:t>Risk Characterization</a:t>
            </a:r>
            <a:r>
              <a:rPr lang="en-GB" sz="2200" dirty="0">
                <a:latin typeface="+mn-lt"/>
              </a:rPr>
              <a:t>—using the data collected (1 – 3 above) to estimate &amp; describe the effects of human/ecological exposure to stressors </a:t>
            </a:r>
            <a:endParaRPr lang="en-IE" sz="2200" kern="0" dirty="0">
              <a:latin typeface="+mn-lt"/>
            </a:endParaRPr>
          </a:p>
          <a:p>
            <a:pPr marL="0" indent="0">
              <a:buNone/>
            </a:pPr>
            <a:endParaRPr lang="en-IE" sz="1800" b="1" i="0" kern="0" dirty="0">
              <a:solidFill>
                <a:schemeClr val="tx1"/>
              </a:solidFill>
            </a:endParaRPr>
          </a:p>
          <a:p>
            <a:pPr marL="0" indent="0">
              <a:buNone/>
            </a:pPr>
            <a:endParaRPr lang="en-IE" sz="18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21120421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6</a:t>
            </a:fld>
            <a:endParaRPr lang="en-GB" dirty="0"/>
          </a:p>
        </p:txBody>
      </p:sp>
      <p:sp>
        <p:nvSpPr>
          <p:cNvPr id="2" name="Title 1">
            <a:extLst>
              <a:ext uri="{FF2B5EF4-FFF2-40B4-BE49-F238E27FC236}">
                <a16:creationId xmlns:a16="http://schemas.microsoft.com/office/drawing/2014/main" id="{2338D89B-498C-0E88-21A8-055717DA9842}"/>
              </a:ext>
            </a:extLst>
          </p:cNvPr>
          <p:cNvSpPr>
            <a:spLocks noGrp="1"/>
          </p:cNvSpPr>
          <p:nvPr>
            <p:ph type="title"/>
          </p:nvPr>
        </p:nvSpPr>
        <p:spPr>
          <a:xfrm>
            <a:off x="3090595" y="1304792"/>
            <a:ext cx="8457372" cy="782357"/>
          </a:xfrm>
        </p:spPr>
        <p:txBody>
          <a:bodyPr/>
          <a:lstStyle/>
          <a:p>
            <a:r>
              <a:rPr lang="en-IE" kern="0" dirty="0">
                <a:solidFill>
                  <a:srgbClr val="0070C0"/>
                </a:solidFill>
              </a:rPr>
              <a:t>ENVIRONMENTAL RISK ASSESSMENT OF GM PLANTS</a:t>
            </a:r>
            <a:br>
              <a:rPr lang="en-IE" kern="0" dirty="0">
                <a:solidFill>
                  <a:srgbClr val="0070C0"/>
                </a:solidFill>
              </a:rPr>
            </a:br>
            <a:endParaRPr lang="en-US" dirty="0">
              <a:solidFill>
                <a:srgbClr val="0070C0"/>
              </a:solidFill>
            </a:endParaRPr>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96352" y="1189884"/>
            <a:ext cx="11550152" cy="5211904"/>
          </a:xfrm>
          <a:prstGeom prst="rect">
            <a:avLst/>
          </a:prstGeom>
        </p:spPr>
        <p:txBody>
          <a:bodyPr>
            <a:normAutofit fontScale="77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3100" b="1" kern="0" dirty="0">
              <a:solidFill>
                <a:srgbClr val="7030A0"/>
              </a:solidFill>
            </a:endParaRPr>
          </a:p>
          <a:p>
            <a:pPr marL="0" indent="0">
              <a:buNone/>
            </a:pPr>
            <a:endParaRPr lang="en-IE" sz="3100" i="0" dirty="0">
              <a:solidFill>
                <a:schemeClr val="tx1"/>
              </a:solidFill>
            </a:endParaRPr>
          </a:p>
          <a:p>
            <a:pPr marL="914400" lvl="2" indent="0">
              <a:buClr>
                <a:schemeClr val="accent6"/>
              </a:buClr>
            </a:pPr>
            <a:r>
              <a:rPr lang="en-IE" sz="3100" b="1" kern="0" dirty="0">
                <a:solidFill>
                  <a:srgbClr val="0070C0"/>
                </a:solidFill>
              </a:rPr>
              <a:t>ISSUES WITH EFSA GUIDANCE ON ERA - GAPS</a:t>
            </a:r>
          </a:p>
          <a:p>
            <a:pPr marL="1200150" lvl="2" indent="-285750">
              <a:buClr>
                <a:schemeClr val="accent6"/>
              </a:buClr>
              <a:buFont typeface="Wingdings" panose="05000000000000000000" pitchFamily="2" charset="2"/>
              <a:buChar char="q"/>
            </a:pPr>
            <a:endParaRPr lang="en-IE" sz="2100" kern="0" dirty="0">
              <a:solidFill>
                <a:schemeClr val="tx1"/>
              </a:solidFill>
            </a:endParaRPr>
          </a:p>
          <a:p>
            <a:pPr lvl="3">
              <a:buClr>
                <a:schemeClr val="accent6"/>
              </a:buClr>
              <a:buFont typeface="Wingdings" panose="05000000000000000000" pitchFamily="2" charset="2"/>
              <a:buChar char="v"/>
            </a:pPr>
            <a:r>
              <a:rPr lang="en-IE" sz="2600" kern="0" dirty="0">
                <a:solidFill>
                  <a:srgbClr val="004494"/>
                </a:solidFill>
                <a:latin typeface="+mn-lt"/>
              </a:rPr>
              <a:t> Genetic material from GE plants transferred to other plant species  (domesticated / wild relatives)  – risks can arise  as a result of :  </a:t>
            </a:r>
          </a:p>
          <a:p>
            <a:pPr marL="1371600" lvl="3" indent="0">
              <a:buClr>
                <a:schemeClr val="accent6"/>
              </a:buClr>
              <a:buNone/>
            </a:pPr>
            <a:endParaRPr lang="en-IE" sz="2600" kern="0" dirty="0">
              <a:solidFill>
                <a:srgbClr val="004494"/>
              </a:solidFill>
              <a:latin typeface="+mn-lt"/>
            </a:endParaRPr>
          </a:p>
          <a:p>
            <a:pPr lvl="4">
              <a:buClr>
                <a:schemeClr val="accent6"/>
              </a:buClr>
              <a:buFont typeface="Wingdings" panose="05000000000000000000" pitchFamily="2" charset="2"/>
              <a:buChar char="§"/>
            </a:pPr>
            <a:r>
              <a:rPr lang="en-IE" sz="2600" kern="0" dirty="0">
                <a:solidFill>
                  <a:srgbClr val="004494"/>
                </a:solidFill>
                <a:latin typeface="+mn-lt"/>
              </a:rPr>
              <a:t>genome x environmental interaction  or from crossing / hybridisation  are likely to escape EFSA - ERA process </a:t>
            </a:r>
          </a:p>
          <a:p>
            <a:pPr lvl="4">
              <a:buClr>
                <a:schemeClr val="accent6"/>
              </a:buClr>
              <a:buFont typeface="Wingdings" panose="05000000000000000000" pitchFamily="2" charset="2"/>
              <a:buChar char="§"/>
            </a:pPr>
            <a:endParaRPr lang="en-IE" sz="2600" kern="0" dirty="0">
              <a:solidFill>
                <a:srgbClr val="004494"/>
              </a:solidFill>
              <a:latin typeface="+mn-lt"/>
            </a:endParaRPr>
          </a:p>
          <a:p>
            <a:pPr lvl="4">
              <a:buClr>
                <a:schemeClr val="accent6"/>
              </a:buClr>
              <a:buFont typeface="Wingdings" panose="05000000000000000000" pitchFamily="2" charset="2"/>
              <a:buChar char="§"/>
            </a:pPr>
            <a:r>
              <a:rPr lang="en-IE" sz="2600" kern="0" dirty="0">
                <a:solidFill>
                  <a:srgbClr val="004494"/>
                </a:solidFill>
                <a:latin typeface="+mn-lt"/>
              </a:rPr>
              <a:t>creates problems with ERA of GE plants that can persist / propagate in the environment as result of gene flow to wild relatives </a:t>
            </a:r>
          </a:p>
          <a:p>
            <a:pPr lvl="4">
              <a:buClr>
                <a:schemeClr val="accent6"/>
              </a:buClr>
              <a:buFont typeface="Wingdings" panose="05000000000000000000" pitchFamily="2" charset="2"/>
              <a:buChar char="§"/>
            </a:pPr>
            <a:endParaRPr lang="en-IE" sz="2600" kern="0" dirty="0">
              <a:solidFill>
                <a:srgbClr val="004494"/>
              </a:solidFill>
              <a:latin typeface="+mn-lt"/>
            </a:endParaRPr>
          </a:p>
          <a:p>
            <a:pPr lvl="4">
              <a:buClr>
                <a:schemeClr val="accent6"/>
              </a:buClr>
              <a:buFont typeface="Wingdings" panose="05000000000000000000" pitchFamily="2" charset="2"/>
              <a:buChar char="§"/>
            </a:pPr>
            <a:r>
              <a:rPr lang="en-IE" sz="2600" kern="0" dirty="0">
                <a:solidFill>
                  <a:srgbClr val="004494"/>
                </a:solidFill>
                <a:latin typeface="+mn-lt"/>
              </a:rPr>
              <a:t>EFSA - ERA process fails to address </a:t>
            </a:r>
            <a:r>
              <a:rPr lang="en-IE" sz="2600" i="1" u="sng" kern="0" dirty="0">
                <a:solidFill>
                  <a:srgbClr val="004494"/>
                </a:solidFill>
                <a:latin typeface="+mn-lt"/>
              </a:rPr>
              <a:t>spatio – temporal</a:t>
            </a:r>
            <a:r>
              <a:rPr lang="en-IE" sz="2600" i="1" kern="0" dirty="0">
                <a:solidFill>
                  <a:srgbClr val="004494"/>
                </a:solidFill>
                <a:latin typeface="+mn-lt"/>
              </a:rPr>
              <a:t> </a:t>
            </a:r>
            <a:r>
              <a:rPr lang="en-IE" sz="2600" kern="0" dirty="0">
                <a:solidFill>
                  <a:srgbClr val="004494"/>
                </a:solidFill>
                <a:latin typeface="+mn-lt"/>
              </a:rPr>
              <a:t>complexity connected with releases of GE plants </a:t>
            </a:r>
          </a:p>
          <a:p>
            <a:pPr lvl="4">
              <a:buClr>
                <a:schemeClr val="accent6"/>
              </a:buClr>
              <a:buFont typeface="Wingdings" panose="05000000000000000000" pitchFamily="2" charset="2"/>
              <a:buChar char="§"/>
            </a:pPr>
            <a:endParaRPr lang="en-IE" sz="2600" kern="0" dirty="0">
              <a:solidFill>
                <a:srgbClr val="004494"/>
              </a:solidFill>
              <a:latin typeface="+mn-lt"/>
            </a:endParaRPr>
          </a:p>
          <a:p>
            <a:pPr lvl="4">
              <a:buClr>
                <a:schemeClr val="accent6"/>
              </a:buClr>
              <a:buFont typeface="Wingdings" panose="05000000000000000000" pitchFamily="2" charset="2"/>
              <a:buChar char="§"/>
            </a:pPr>
            <a:r>
              <a:rPr lang="en-IE" sz="2600" kern="0" dirty="0">
                <a:solidFill>
                  <a:srgbClr val="004494"/>
                </a:solidFill>
                <a:latin typeface="+mn-lt"/>
              </a:rPr>
              <a:t>to address </a:t>
            </a:r>
            <a:r>
              <a:rPr lang="en-IE" sz="2600" i="1" u="sng" kern="0" dirty="0">
                <a:solidFill>
                  <a:srgbClr val="004494"/>
                </a:solidFill>
                <a:latin typeface="+mn-lt"/>
              </a:rPr>
              <a:t>spatio –temporal </a:t>
            </a:r>
            <a:r>
              <a:rPr lang="en-IE" sz="2600" kern="0" dirty="0">
                <a:solidFill>
                  <a:srgbClr val="004494"/>
                </a:solidFill>
                <a:latin typeface="+mn-lt"/>
              </a:rPr>
              <a:t>dimension following questions should be answered:  </a:t>
            </a:r>
          </a:p>
          <a:p>
            <a:pPr lvl="4">
              <a:buClr>
                <a:schemeClr val="accent6"/>
              </a:buClr>
              <a:buFont typeface="Wingdings" panose="05000000000000000000" pitchFamily="2" charset="2"/>
              <a:buChar char="§"/>
            </a:pPr>
            <a:endParaRPr lang="en-IE" sz="2100" kern="0" dirty="0">
              <a:latin typeface="+mn-lt"/>
            </a:endParaRPr>
          </a:p>
          <a:p>
            <a:pPr lvl="4">
              <a:buClr>
                <a:schemeClr val="accent6"/>
              </a:buClr>
              <a:buFont typeface="Wingdings" panose="05000000000000000000" pitchFamily="2" charset="2"/>
              <a:buChar char="§"/>
            </a:pPr>
            <a:endParaRPr lang="en-IE" sz="1400" kern="0" dirty="0">
              <a:latin typeface="+mj-lt"/>
            </a:endParaRPr>
          </a:p>
          <a:p>
            <a:pPr lvl="1">
              <a:buFont typeface="Wingdings" panose="05000000000000000000" pitchFamily="2" charset="2"/>
              <a:buChar char="Ø"/>
            </a:pPr>
            <a:endParaRPr lang="en-IE" sz="1400" kern="0" dirty="0">
              <a:solidFill>
                <a:schemeClr val="tx1"/>
              </a:solidFill>
              <a:latin typeface="+mj-lt"/>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713276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7</a:t>
            </a:fld>
            <a:endParaRPr lang="en-GB" dirty="0"/>
          </a:p>
        </p:txBody>
      </p:sp>
      <p:sp>
        <p:nvSpPr>
          <p:cNvPr id="2" name="Title 1">
            <a:extLst>
              <a:ext uri="{FF2B5EF4-FFF2-40B4-BE49-F238E27FC236}">
                <a16:creationId xmlns:a16="http://schemas.microsoft.com/office/drawing/2014/main" id="{5A95974B-0050-1E14-D1FD-916A4F1AD6B4}"/>
              </a:ext>
            </a:extLst>
          </p:cNvPr>
          <p:cNvSpPr>
            <a:spLocks noGrp="1"/>
          </p:cNvSpPr>
          <p:nvPr>
            <p:ph type="title"/>
          </p:nvPr>
        </p:nvSpPr>
        <p:spPr>
          <a:xfrm>
            <a:off x="3141966" y="1232874"/>
            <a:ext cx="8457372" cy="782357"/>
          </a:xfrm>
        </p:spPr>
        <p:txBody>
          <a:bodyPr/>
          <a:lstStyle/>
          <a:p>
            <a:r>
              <a:rPr lang="en-IE" kern="0" dirty="0">
                <a:solidFill>
                  <a:srgbClr val="0070C0"/>
                </a:solidFill>
              </a:rPr>
              <a:t>ENVIRONMENTAL RISK ASSESSMENT OF GM PLANTS</a:t>
            </a:r>
            <a:br>
              <a:rPr lang="en-IE" kern="0" dirty="0">
                <a:solidFill>
                  <a:srgbClr val="00B050"/>
                </a:solidFill>
              </a:rPr>
            </a:br>
            <a:endParaRPr lang="en-US"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388419" y="1541124"/>
            <a:ext cx="11426861" cy="4772724"/>
          </a:xfrm>
          <a:prstGeom prst="rect">
            <a:avLst/>
          </a:prstGeom>
        </p:spPr>
        <p:txBody>
          <a:bodyPr>
            <a:normAutofit fontScale="55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3400" b="1" i="0" dirty="0">
              <a:solidFill>
                <a:schemeClr val="tx1"/>
              </a:solidFill>
            </a:endParaRPr>
          </a:p>
          <a:p>
            <a:pPr marL="514350" lvl="1" indent="0">
              <a:buClr>
                <a:srgbClr val="0356B1"/>
              </a:buClr>
              <a:buNone/>
            </a:pPr>
            <a:r>
              <a:rPr lang="en-IE" sz="4000" b="1" kern="0" dirty="0">
                <a:solidFill>
                  <a:srgbClr val="0070C0"/>
                </a:solidFill>
              </a:rPr>
              <a:t>SPATIO – TEMPORAL DIMENSION ISSUES WITH EFSA GUIDANCE ON ERA </a:t>
            </a:r>
          </a:p>
          <a:p>
            <a:pPr marL="1371600" lvl="2" indent="-457200">
              <a:buClr>
                <a:srgbClr val="0356B1"/>
              </a:buClr>
              <a:buFont typeface="+mj-lt"/>
              <a:buAutoNum type="arabicPeriod"/>
            </a:pPr>
            <a:endParaRPr lang="en-IE" sz="2400" kern="0" dirty="0">
              <a:solidFill>
                <a:srgbClr val="00B050"/>
              </a:solidFill>
            </a:endParaRPr>
          </a:p>
          <a:p>
            <a:pPr marL="1828800" lvl="3" indent="-457200">
              <a:buClr>
                <a:srgbClr val="0356B1"/>
              </a:buClr>
              <a:buFont typeface="+mj-lt"/>
              <a:buAutoNum type="arabicPeriod"/>
            </a:pPr>
            <a:r>
              <a:rPr lang="en-GB" sz="3400" dirty="0">
                <a:solidFill>
                  <a:srgbClr val="004494"/>
                </a:solidFill>
                <a:latin typeface="+mn-lt"/>
              </a:rPr>
              <a:t>Can genetic stability be controlled in successive generations ? </a:t>
            </a:r>
          </a:p>
          <a:p>
            <a:pPr marL="1828800" lvl="3" indent="-457200">
              <a:buClr>
                <a:srgbClr val="0356B1"/>
              </a:buClr>
              <a:buFont typeface="+mj-lt"/>
              <a:buAutoNum type="arabicPeriod"/>
            </a:pPr>
            <a:endParaRPr lang="en-GB" sz="3400" dirty="0">
              <a:solidFill>
                <a:srgbClr val="004494"/>
              </a:solidFill>
              <a:latin typeface="+mn-lt"/>
            </a:endParaRPr>
          </a:p>
          <a:p>
            <a:pPr marL="1828800" lvl="3" indent="-457200">
              <a:buClr>
                <a:srgbClr val="0356B1"/>
              </a:buClr>
              <a:buFont typeface="+mj-lt"/>
              <a:buAutoNum type="arabicPeriod"/>
            </a:pPr>
            <a:r>
              <a:rPr lang="en-GB" sz="3400" dirty="0">
                <a:solidFill>
                  <a:srgbClr val="004494"/>
                </a:solidFill>
                <a:latin typeface="+mn-lt"/>
              </a:rPr>
              <a:t>How can genetic diversity in wild population of same species be addressed ? </a:t>
            </a:r>
          </a:p>
          <a:p>
            <a:pPr marL="1828800" lvl="3" indent="-457200">
              <a:buClr>
                <a:srgbClr val="0356B1"/>
              </a:buClr>
              <a:buFont typeface="+mj-lt"/>
              <a:buAutoNum type="arabicPeriod"/>
            </a:pPr>
            <a:endParaRPr lang="en-GB" sz="3400" dirty="0">
              <a:solidFill>
                <a:srgbClr val="004494"/>
              </a:solidFill>
              <a:latin typeface="+mn-lt"/>
            </a:endParaRPr>
          </a:p>
          <a:p>
            <a:pPr marL="1828800" lvl="3" indent="-457200">
              <a:buClr>
                <a:srgbClr val="0356B1"/>
              </a:buClr>
              <a:buFont typeface="+mj-lt"/>
              <a:buAutoNum type="arabicPeriod"/>
            </a:pPr>
            <a:r>
              <a:rPr lang="en-GB" sz="3400" dirty="0">
                <a:solidFill>
                  <a:srgbClr val="004494"/>
                </a:solidFill>
                <a:latin typeface="+mn-lt"/>
              </a:rPr>
              <a:t>Is there possibility  of gene flow to other species ? </a:t>
            </a:r>
          </a:p>
          <a:p>
            <a:pPr marL="1828800" lvl="3" indent="-457200">
              <a:buClr>
                <a:srgbClr val="0356B1"/>
              </a:buClr>
              <a:buFont typeface="+mj-lt"/>
              <a:buAutoNum type="arabicPeriod"/>
            </a:pPr>
            <a:endParaRPr lang="en-GB" sz="3400" dirty="0">
              <a:solidFill>
                <a:srgbClr val="004494"/>
              </a:solidFill>
              <a:latin typeface="+mn-lt"/>
            </a:endParaRPr>
          </a:p>
          <a:p>
            <a:pPr marL="1828800" lvl="3" indent="-457200">
              <a:buClr>
                <a:srgbClr val="0356B1"/>
              </a:buClr>
              <a:buFont typeface="+mj-lt"/>
              <a:buAutoNum type="arabicPeriod"/>
            </a:pPr>
            <a:r>
              <a:rPr lang="en-GB" sz="3400" dirty="0">
                <a:solidFill>
                  <a:srgbClr val="004494"/>
                </a:solidFill>
                <a:latin typeface="+mn-lt"/>
              </a:rPr>
              <a:t>How can population dynamics &amp; life cycle aspects of wild species be integrated? </a:t>
            </a:r>
          </a:p>
          <a:p>
            <a:pPr marL="1828800" lvl="3" indent="-457200">
              <a:buClr>
                <a:srgbClr val="0356B1"/>
              </a:buClr>
              <a:buFont typeface="+mj-lt"/>
              <a:buAutoNum type="arabicPeriod"/>
            </a:pPr>
            <a:endParaRPr lang="en-GB" sz="3400" dirty="0">
              <a:solidFill>
                <a:srgbClr val="004494"/>
              </a:solidFill>
              <a:latin typeface="+mn-lt"/>
            </a:endParaRPr>
          </a:p>
          <a:p>
            <a:pPr marL="1828800" lvl="3" indent="-457200">
              <a:buClr>
                <a:srgbClr val="0356B1"/>
              </a:buClr>
              <a:buFont typeface="+mj-lt"/>
              <a:buAutoNum type="arabicPeriod"/>
            </a:pPr>
            <a:r>
              <a:rPr lang="en-GB" sz="3400" dirty="0">
                <a:solidFill>
                  <a:srgbClr val="004494"/>
                </a:solidFill>
                <a:latin typeface="+mn-lt"/>
              </a:rPr>
              <a:t>Can the receiving environment be defined regarding relevant interactions &amp; confined in regard to potential spread ?</a:t>
            </a:r>
          </a:p>
          <a:p>
            <a:pPr marL="1828800" lvl="3" indent="-457200">
              <a:buClr>
                <a:srgbClr val="0356B1"/>
              </a:buClr>
              <a:buFont typeface="+mj-lt"/>
              <a:buAutoNum type="arabicPeriod"/>
            </a:pPr>
            <a:endParaRPr lang="en-GB" sz="3400" dirty="0">
              <a:latin typeface="+mn-lt"/>
            </a:endParaRPr>
          </a:p>
          <a:p>
            <a:pPr marL="1828800" lvl="3" indent="-457200" algn="ctr">
              <a:buClr>
                <a:srgbClr val="0356B1"/>
              </a:buClr>
              <a:buFont typeface="+mj-lt"/>
              <a:buAutoNum type="arabicPeriod"/>
            </a:pPr>
            <a:r>
              <a:rPr lang="en-GB" sz="3400" i="1" kern="0" dirty="0">
                <a:solidFill>
                  <a:srgbClr val="FF0000"/>
                </a:solidFill>
                <a:latin typeface="+mn-lt"/>
              </a:rPr>
              <a:t>Cut off criteria established for chemicals (EU REACH Regulation 1907 / 2006) could be used as model for ERA of GE plants</a:t>
            </a:r>
          </a:p>
          <a:p>
            <a:pPr lvl="3">
              <a:buClr>
                <a:schemeClr val="accent6"/>
              </a:buClr>
              <a:buFont typeface="Wingdings" panose="05000000000000000000" pitchFamily="2" charset="2"/>
              <a:buChar char="v"/>
            </a:pPr>
            <a:endParaRPr lang="en-IE" sz="1900" kern="0" dirty="0">
              <a:latin typeface="+mn-lt"/>
            </a:endParaRPr>
          </a:p>
          <a:p>
            <a:pPr lvl="4">
              <a:buClr>
                <a:schemeClr val="accent6"/>
              </a:buClr>
              <a:buFont typeface="Wingdings" panose="05000000000000000000" pitchFamily="2" charset="2"/>
              <a:buChar char="§"/>
            </a:pPr>
            <a:endParaRPr lang="en-IE" sz="1400" kern="0" dirty="0">
              <a:latin typeface="+mj-lt"/>
            </a:endParaRPr>
          </a:p>
          <a:p>
            <a:pPr lvl="1">
              <a:buFont typeface="Wingdings" panose="05000000000000000000" pitchFamily="2" charset="2"/>
              <a:buChar char="Ø"/>
            </a:pPr>
            <a:endParaRPr lang="en-IE" sz="1400" kern="0" dirty="0">
              <a:solidFill>
                <a:schemeClr val="tx1"/>
              </a:solidFill>
              <a:latin typeface="+mj-lt"/>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403169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8</a:t>
            </a:fld>
            <a:endParaRPr lang="en-GB" dirty="0"/>
          </a:p>
        </p:txBody>
      </p:sp>
      <p:sp>
        <p:nvSpPr>
          <p:cNvPr id="2" name="Title 1">
            <a:extLst>
              <a:ext uri="{FF2B5EF4-FFF2-40B4-BE49-F238E27FC236}">
                <a16:creationId xmlns:a16="http://schemas.microsoft.com/office/drawing/2014/main" id="{F3C953A7-9BDA-1A7C-3738-776FF8C160D0}"/>
              </a:ext>
            </a:extLst>
          </p:cNvPr>
          <p:cNvSpPr>
            <a:spLocks noGrp="1"/>
          </p:cNvSpPr>
          <p:nvPr>
            <p:ph type="title"/>
          </p:nvPr>
        </p:nvSpPr>
        <p:spPr>
          <a:xfrm>
            <a:off x="3172789" y="739714"/>
            <a:ext cx="8457372" cy="782357"/>
          </a:xfrm>
        </p:spPr>
        <p:txBody>
          <a:bodyPr/>
          <a:lstStyle/>
          <a:p>
            <a:r>
              <a:rPr lang="en-IE" kern="0" dirty="0">
                <a:solidFill>
                  <a:srgbClr val="0070C0"/>
                </a:solidFill>
              </a:rPr>
              <a:t>ENVIRONMENTAL RISK ASSESSMENT OF GM PLANTS</a:t>
            </a:r>
            <a:endParaRPr lang="en-US" dirty="0">
              <a:solidFill>
                <a:srgbClr val="0070C0"/>
              </a:solidFill>
            </a:endParaRPr>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431515" y="1859621"/>
            <a:ext cx="10849508" cy="4874353"/>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sz="1900" i="0" dirty="0">
              <a:solidFill>
                <a:schemeClr val="tx1"/>
              </a:solidFill>
            </a:endParaRPr>
          </a:p>
          <a:p>
            <a:pPr marL="514350" lvl="1" indent="0" algn="just">
              <a:buClr>
                <a:schemeClr val="accent6"/>
              </a:buClr>
              <a:buNone/>
            </a:pPr>
            <a:r>
              <a:rPr lang="en-IE" sz="2400" kern="0" dirty="0">
                <a:solidFill>
                  <a:srgbClr val="0070C0"/>
                </a:solidFill>
              </a:rPr>
              <a:t>SPATIO – TEMPORAL CONTROLLABILITY AS CUT OFF CRITERIA IN ERA OF GE PLANTS </a:t>
            </a:r>
          </a:p>
          <a:p>
            <a:pPr marL="1200150" lvl="2" indent="-285750" algn="just">
              <a:buClr>
                <a:schemeClr val="accent6"/>
              </a:buClr>
              <a:buFont typeface="Wingdings" panose="05000000000000000000" pitchFamily="2" charset="2"/>
              <a:buChar char="q"/>
            </a:pPr>
            <a:endParaRPr lang="en-IE" sz="2000" kern="0" dirty="0">
              <a:solidFill>
                <a:srgbClr val="004494"/>
              </a:solidFill>
            </a:endParaRPr>
          </a:p>
          <a:p>
            <a:pPr marL="1714500" lvl="3" indent="-342900" algn="just">
              <a:buClr>
                <a:schemeClr val="accent6"/>
              </a:buClr>
              <a:buFont typeface="+mj-lt"/>
              <a:buAutoNum type="arabicPeriod"/>
            </a:pPr>
            <a:r>
              <a:rPr lang="en-GB" dirty="0">
                <a:solidFill>
                  <a:srgbClr val="004494"/>
                </a:solidFill>
                <a:latin typeface="+mn-lt"/>
              </a:rPr>
              <a:t>Risk assessors / risk managers need to make reliable decisions that address  high levels of </a:t>
            </a:r>
            <a:r>
              <a:rPr lang="en-GB" i="1" u="sng" dirty="0">
                <a:solidFill>
                  <a:srgbClr val="004494"/>
                </a:solidFill>
                <a:latin typeface="+mn-lt"/>
              </a:rPr>
              <a:t>spatio-temporal complexity </a:t>
            </a:r>
            <a:r>
              <a:rPr lang="en-GB" dirty="0">
                <a:solidFill>
                  <a:srgbClr val="004494"/>
                </a:solidFill>
                <a:latin typeface="+mn-lt"/>
              </a:rPr>
              <a:t>in other areas of regulation</a:t>
            </a:r>
          </a:p>
          <a:p>
            <a:pPr marL="1714500" lvl="3" indent="-342900" algn="just">
              <a:buClr>
                <a:schemeClr val="accent6"/>
              </a:buClr>
              <a:buFont typeface="+mj-lt"/>
              <a:buAutoNum type="arabicPeriod"/>
            </a:pPr>
            <a:endParaRPr lang="en-GB" dirty="0">
              <a:solidFill>
                <a:srgbClr val="004494"/>
              </a:solidFill>
              <a:latin typeface="+mn-lt"/>
            </a:endParaRPr>
          </a:p>
          <a:p>
            <a:pPr marL="1714500" lvl="3" indent="-342900" algn="just">
              <a:buClr>
                <a:schemeClr val="accent6"/>
              </a:buClr>
              <a:buFont typeface="+mj-lt"/>
              <a:buAutoNum type="arabicPeriod"/>
            </a:pPr>
            <a:r>
              <a:rPr lang="en-GB" dirty="0">
                <a:solidFill>
                  <a:srgbClr val="004494"/>
                </a:solidFill>
                <a:latin typeface="+mn-lt"/>
              </a:rPr>
              <a:t>Example : - EU Regulation for Registration, Evaluation, Authorisation &amp; Restriction of Chemicals (REACH) (Regulation (EC) No 1907/2006 [96]) &amp; pesticides (Regulation (EC) No 1107/2009 [97]) deal with similar problems e.g. </a:t>
            </a:r>
            <a:r>
              <a:rPr lang="en-GB" i="1" u="sng" dirty="0">
                <a:solidFill>
                  <a:srgbClr val="004494"/>
                </a:solidFill>
                <a:latin typeface="+mn-lt"/>
              </a:rPr>
              <a:t>bioaccumulation, persistence etc. (</a:t>
            </a:r>
            <a:r>
              <a:rPr lang="en-GB" i="1" u="sng" dirty="0" err="1">
                <a:solidFill>
                  <a:srgbClr val="004494"/>
                </a:solidFill>
                <a:latin typeface="+mn-lt"/>
              </a:rPr>
              <a:t>contd</a:t>
            </a:r>
            <a:r>
              <a:rPr lang="en-GB" i="1" u="sng" dirty="0">
                <a:solidFill>
                  <a:srgbClr val="004494"/>
                </a:solidFill>
                <a:latin typeface="+mn-lt"/>
              </a:rPr>
              <a:t> over)</a:t>
            </a:r>
          </a:p>
          <a:p>
            <a:pPr marL="1371600" lvl="3" indent="0" algn="just">
              <a:buClr>
                <a:schemeClr val="accent6"/>
              </a:buClr>
              <a:buNone/>
            </a:pPr>
            <a:endParaRPr lang="en-GB" sz="1800" dirty="0">
              <a:latin typeface="+mn-lt"/>
            </a:endParaRPr>
          </a:p>
          <a:p>
            <a:pPr marL="1371600" lvl="3" indent="0" algn="just">
              <a:buClr>
                <a:schemeClr val="accent6"/>
              </a:buClr>
              <a:buNone/>
            </a:pPr>
            <a:r>
              <a:rPr lang="en-GB" sz="1800" dirty="0">
                <a:latin typeface="+mn-lt"/>
              </a:rPr>
              <a:t> </a:t>
            </a:r>
            <a:endParaRPr lang="en-IE" sz="1800" kern="0" dirty="0">
              <a:latin typeface="+mn-lt"/>
            </a:endParaRPr>
          </a:p>
          <a:p>
            <a:pPr lvl="4" algn="just">
              <a:buClr>
                <a:schemeClr val="accent6"/>
              </a:buClr>
              <a:buFont typeface="Wingdings" panose="05000000000000000000" pitchFamily="2" charset="2"/>
              <a:buChar char="§"/>
            </a:pPr>
            <a:endParaRPr lang="en-IE" sz="1800" kern="0" dirty="0">
              <a:latin typeface="+mn-lt"/>
            </a:endParaRPr>
          </a:p>
          <a:p>
            <a:pPr lvl="1" algn="just">
              <a:buFont typeface="Wingdings" panose="05000000000000000000" pitchFamily="2" charset="2"/>
              <a:buChar char="Ø"/>
            </a:pPr>
            <a:endParaRPr lang="en-IE" sz="180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1948137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9</a:t>
            </a:fld>
            <a:endParaRPr lang="en-GB" dirty="0"/>
          </a:p>
        </p:txBody>
      </p:sp>
      <p:sp>
        <p:nvSpPr>
          <p:cNvPr id="2" name="Title 1">
            <a:extLst>
              <a:ext uri="{FF2B5EF4-FFF2-40B4-BE49-F238E27FC236}">
                <a16:creationId xmlns:a16="http://schemas.microsoft.com/office/drawing/2014/main" id="{3721FE15-DD03-6732-66B6-B430358F2BE4}"/>
              </a:ext>
            </a:extLst>
          </p:cNvPr>
          <p:cNvSpPr>
            <a:spLocks noGrp="1"/>
          </p:cNvSpPr>
          <p:nvPr>
            <p:ph type="title"/>
          </p:nvPr>
        </p:nvSpPr>
        <p:spPr>
          <a:xfrm>
            <a:off x="3214070" y="1294519"/>
            <a:ext cx="8457372" cy="782357"/>
          </a:xfrm>
        </p:spPr>
        <p:txBody>
          <a:bodyPr/>
          <a:lstStyle/>
          <a:p>
            <a:r>
              <a:rPr lang="en-IE" kern="0" dirty="0">
                <a:solidFill>
                  <a:srgbClr val="0070C0"/>
                </a:solidFill>
              </a:rPr>
              <a:t>ENVIRONMENTAL RISK ASSESSMENT OF GM PLANTS</a:t>
            </a:r>
            <a:br>
              <a:rPr lang="en-IE" kern="0" dirty="0">
                <a:solidFill>
                  <a:srgbClr val="00B050"/>
                </a:solidFill>
              </a:rPr>
            </a:br>
            <a:endParaRPr lang="en-US" dirty="0"/>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285677" y="1818526"/>
            <a:ext cx="11385765" cy="4603810"/>
          </a:xfrm>
          <a:prstGeom prst="rect">
            <a:avLst/>
          </a:prstGeom>
        </p:spPr>
        <p:txBody>
          <a:bodyPr>
            <a:normAutofit fontScale="77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900" i="0" dirty="0">
              <a:solidFill>
                <a:schemeClr val="tx1"/>
              </a:solidFill>
            </a:endParaRPr>
          </a:p>
          <a:p>
            <a:pPr marL="514350" lvl="1" indent="0">
              <a:buClr>
                <a:schemeClr val="accent6"/>
              </a:buClr>
              <a:buNone/>
            </a:pPr>
            <a:r>
              <a:rPr lang="en-IE" sz="3100" kern="0" dirty="0">
                <a:solidFill>
                  <a:srgbClr val="0070C0"/>
                </a:solidFill>
              </a:rPr>
              <a:t>SPATIO – TEMPORAL CONTROLLABILITY AS CUT OFF CRITERIA IN ERA OF GE PLANTS </a:t>
            </a:r>
          </a:p>
          <a:p>
            <a:pPr marL="1200150" lvl="2" indent="-285750">
              <a:buClr>
                <a:schemeClr val="accent6"/>
              </a:buClr>
              <a:buFont typeface="Wingdings" panose="05000000000000000000" pitchFamily="2" charset="2"/>
              <a:buChar char="q"/>
            </a:pPr>
            <a:endParaRPr lang="en-IE" sz="2200" kern="0" dirty="0">
              <a:solidFill>
                <a:srgbClr val="004494"/>
              </a:solidFill>
            </a:endParaRPr>
          </a:p>
          <a:p>
            <a:pPr marL="1714500" lvl="3" indent="-342900">
              <a:buClr>
                <a:schemeClr val="accent6"/>
              </a:buClr>
              <a:buAutoNum type="arabicPeriod" startAt="3"/>
            </a:pPr>
            <a:r>
              <a:rPr lang="en-GB" sz="2200" dirty="0">
                <a:solidFill>
                  <a:srgbClr val="004494"/>
                </a:solidFill>
                <a:latin typeface="+mn-lt"/>
              </a:rPr>
              <a:t>Cut-of criteria established for chemicals </a:t>
            </a:r>
            <a:r>
              <a:rPr lang="en-GB" sz="2200" u="sng" dirty="0">
                <a:solidFill>
                  <a:srgbClr val="004494"/>
                </a:solidFill>
                <a:latin typeface="+mn-lt"/>
              </a:rPr>
              <a:t>(EU REACH) </a:t>
            </a:r>
            <a:r>
              <a:rPr lang="en-GB" sz="2200" dirty="0">
                <a:solidFill>
                  <a:srgbClr val="004494"/>
                </a:solidFill>
                <a:latin typeface="+mn-lt"/>
              </a:rPr>
              <a:t>can  be useful model for ERA of GE organisms</a:t>
            </a:r>
          </a:p>
          <a:p>
            <a:pPr marL="1714500" lvl="3" indent="-342900">
              <a:buClr>
                <a:schemeClr val="accent6"/>
              </a:buClr>
              <a:buAutoNum type="arabicPeriod" startAt="3"/>
            </a:pPr>
            <a:endParaRPr lang="en-GB" sz="2200" dirty="0">
              <a:solidFill>
                <a:srgbClr val="004494"/>
              </a:solidFill>
              <a:latin typeface="+mn-lt"/>
            </a:endParaRPr>
          </a:p>
          <a:p>
            <a:pPr marL="1714500" lvl="3" indent="-342900">
              <a:buClr>
                <a:schemeClr val="accent6"/>
              </a:buClr>
              <a:buAutoNum type="arabicPeriod" startAt="3"/>
            </a:pPr>
            <a:r>
              <a:rPr lang="en-GB" sz="2200" dirty="0">
                <a:solidFill>
                  <a:srgbClr val="004494"/>
                </a:solidFill>
                <a:latin typeface="+mn-lt"/>
              </a:rPr>
              <a:t>Given the differences between ERA of chemicals &amp; GE organisms, in both cases long-term effects (</a:t>
            </a:r>
            <a:r>
              <a:rPr lang="en-GB" sz="2200" i="1" dirty="0" err="1">
                <a:solidFill>
                  <a:srgbClr val="004494"/>
                </a:solidFill>
                <a:latin typeface="+mn-lt"/>
              </a:rPr>
              <a:t>spatio</a:t>
            </a:r>
            <a:r>
              <a:rPr lang="en-GB" sz="2200" i="1" dirty="0">
                <a:solidFill>
                  <a:srgbClr val="004494"/>
                </a:solidFill>
                <a:latin typeface="+mn-lt"/>
              </a:rPr>
              <a:t>-temporal complexity</a:t>
            </a:r>
            <a:r>
              <a:rPr lang="en-GB" sz="2200" dirty="0">
                <a:solidFill>
                  <a:srgbClr val="004494"/>
                </a:solidFill>
                <a:latin typeface="+mn-lt"/>
              </a:rPr>
              <a:t>) plays a decisive role in decision-making</a:t>
            </a:r>
          </a:p>
          <a:p>
            <a:pPr marL="1714500" lvl="3" indent="-342900">
              <a:buClr>
                <a:schemeClr val="accent6"/>
              </a:buClr>
              <a:buAutoNum type="arabicPeriod" startAt="3"/>
            </a:pPr>
            <a:endParaRPr lang="en-GB" sz="2200" dirty="0">
              <a:solidFill>
                <a:srgbClr val="004494"/>
              </a:solidFill>
              <a:latin typeface="+mn-lt"/>
            </a:endParaRPr>
          </a:p>
          <a:p>
            <a:pPr marL="1714500" lvl="3" indent="-342900">
              <a:buClr>
                <a:schemeClr val="accent6"/>
              </a:buClr>
              <a:buAutoNum type="arabicPeriod" startAt="3"/>
            </a:pPr>
            <a:r>
              <a:rPr lang="en-GB" sz="2200" dirty="0">
                <a:solidFill>
                  <a:srgbClr val="004494"/>
                </a:solidFill>
                <a:latin typeface="+mn-lt"/>
              </a:rPr>
              <a:t>Similar to EU REACH  - fate &amp;  behaviour of GE plants in the environment can be a crucial aspect in ERA of GE plants</a:t>
            </a:r>
          </a:p>
          <a:p>
            <a:pPr marL="1714500" lvl="3" indent="-342900">
              <a:buClr>
                <a:schemeClr val="accent6"/>
              </a:buClr>
              <a:buAutoNum type="arabicPeriod" startAt="3"/>
            </a:pPr>
            <a:endParaRPr lang="en-GB" sz="2200" dirty="0">
              <a:solidFill>
                <a:srgbClr val="004494"/>
              </a:solidFill>
              <a:latin typeface="+mn-lt"/>
            </a:endParaRPr>
          </a:p>
          <a:p>
            <a:pPr marL="1714500" lvl="3" indent="-342900">
              <a:buClr>
                <a:schemeClr val="accent6"/>
              </a:buClr>
              <a:buAutoNum type="arabicPeriod" startAt="3"/>
            </a:pPr>
            <a:r>
              <a:rPr lang="en-GB" sz="2200" u="sng" dirty="0">
                <a:solidFill>
                  <a:srgbClr val="004494"/>
                </a:solidFill>
                <a:latin typeface="+mn-lt"/>
              </a:rPr>
              <a:t>Persistence</a:t>
            </a:r>
            <a:r>
              <a:rPr lang="en-GB" sz="2200" dirty="0">
                <a:solidFill>
                  <a:srgbClr val="004494"/>
                </a:solidFill>
                <a:latin typeface="+mn-lt"/>
              </a:rPr>
              <a:t> can be self-sustaining, or dependent on gene flow from cultivation or spillage of GE plants</a:t>
            </a:r>
          </a:p>
          <a:p>
            <a:pPr marL="1371600" lvl="3" indent="0">
              <a:buClr>
                <a:schemeClr val="accent6"/>
              </a:buClr>
              <a:buNone/>
            </a:pPr>
            <a:endParaRPr lang="en-GB" sz="1900" dirty="0">
              <a:latin typeface="+mn-lt"/>
            </a:endParaRPr>
          </a:p>
          <a:p>
            <a:pPr marL="1371600" lvl="3" indent="0">
              <a:buClr>
                <a:schemeClr val="accent6"/>
              </a:buClr>
              <a:buNone/>
            </a:pPr>
            <a:r>
              <a:rPr lang="en-GB" sz="1900" dirty="0">
                <a:latin typeface="+mn-lt"/>
              </a:rPr>
              <a:t> </a:t>
            </a:r>
            <a:endParaRPr lang="en-IE" sz="1900" kern="0" dirty="0">
              <a:latin typeface="+mn-lt"/>
            </a:endParaRPr>
          </a:p>
          <a:p>
            <a:pPr lvl="4">
              <a:buClr>
                <a:schemeClr val="accent6"/>
              </a:buClr>
              <a:buFont typeface="Wingdings" panose="05000000000000000000" pitchFamily="2" charset="2"/>
              <a:buChar char="§"/>
            </a:pPr>
            <a:endParaRPr lang="en-IE" sz="1400" kern="0" dirty="0">
              <a:latin typeface="+mj-lt"/>
            </a:endParaRPr>
          </a:p>
          <a:p>
            <a:pPr lvl="1">
              <a:buFont typeface="Wingdings" panose="05000000000000000000" pitchFamily="2" charset="2"/>
              <a:buChar char="Ø"/>
            </a:pPr>
            <a:endParaRPr lang="en-IE" sz="1400" kern="0" dirty="0">
              <a:solidFill>
                <a:schemeClr val="tx1"/>
              </a:solidFill>
              <a:latin typeface="+mj-lt"/>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3715299090"/>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FF87431-2774-4E17-BE38-8A579357848D}">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schemas.microsoft.com/sharepoint/v3"/>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B1CAF70-02D1-4551-A536-63581F6A809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1907</TotalTime>
  <Words>1774</Words>
  <Application>Microsoft Office PowerPoint</Application>
  <PresentationFormat>Widescreen</PresentationFormat>
  <Paragraphs>447</Paragraphs>
  <Slides>19</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Verdana</vt:lpstr>
      <vt:lpstr>Wingdings</vt:lpstr>
      <vt:lpstr>Office Theme</vt:lpstr>
      <vt:lpstr>Better Training for Safer Food Initiative</vt:lpstr>
      <vt:lpstr>ENVIRONMENTAL RISK ASSESSMENT OF GM PLANTS  </vt:lpstr>
      <vt:lpstr>ENVIRONMENTAL RISK ASSESSMENT OF GM PLANTS</vt:lpstr>
      <vt:lpstr>ENVIRONMENTAL RISK ASSESSMENT OF GM PLANTS </vt:lpstr>
      <vt:lpstr>ENVIRONMENTAL RISK ASSESSMENT OF GM PLANTS </vt:lpstr>
      <vt:lpstr>ENVIRONMENTAL RISK ASSESSMENT OF GM PLANTS </vt:lpstr>
      <vt:lpstr>ENVIRONMENTAL RISK ASSESSMENT OF GM PLANTS </vt:lpstr>
      <vt:lpstr>ENVIRONMENTAL RISK ASSESSMENT OF GM PLANTS</vt:lpstr>
      <vt:lpstr>ENVIRONMENTAL RISK ASSESSMENT OF GM PLANTS </vt:lpstr>
      <vt:lpstr>ENVIRONMENTAL RISK ASSESSMENT OF GM PLANTS </vt:lpstr>
      <vt:lpstr>ENVIRONMENTAL RISK ASSESSMENT OF GM PLANTS </vt:lpstr>
      <vt:lpstr>ENVIRONMENTAL RISK ASSESSMENT OF GM PLANTS </vt:lpstr>
      <vt:lpstr>ENVIRONMENTAL RISK ASSESSMENT OF GM PLANTS </vt:lpstr>
      <vt:lpstr>ENVIRONMENTAL RISK ASSESSMENT OF GM PLANTS  </vt:lpstr>
      <vt:lpstr>ENVIRONMENTALRISK ASSESSMENT OF GM PLANTS  </vt:lpstr>
      <vt:lpstr>ENVIRONMENTALRISK ASSESSMENT OF GM PLANTS  </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141</cp:revision>
  <dcterms:created xsi:type="dcterms:W3CDTF">2019-08-09T12:06:42Z</dcterms:created>
  <dcterms:modified xsi:type="dcterms:W3CDTF">2023-11-06T09:42:52Z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MSIP_Label_26b518dc-1afa-45e0-aaef-f556f62dbfcd_Enabled">
    <vt:lpwstr>true</vt:lpwstr>
  </property>
  <property fmtid="{D5CDD505-2E9C-101B-9397-08002B2CF9AE}" pid="4" name="MSIP_Label_26b518dc-1afa-45e0-aaef-f556f62dbfcd_SetDate">
    <vt:lpwstr>2023-11-06T09:42:52Z</vt:lpwstr>
  </property>
  <property fmtid="{D5CDD505-2E9C-101B-9397-08002B2CF9AE}" pid="5" name="MSIP_Label_26b518dc-1afa-45e0-aaef-f556f62dbfcd_Method">
    <vt:lpwstr>Standard</vt:lpwstr>
  </property>
  <property fmtid="{D5CDD505-2E9C-101B-9397-08002B2CF9AE}" pid="6" name="MSIP_Label_26b518dc-1afa-45e0-aaef-f556f62dbfcd_Name">
    <vt:lpwstr>All-Audiences_Confidential-PROD</vt:lpwstr>
  </property>
  <property fmtid="{D5CDD505-2E9C-101B-9397-08002B2CF9AE}" pid="7" name="MSIP_Label_26b518dc-1afa-45e0-aaef-f556f62dbfcd_SiteId">
    <vt:lpwstr>400696bb-3ef5-44ed-b838-ceb5afd17d90</vt:lpwstr>
  </property>
  <property fmtid="{D5CDD505-2E9C-101B-9397-08002B2CF9AE}" pid="8" name="MSIP_Label_26b518dc-1afa-45e0-aaef-f556f62dbfcd_ActionId">
    <vt:lpwstr>2631261d-525a-426e-b5f0-2b0b03b12c40</vt:lpwstr>
  </property>
  <property fmtid="{D5CDD505-2E9C-101B-9397-08002B2CF9AE}" pid="9" name="MSIP_Label_26b518dc-1afa-45e0-aaef-f556f62dbfcd_ContentBits">
    <vt:lpwstr>2</vt:lpwstr>
  </property>
  <property fmtid="{D5CDD505-2E9C-101B-9397-08002B2CF9AE}" pid="10" name="ClassificationContentMarkingFooterLocations">
    <vt:lpwstr>Office Theme:4</vt:lpwstr>
  </property>
  <property fmtid="{D5CDD505-2E9C-101B-9397-08002B2CF9AE}" pid="11" name="ClassificationContentMarkingFooterText">
    <vt:lpwstr>NSF Confidential</vt:lpwstr>
  </property>
</Properties>
</file>