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handoutMasterIdLst>
    <p:handoutMasterId r:id="rId17"/>
  </p:handoutMasterIdLst>
  <p:sldIdLst>
    <p:sldId id="545" r:id="rId5"/>
    <p:sldId id="272" r:id="rId6"/>
    <p:sldId id="273" r:id="rId7"/>
    <p:sldId id="546" r:id="rId8"/>
    <p:sldId id="548" r:id="rId9"/>
    <p:sldId id="549" r:id="rId10"/>
    <p:sldId id="280" r:id="rId11"/>
    <p:sldId id="282" r:id="rId12"/>
    <p:sldId id="473" r:id="rId13"/>
    <p:sldId id="544" r:id="rId14"/>
    <p:sldId id="27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6FA528"/>
    <a:srgbClr val="AFC551"/>
    <a:srgbClr val="034EA2"/>
    <a:srgbClr val="004494"/>
    <a:srgbClr val="0356B1"/>
    <a:srgbClr val="024EA2"/>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12" autoAdjust="0"/>
    <p:restoredTop sz="94674"/>
  </p:normalViewPr>
  <p:slideViewPr>
    <p:cSldViewPr snapToGrid="0">
      <p:cViewPr varScale="1">
        <p:scale>
          <a:sx n="62" d="100"/>
          <a:sy n="62" d="100"/>
        </p:scale>
        <p:origin x="724" y="56"/>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a Hristova" userId="146acd6f-9f96-42f3-a178-472d8ef3f70d" providerId="ADAL" clId="{10A5D6A9-348E-4730-A980-9CF50D4A5841}"/>
    <pc:docChg chg="mod modSld modMainMaster">
      <pc:chgData name="Kristina Hristova" userId="146acd6f-9f96-42f3-a178-472d8ef3f70d" providerId="ADAL" clId="{10A5D6A9-348E-4730-A980-9CF50D4A5841}" dt="2023-11-06T15:25:38.655" v="13" actId="33475"/>
      <pc:docMkLst>
        <pc:docMk/>
      </pc:docMkLst>
      <pc:sldChg chg="modSp mod">
        <pc:chgData name="Kristina Hristova" userId="146acd6f-9f96-42f3-a178-472d8ef3f70d" providerId="ADAL" clId="{10A5D6A9-348E-4730-A980-9CF50D4A5841}" dt="2023-11-06T15:24:44.469" v="0" actId="255"/>
        <pc:sldMkLst>
          <pc:docMk/>
          <pc:sldMk cId="0" sldId="272"/>
        </pc:sldMkLst>
        <pc:spChg chg="mod">
          <ac:chgData name="Kristina Hristova" userId="146acd6f-9f96-42f3-a178-472d8ef3f70d" providerId="ADAL" clId="{10A5D6A9-348E-4730-A980-9CF50D4A5841}" dt="2023-11-06T15:24:44.469" v="0" actId="255"/>
          <ac:spMkLst>
            <pc:docMk/>
            <pc:sldMk cId="0" sldId="272"/>
            <ac:spMk id="23554" creationId="{00000000-0000-0000-0000-000000000000}"/>
          </ac:spMkLst>
        </pc:spChg>
      </pc:sldChg>
      <pc:sldChg chg="modSp mod">
        <pc:chgData name="Kristina Hristova" userId="146acd6f-9f96-42f3-a178-472d8ef3f70d" providerId="ADAL" clId="{10A5D6A9-348E-4730-A980-9CF50D4A5841}" dt="2023-11-06T15:24:53.809" v="2" actId="255"/>
        <pc:sldMkLst>
          <pc:docMk/>
          <pc:sldMk cId="0" sldId="273"/>
        </pc:sldMkLst>
        <pc:spChg chg="mod">
          <ac:chgData name="Kristina Hristova" userId="146acd6f-9f96-42f3-a178-472d8ef3f70d" providerId="ADAL" clId="{10A5D6A9-348E-4730-A980-9CF50D4A5841}" dt="2023-11-06T15:24:53.809" v="2" actId="255"/>
          <ac:spMkLst>
            <pc:docMk/>
            <pc:sldMk cId="0" sldId="273"/>
            <ac:spMk id="24578" creationId="{00000000-0000-0000-0000-000000000000}"/>
          </ac:spMkLst>
        </pc:spChg>
      </pc:sldChg>
      <pc:sldChg chg="modSp mod">
        <pc:chgData name="Kristina Hristova" userId="146acd6f-9f96-42f3-a178-472d8ef3f70d" providerId="ADAL" clId="{10A5D6A9-348E-4730-A980-9CF50D4A5841}" dt="2023-11-06T15:25:23.237" v="10" actId="123"/>
        <pc:sldMkLst>
          <pc:docMk/>
          <pc:sldMk cId="0" sldId="280"/>
        </pc:sldMkLst>
        <pc:spChg chg="mod">
          <ac:chgData name="Kristina Hristova" userId="146acd6f-9f96-42f3-a178-472d8ef3f70d" providerId="ADAL" clId="{10A5D6A9-348E-4730-A980-9CF50D4A5841}" dt="2023-11-06T15:25:23.237" v="10" actId="123"/>
          <ac:spMkLst>
            <pc:docMk/>
            <pc:sldMk cId="0" sldId="280"/>
            <ac:spMk id="40962" creationId="{00000000-0000-0000-0000-000000000000}"/>
          </ac:spMkLst>
        </pc:spChg>
      </pc:sldChg>
      <pc:sldChg chg="modSp mod">
        <pc:chgData name="Kristina Hristova" userId="146acd6f-9f96-42f3-a178-472d8ef3f70d" providerId="ADAL" clId="{10A5D6A9-348E-4730-A980-9CF50D4A5841}" dt="2023-11-06T15:25:32.102" v="12" actId="14100"/>
        <pc:sldMkLst>
          <pc:docMk/>
          <pc:sldMk cId="0" sldId="282"/>
        </pc:sldMkLst>
        <pc:spChg chg="mod">
          <ac:chgData name="Kristina Hristova" userId="146acd6f-9f96-42f3-a178-472d8ef3f70d" providerId="ADAL" clId="{10A5D6A9-348E-4730-A980-9CF50D4A5841}" dt="2023-11-06T15:25:32.102" v="12" actId="14100"/>
          <ac:spMkLst>
            <pc:docMk/>
            <pc:sldMk cId="0" sldId="282"/>
            <ac:spMk id="43010" creationId="{00000000-0000-0000-0000-000000000000}"/>
          </ac:spMkLst>
        </pc:spChg>
      </pc:sldChg>
      <pc:sldChg chg="modSp mod">
        <pc:chgData name="Kristina Hristova" userId="146acd6f-9f96-42f3-a178-472d8ef3f70d" providerId="ADAL" clId="{10A5D6A9-348E-4730-A980-9CF50D4A5841}" dt="2023-11-06T15:24:59.492" v="3" actId="255"/>
        <pc:sldMkLst>
          <pc:docMk/>
          <pc:sldMk cId="0" sldId="546"/>
        </pc:sldMkLst>
        <pc:spChg chg="mod">
          <ac:chgData name="Kristina Hristova" userId="146acd6f-9f96-42f3-a178-472d8ef3f70d" providerId="ADAL" clId="{10A5D6A9-348E-4730-A980-9CF50D4A5841}" dt="2023-11-06T15:24:59.492" v="3" actId="255"/>
          <ac:spMkLst>
            <pc:docMk/>
            <pc:sldMk cId="0" sldId="546"/>
            <ac:spMk id="27650" creationId="{00000000-0000-0000-0000-000000000000}"/>
          </ac:spMkLst>
        </pc:spChg>
      </pc:sldChg>
      <pc:sldChg chg="modSp mod">
        <pc:chgData name="Kristina Hristova" userId="146acd6f-9f96-42f3-a178-472d8ef3f70d" providerId="ADAL" clId="{10A5D6A9-348E-4730-A980-9CF50D4A5841}" dt="2023-11-06T15:25:04.846" v="4" actId="255"/>
        <pc:sldMkLst>
          <pc:docMk/>
          <pc:sldMk cId="3228931501" sldId="548"/>
        </pc:sldMkLst>
        <pc:spChg chg="mod">
          <ac:chgData name="Kristina Hristova" userId="146acd6f-9f96-42f3-a178-472d8ef3f70d" providerId="ADAL" clId="{10A5D6A9-348E-4730-A980-9CF50D4A5841}" dt="2023-11-06T15:25:04.846" v="4" actId="255"/>
          <ac:spMkLst>
            <pc:docMk/>
            <pc:sldMk cId="3228931501" sldId="548"/>
            <ac:spMk id="27650" creationId="{00000000-0000-0000-0000-000000000000}"/>
          </ac:spMkLst>
        </pc:spChg>
      </pc:sldChg>
      <pc:sldChg chg="modSp mod">
        <pc:chgData name="Kristina Hristova" userId="146acd6f-9f96-42f3-a178-472d8ef3f70d" providerId="ADAL" clId="{10A5D6A9-348E-4730-A980-9CF50D4A5841}" dt="2023-11-06T15:25:15.158" v="7" actId="14100"/>
        <pc:sldMkLst>
          <pc:docMk/>
          <pc:sldMk cId="3430201641" sldId="549"/>
        </pc:sldMkLst>
        <pc:spChg chg="mod">
          <ac:chgData name="Kristina Hristova" userId="146acd6f-9f96-42f3-a178-472d8ef3f70d" providerId="ADAL" clId="{10A5D6A9-348E-4730-A980-9CF50D4A5841}" dt="2023-11-06T15:25:15.158" v="7" actId="14100"/>
          <ac:spMkLst>
            <pc:docMk/>
            <pc:sldMk cId="3430201641" sldId="549"/>
            <ac:spMk id="27650" creationId="{00000000-0000-0000-0000-000000000000}"/>
          </ac:spMkLst>
        </pc:spChg>
      </pc:sldChg>
      <pc:sldMasterChg chg="delSp mod">
        <pc:chgData name="Kristina Hristova" userId="146acd6f-9f96-42f3-a178-472d8ef3f70d" providerId="ADAL" clId="{10A5D6A9-348E-4730-A980-9CF50D4A5841}" dt="2023-11-06T15:25:38.655" v="13" actId="33475"/>
        <pc:sldMasterMkLst>
          <pc:docMk/>
          <pc:sldMasterMk cId="459720850" sldId="2147483648"/>
        </pc:sldMasterMkLst>
        <pc:spChg chg="del">
          <ac:chgData name="Kristina Hristova" userId="146acd6f-9f96-42f3-a178-472d8ef3f70d" providerId="ADAL" clId="{10A5D6A9-348E-4730-A980-9CF50D4A5841}" dt="2023-11-06T15:25:38.655" v="13" actId="33475"/>
          <ac:spMkLst>
            <pc:docMk/>
            <pc:sldMasterMk cId="459720850" sldId="2147483648"/>
            <ac:spMk id="4" creationId="{48F52A2A-E0AC-6CFE-9491-8E6BA4240409}"/>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06/11/2023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06/11/2023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355407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a:ln/>
        </p:spPr>
      </p:sp>
      <p:sp>
        <p:nvSpPr>
          <p:cNvPr id="25602" name="Notes Placeholder 2"/>
          <p:cNvSpPr>
            <a:spLocks noGrp="1"/>
          </p:cNvSpPr>
          <p:nvPr>
            <p:ph type="body" idx="1"/>
          </p:nvPr>
        </p:nvSpPr>
        <p:spPr>
          <a:noFill/>
          <a:ln/>
        </p:spPr>
        <p:txBody>
          <a:bodyPr/>
          <a:lstStyle/>
          <a:p>
            <a:r>
              <a:rPr lang="en-GB"/>
              <a:t>Dealing with risk involves two tasks:</a:t>
            </a:r>
          </a:p>
          <a:p>
            <a:r>
              <a:rPr lang="en-GB"/>
              <a:t>Identifying the degree of risk</a:t>
            </a:r>
          </a:p>
          <a:p>
            <a:r>
              <a:rPr lang="en-GB"/>
              <a:t>Responding to it</a:t>
            </a:r>
          </a:p>
          <a:p>
            <a:endParaRPr lang="en-US"/>
          </a:p>
          <a:p>
            <a:r>
              <a:rPr lang="en-GB"/>
              <a:t>In order to achieve their objectives, audit systems must be credible, they must produce</a:t>
            </a:r>
          </a:p>
          <a:p>
            <a:r>
              <a:rPr lang="en-GB"/>
              <a:t>reliable results time after time, they must look into things that are relevant and must have a</a:t>
            </a:r>
          </a:p>
          <a:p>
            <a:r>
              <a:rPr lang="en-GB"/>
              <a:t>positive impact on the quality of official controls. Credibility, reliability, relevance and</a:t>
            </a:r>
          </a:p>
          <a:p>
            <a:r>
              <a:rPr lang="en-GB"/>
              <a:t>impact are the key components in building confidence. All international audit standards</a:t>
            </a:r>
          </a:p>
          <a:p>
            <a:r>
              <a:rPr lang="en-GB"/>
              <a:t>address these four elements in one way or another.</a:t>
            </a:r>
            <a:endParaRPr lang="en-US"/>
          </a:p>
          <a:p>
            <a:endParaRPr lang="en-GB"/>
          </a:p>
          <a:p>
            <a:endParaRPr lang="en-GB"/>
          </a:p>
        </p:txBody>
      </p:sp>
      <p:sp>
        <p:nvSpPr>
          <p:cNvPr id="25603" name="Slide Number Placeholder 3"/>
          <p:cNvSpPr>
            <a:spLocks noGrp="1"/>
          </p:cNvSpPr>
          <p:nvPr>
            <p:ph type="sldNum" sz="quarter" idx="5"/>
          </p:nvPr>
        </p:nvSpPr>
        <p:spPr>
          <a:noFill/>
        </p:spPr>
        <p:txBody>
          <a:bodyPr/>
          <a:lstStyle/>
          <a:p>
            <a:fld id="{F69304CD-4A91-4534-8ECA-BEF774E9AFC4}" type="slidenum">
              <a:rPr lang="en-GB" smtClean="0">
                <a:cs typeface="Arial" charset="0"/>
              </a:rPr>
              <a:pPr/>
              <a:t>3</a:t>
            </a:fld>
            <a:endParaRPr lang="en-GB">
              <a:cs typeface="Arial" charset="0"/>
            </a:endParaRPr>
          </a:p>
        </p:txBody>
      </p:sp>
    </p:spTree>
    <p:extLst>
      <p:ext uri="{BB962C8B-B14F-4D97-AF65-F5344CB8AC3E}">
        <p14:creationId xmlns:p14="http://schemas.microsoft.com/office/powerpoint/2010/main" val="3121217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a:ln/>
        </p:spPr>
      </p:sp>
      <p:sp>
        <p:nvSpPr>
          <p:cNvPr id="41986" name="Notes Placeholder 2"/>
          <p:cNvSpPr>
            <a:spLocks noGrp="1"/>
          </p:cNvSpPr>
          <p:nvPr>
            <p:ph type="body" idx="1"/>
          </p:nvPr>
        </p:nvSpPr>
        <p:spPr>
          <a:noFill/>
          <a:ln/>
        </p:spPr>
        <p:txBody>
          <a:bodyPr/>
          <a:lstStyle/>
          <a:p>
            <a:r>
              <a:rPr lang="en-GB" dirty="0"/>
              <a:t>Areas for improvement include sampling and testing of food produced in Finland, controls in</a:t>
            </a:r>
          </a:p>
          <a:p>
            <a:r>
              <a:rPr lang="en-GB" dirty="0"/>
              <a:t>feed for GMOs that are not authorised in the EU, and assurances that official samples are tested</a:t>
            </a:r>
          </a:p>
          <a:p>
            <a:r>
              <a:rPr lang="en-GB" dirty="0"/>
              <a:t>with accredited methods only. The report contains recommendations to Finland to address the</a:t>
            </a:r>
          </a:p>
          <a:p>
            <a:r>
              <a:rPr lang="en-GB" dirty="0"/>
              <a:t>shortcomings identified</a:t>
            </a:r>
          </a:p>
        </p:txBody>
      </p:sp>
      <p:sp>
        <p:nvSpPr>
          <p:cNvPr id="41987" name="Slide Number Placeholder 3"/>
          <p:cNvSpPr>
            <a:spLocks noGrp="1"/>
          </p:cNvSpPr>
          <p:nvPr>
            <p:ph type="sldNum" sz="quarter" idx="5"/>
          </p:nvPr>
        </p:nvSpPr>
        <p:spPr>
          <a:noFill/>
        </p:spPr>
        <p:txBody>
          <a:bodyPr/>
          <a:lstStyle/>
          <a:p>
            <a:fld id="{AB07293B-E79A-455B-9F78-1FE62125A25A}" type="slidenum">
              <a:rPr lang="en-GB" smtClean="0">
                <a:cs typeface="Arial" charset="0"/>
              </a:rPr>
              <a:pPr/>
              <a:t>7</a:t>
            </a:fld>
            <a:endParaRPr lang="en-GB">
              <a:cs typeface="Arial" charset="0"/>
            </a:endParaRPr>
          </a:p>
        </p:txBody>
      </p:sp>
    </p:spTree>
    <p:extLst>
      <p:ext uri="{BB962C8B-B14F-4D97-AF65-F5344CB8AC3E}">
        <p14:creationId xmlns:p14="http://schemas.microsoft.com/office/powerpoint/2010/main" val="3916711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a:ln/>
        </p:spPr>
      </p:sp>
      <p:sp>
        <p:nvSpPr>
          <p:cNvPr id="44034" name="Notes Placeholder 2"/>
          <p:cNvSpPr>
            <a:spLocks noGrp="1"/>
          </p:cNvSpPr>
          <p:nvPr>
            <p:ph type="body" idx="1"/>
          </p:nvPr>
        </p:nvSpPr>
        <p:spPr>
          <a:noFill/>
          <a:ln/>
        </p:spPr>
        <p:txBody>
          <a:bodyPr/>
          <a:lstStyle/>
          <a:p>
            <a:r>
              <a:rPr lang="en-GB" dirty="0"/>
              <a:t>on planning of official controls</a:t>
            </a:r>
          </a:p>
          <a:p>
            <a:r>
              <a:rPr lang="en-GB" dirty="0"/>
              <a:t>The planning of GMO controls is based on a risk analysis and generally in line with EU</a:t>
            </a:r>
          </a:p>
          <a:p>
            <a:r>
              <a:rPr lang="en-GB" dirty="0"/>
              <a:t>requirements.</a:t>
            </a:r>
          </a:p>
          <a:p>
            <a:r>
              <a:rPr lang="en-GB" dirty="0"/>
              <a:t>However, the effectiveness of documentary checks at Finnish food business operators is</a:t>
            </a:r>
          </a:p>
          <a:p>
            <a:r>
              <a:rPr lang="en-GB" dirty="0"/>
              <a:t>not underpinned with surveillance through sampling and testing of nationally produced</a:t>
            </a:r>
          </a:p>
          <a:p>
            <a:r>
              <a:rPr lang="en-GB" dirty="0"/>
              <a:t>food.</a:t>
            </a:r>
          </a:p>
          <a:p>
            <a:r>
              <a:rPr lang="en-GB" dirty="0"/>
              <a:t>30. With regard to feed, excluding GMO containing feed from testing for non-</a:t>
            </a:r>
            <a:r>
              <a:rPr lang="en-GB" dirty="0" err="1"/>
              <a:t>EUauthorised</a:t>
            </a:r>
            <a:endParaRPr lang="en-GB" dirty="0"/>
          </a:p>
          <a:p>
            <a:r>
              <a:rPr lang="en-GB" dirty="0"/>
              <a:t>GM events has the potential to reduce the effectiveness of the official</a:t>
            </a:r>
          </a:p>
          <a:p>
            <a:r>
              <a:rPr lang="en-GB" dirty="0"/>
              <a:t>controls.</a:t>
            </a:r>
          </a:p>
        </p:txBody>
      </p:sp>
      <p:sp>
        <p:nvSpPr>
          <p:cNvPr id="44035" name="Slide Number Placeholder 3"/>
          <p:cNvSpPr>
            <a:spLocks noGrp="1"/>
          </p:cNvSpPr>
          <p:nvPr>
            <p:ph type="sldNum" sz="quarter" idx="5"/>
          </p:nvPr>
        </p:nvSpPr>
        <p:spPr>
          <a:noFill/>
        </p:spPr>
        <p:txBody>
          <a:bodyPr/>
          <a:lstStyle/>
          <a:p>
            <a:fld id="{E8102CE8-EE09-424F-A236-115F1BBAC71D}" type="slidenum">
              <a:rPr lang="en-GB" smtClean="0">
                <a:cs typeface="Arial" charset="0"/>
              </a:rPr>
              <a:pPr/>
              <a:t>8</a:t>
            </a:fld>
            <a:endParaRPr lang="en-GB">
              <a:cs typeface="Arial" charset="0"/>
            </a:endParaRPr>
          </a:p>
        </p:txBody>
      </p:sp>
    </p:spTree>
    <p:extLst>
      <p:ext uri="{BB962C8B-B14F-4D97-AF65-F5344CB8AC3E}">
        <p14:creationId xmlns:p14="http://schemas.microsoft.com/office/powerpoint/2010/main" val="37754558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10</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11</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hf hdr="0" ftr="0"/>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hf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41275" y="1"/>
            <a:ext cx="12192000" cy="6857999"/>
          </a:xfrm>
          <a:prstGeom prst="rect">
            <a:avLst/>
          </a:prstGeom>
          <a:solidFill>
            <a:srgbClr val="F5F5F5"/>
          </a:solidFill>
          <a:ln w="73025" algn="ctr">
            <a:no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chemeClr val="lt1"/>
              </a:solidFill>
              <a:latin typeface="+mn-lt"/>
            </a:endParaRPr>
          </a:p>
        </p:txBody>
      </p:sp>
      <p:pic>
        <p:nvPicPr>
          <p:cNvPr id="5" name="Picture 10" descr="en-quadri_small"/>
          <p:cNvPicPr>
            <a:picLocks noChangeAspect="1" noChangeArrowheads="1"/>
          </p:cNvPicPr>
          <p:nvPr userDrawn="1"/>
        </p:nvPicPr>
        <p:blipFill>
          <a:blip r:embed="rId2"/>
          <a:srcRect/>
          <a:stretch>
            <a:fillRect/>
          </a:stretch>
        </p:blipFill>
        <p:spPr bwMode="auto">
          <a:xfrm>
            <a:off x="5204884" y="307976"/>
            <a:ext cx="2125133" cy="1101725"/>
          </a:xfrm>
          <a:prstGeom prst="rect">
            <a:avLst/>
          </a:prstGeom>
          <a:noFill/>
          <a:ln w="9525">
            <a:noFill/>
            <a:miter lim="800000"/>
            <a:headEnd/>
            <a:tailEnd/>
          </a:ln>
        </p:spPr>
      </p:pic>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6150" y="835164"/>
            <a:ext cx="11095681" cy="2231329"/>
          </a:xfrm>
          <a:prstGeom prst="rect">
            <a:avLst/>
          </a:prstGeom>
        </p:spPr>
      </p:pic>
      <p:sp>
        <p:nvSpPr>
          <p:cNvPr id="2" name="TextBox 1"/>
          <p:cNvSpPr txBox="1"/>
          <p:nvPr userDrawn="1"/>
        </p:nvSpPr>
        <p:spPr>
          <a:xfrm>
            <a:off x="-514353" y="2598002"/>
            <a:ext cx="6836600" cy="144655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GB" sz="1400" dirty="0">
                <a:solidFill>
                  <a:schemeClr val="tx1"/>
                </a:solidFill>
              </a:rPr>
              <a:t>Organisation and implementation of</a:t>
            </a:r>
            <a:r>
              <a:rPr lang="en-GB" sz="1400" baseline="0" dirty="0">
                <a:solidFill>
                  <a:schemeClr val="tx1"/>
                </a:solidFill>
              </a:rPr>
              <a:t> training activities on principles and methods of risk assessment in the food chain</a:t>
            </a: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bg2">
                    <a:lumMod val="75000"/>
                  </a:schemeClr>
                </a:solidFill>
              </a:rPr>
              <a:t>Course 1: Chemical risk assessment</a:t>
            </a:r>
            <a:endParaRPr lang="en-GB" sz="1400" dirty="0">
              <a:solidFill>
                <a:schemeClr val="bg2">
                  <a:lumMod val="75000"/>
                </a:schemeClr>
              </a:solidFill>
            </a:endParaRPr>
          </a:p>
          <a:p>
            <a:endParaRPr lang="gsw-FR" sz="1800" b="0" dirty="0" err="1">
              <a:solidFill>
                <a:srgbClr val="0F5494"/>
              </a:solidFill>
            </a:endParaRPr>
          </a:p>
        </p:txBody>
      </p:sp>
      <p:sp>
        <p:nvSpPr>
          <p:cNvPr id="3" name="TextBox 2"/>
          <p:cNvSpPr txBox="1"/>
          <p:nvPr userDrawn="1"/>
        </p:nvSpPr>
        <p:spPr>
          <a:xfrm>
            <a:off x="47329" y="5545411"/>
            <a:ext cx="6046663" cy="800219"/>
          </a:xfrm>
          <a:prstGeom prst="rect">
            <a:avLst/>
          </a:prstGeom>
          <a:noFill/>
        </p:spPr>
        <p:txBody>
          <a:bodyPr wrap="square" rtlCol="0">
            <a:spAutoFit/>
          </a:bodyPr>
          <a:lstStyle/>
          <a:p>
            <a:pPr algn="just"/>
            <a:r>
              <a:rPr lang="en-US" altLang="it-IT" sz="900" i="1" dirty="0">
                <a:solidFill>
                  <a:schemeClr val="tx1"/>
                </a:solidFill>
              </a:rPr>
              <a:t>The information and views set out in this presentation are those of the authors OPERA </a:t>
            </a:r>
            <a:r>
              <a:rPr lang="en-US" altLang="it-IT" sz="900" i="1" dirty="0" err="1">
                <a:solidFill>
                  <a:schemeClr val="tx1"/>
                </a:solidFill>
              </a:rPr>
              <a:t>srl</a:t>
            </a:r>
            <a:r>
              <a:rPr lang="en-US" altLang="it-IT" sz="900" i="1" dirty="0">
                <a:solidFill>
                  <a:schemeClr val="tx1"/>
                </a:solidFill>
              </a:rPr>
              <a:t> and NSF Euro Consultants S.A. and do not necessarily reflect the official opinion of the Commission. Neither the Commission nor any person acting on its behalf may be held responsible for the use which may be made of the information contained therein.</a:t>
            </a:r>
          </a:p>
          <a:p>
            <a:pPr algn="ctr"/>
            <a:endParaRPr lang="gsw-FR" sz="1000" b="0" dirty="0" err="1">
              <a:solidFill>
                <a:srgbClr val="0F5494"/>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userDrawn="1"/>
        </p:nvSpPr>
        <p:spPr>
          <a:xfrm>
            <a:off x="7056107" y="4278394"/>
            <a:ext cx="4922440" cy="2800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BE" sz="8800" dirty="0">
                <a:solidFill>
                  <a:srgbClr val="F47B22"/>
                </a:solidFill>
              </a:rPr>
              <a:t>BTSF</a:t>
            </a:r>
            <a:endParaRPr lang="en-GB" sz="8800" dirty="0">
              <a:solidFill>
                <a:srgbClr val="F47B22"/>
              </a:solidFill>
            </a:endParaRPr>
          </a:p>
          <a:p>
            <a:endParaRPr lang="gsw-FR" sz="8800" b="0" dirty="0" err="1">
              <a:solidFill>
                <a:srgbClr val="F47B22"/>
              </a:solidFill>
            </a:endParaRPr>
          </a:p>
        </p:txBody>
      </p:sp>
    </p:spTree>
    <p:extLst>
      <p:ext uri="{BB962C8B-B14F-4D97-AF65-F5344CB8AC3E}">
        <p14:creationId xmlns:p14="http://schemas.microsoft.com/office/powerpoint/2010/main" val="19169627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1487488" y="1628800"/>
            <a:ext cx="5064000" cy="936625"/>
          </a:xfrm>
        </p:spPr>
        <p:txBody>
          <a:bodyPr/>
          <a:lstStyle>
            <a:lvl1pPr algn="r">
              <a:defRPr sz="2400">
                <a:solidFill>
                  <a:srgbClr val="F47B22"/>
                </a:solidFill>
              </a:defRPr>
            </a:lvl1pPr>
          </a:lstStyle>
          <a:p>
            <a:r>
              <a:rPr lang="en-US" dirty="0"/>
              <a:t>Click to add title</a:t>
            </a:r>
            <a:br>
              <a:rPr lang="en-US" dirty="0"/>
            </a:b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8" name="Text Placeholder 7"/>
          <p:cNvSpPr>
            <a:spLocks noGrp="1"/>
          </p:cNvSpPr>
          <p:nvPr>
            <p:ph type="body" sz="quarter" idx="13" hasCustomPrompt="1"/>
          </p:nvPr>
        </p:nvSpPr>
        <p:spPr>
          <a:xfrm>
            <a:off x="1534616" y="2671193"/>
            <a:ext cx="5064000" cy="3600450"/>
          </a:xfrm>
        </p:spPr>
        <p:txBody>
          <a:bodyPr/>
          <a:lstStyle>
            <a:lvl1pPr algn="r">
              <a:defRPr sz="1200" i="0">
                <a:solidFill>
                  <a:schemeClr val="bg2">
                    <a:lumMod val="50000"/>
                  </a:schemeClr>
                </a:solidFill>
              </a:defRPr>
            </a:lvl1pPr>
          </a:lstStyle>
          <a:p>
            <a:pPr lvl="0"/>
            <a:r>
              <a:rPr lang="en-US" dirty="0"/>
              <a:t>Click to add text</a:t>
            </a:r>
          </a:p>
          <a:p>
            <a:pPr lvl="0"/>
            <a:r>
              <a:rPr lang="en-US" dirty="0" err="1"/>
              <a:t>verdana</a:t>
            </a:r>
            <a:r>
              <a:rPr lang="en-US" dirty="0"/>
              <a:t> 14pt</a:t>
            </a:r>
            <a:endParaRPr lang="en-GB" dirty="0"/>
          </a:p>
        </p:txBody>
      </p:sp>
      <p:sp>
        <p:nvSpPr>
          <p:cNvPr id="10" name="Picture Placeholder 4"/>
          <p:cNvSpPr>
            <a:spLocks noGrp="1"/>
          </p:cNvSpPr>
          <p:nvPr>
            <p:ph type="pic" sz="quarter" idx="14" hasCustomPrompt="1"/>
          </p:nvPr>
        </p:nvSpPr>
        <p:spPr>
          <a:xfrm>
            <a:off x="6551083" y="989014"/>
            <a:ext cx="5640917" cy="5868987"/>
          </a:xfrm>
        </p:spPr>
        <p:txBody>
          <a:bodyPr anchor="ctr"/>
          <a:lstStyle>
            <a:lvl1pP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right.</a:t>
            </a:r>
          </a:p>
          <a:p>
            <a:r>
              <a:rPr lang="fr-BE" dirty="0"/>
              <a:t>Click to </a:t>
            </a:r>
            <a:r>
              <a:rPr lang="fr-BE" dirty="0" err="1"/>
              <a:t>add</a:t>
            </a:r>
            <a:r>
              <a:rPr lang="fr-BE" dirty="0"/>
              <a:t> </a:t>
            </a:r>
            <a:r>
              <a:rPr lang="fr-BE" dirty="0" err="1"/>
              <a:t>picture</a:t>
            </a:r>
            <a:r>
              <a:rPr lang="fr-BE" dirty="0"/>
              <a:t>…</a:t>
            </a:r>
            <a:endParaRPr lang="en-GB"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3339" y="3210236"/>
            <a:ext cx="6312792" cy="1586917"/>
          </a:xfrm>
          <a:prstGeom prst="rect">
            <a:avLst/>
          </a:prstGeom>
        </p:spPr>
      </p:pic>
    </p:spTree>
    <p:extLst>
      <p:ext uri="{BB962C8B-B14F-4D97-AF65-F5344CB8AC3E}">
        <p14:creationId xmlns:p14="http://schemas.microsoft.com/office/powerpoint/2010/main" val="2379703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7"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8"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3" name="TextBox 2"/>
          <p:cNvSpPr txBox="1"/>
          <p:nvPr userDrawn="1"/>
        </p:nvSpPr>
        <p:spPr>
          <a:xfrm>
            <a:off x="-144693" y="1700809"/>
            <a:ext cx="12192000" cy="3770263"/>
          </a:xfrm>
          <a:prstGeom prst="rect">
            <a:avLst/>
          </a:prstGeom>
          <a:noFill/>
        </p:spPr>
        <p:txBody>
          <a:bodyPr wrap="square" rtlCol="0">
            <a:spAutoFit/>
          </a:bodyPr>
          <a:lstStyle/>
          <a:p>
            <a:pPr algn="ctr"/>
            <a:r>
              <a:rPr lang="fr-BE" sz="23900" b="1" spc="-300" dirty="0">
                <a:solidFill>
                  <a:srgbClr val="FDE7D7"/>
                </a:solidFill>
              </a:rPr>
              <a:t>BTSF</a:t>
            </a:r>
            <a:endParaRPr lang="en-GB" sz="23900" b="1" spc="-300" dirty="0" err="1">
              <a:solidFill>
                <a:srgbClr val="FDE7D7"/>
              </a:solidFill>
            </a:endParaRPr>
          </a:p>
        </p:txBody>
      </p:sp>
      <p:sp>
        <p:nvSpPr>
          <p:cNvPr id="5" name="Text Placeholder 4"/>
          <p:cNvSpPr>
            <a:spLocks noGrp="1"/>
          </p:cNvSpPr>
          <p:nvPr>
            <p:ph type="body" sz="quarter" idx="13" hasCustomPrompt="1"/>
          </p:nvPr>
        </p:nvSpPr>
        <p:spPr>
          <a:xfrm>
            <a:off x="527051" y="1628776"/>
            <a:ext cx="11521016" cy="4392613"/>
          </a:xfrm>
        </p:spPr>
        <p:txBody>
          <a:bodyPr/>
          <a:lstStyle>
            <a:lvl1pPr marL="0" indent="0" algn="l">
              <a:buNone/>
              <a:defRPr sz="1400">
                <a:solidFill>
                  <a:schemeClr val="bg2">
                    <a:lumMod val="50000"/>
                  </a:schemeClr>
                </a:solidFill>
                <a:latin typeface="+mj-lt"/>
              </a:defRPr>
            </a:lvl1pPr>
            <a:lvl2pPr marL="457200" indent="0" algn="l">
              <a:buNone/>
              <a:defRPr>
                <a:latin typeface="+mj-lt"/>
              </a:defRPr>
            </a:lvl2pPr>
            <a:lvl3pPr marL="914400" indent="0" algn="l">
              <a:buFont typeface="Arial" panose="020B0604020202020204" pitchFamily="34" charset="0"/>
              <a:buNone/>
              <a:defRPr>
                <a:latin typeface="+mj-lt"/>
              </a:defRPr>
            </a:lvl3pPr>
            <a:lvl4pPr marL="1371600" indent="0" algn="l">
              <a:buNone/>
              <a:defRPr>
                <a:latin typeface="+mj-lt"/>
              </a:defRPr>
            </a:lvl4pPr>
            <a:lvl5pPr marL="1828800" indent="0" algn="l">
              <a:buNone/>
              <a:defRPr>
                <a:latin typeface="+mj-lt"/>
              </a:defRPr>
            </a:lvl5pPr>
          </a:lstStyle>
          <a:p>
            <a:pPr lvl="0"/>
            <a:r>
              <a:rPr lang="en-US" dirty="0"/>
              <a:t>Click to edit add text</a:t>
            </a:r>
            <a:endParaRPr lang="en-GB" dirty="0"/>
          </a:p>
        </p:txBody>
      </p:sp>
    </p:spTree>
    <p:extLst>
      <p:ext uri="{BB962C8B-B14F-4D97-AF65-F5344CB8AC3E}">
        <p14:creationId xmlns:p14="http://schemas.microsoft.com/office/powerpoint/2010/main" val="1788478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4" name="Rectangle 6"/>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5"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6" name="Rectangle 6"/>
          <p:cNvSpPr>
            <a:spLocks noChangeArrowheads="1"/>
          </p:cNvSpPr>
          <p:nvPr userDrawn="1"/>
        </p:nvSpPr>
        <p:spPr bwMode="auto">
          <a:xfrm>
            <a:off x="5640918" y="6381750"/>
            <a:ext cx="910167" cy="482600"/>
          </a:xfrm>
          <a:prstGeom prst="rect">
            <a:avLst/>
          </a:prstGeom>
          <a:solidFill>
            <a:srgbClr val="AFC651"/>
          </a:solidFill>
          <a:ln w="9525" algn="ctr">
            <a:noFill/>
            <a:miter lim="800000"/>
            <a:headEnd/>
            <a:tailEnd/>
          </a:ln>
          <a:effectLst/>
        </p:spPr>
        <p:txBody>
          <a:bodyPr lIns="36000"/>
          <a:lstStyle/>
          <a:p>
            <a:pPr defTabSz="457200">
              <a:defRPr/>
            </a:pPr>
            <a:r>
              <a:rPr lang="fr-BE" sz="700" b="0" i="1" dirty="0">
                <a:solidFill>
                  <a:schemeClr val="bg1"/>
                </a:solidFill>
                <a:latin typeface="+mj-lt"/>
                <a:cs typeface="+mn-cs"/>
              </a:rPr>
              <a:t>Food </a:t>
            </a:r>
            <a:r>
              <a:rPr lang="fr-BE" sz="700" b="0" i="1" dirty="0" err="1">
                <a:solidFill>
                  <a:schemeClr val="bg1"/>
                </a:solidFill>
                <a:latin typeface="+mj-lt"/>
                <a:cs typeface="+mn-cs"/>
              </a:rPr>
              <a:t>safety</a:t>
            </a:r>
            <a:endParaRPr lang="fr-BE" sz="450" b="0" i="1" dirty="0">
              <a:solidFill>
                <a:schemeClr val="bg1"/>
              </a:solidFill>
              <a:latin typeface="+mj-lt"/>
              <a:cs typeface="+mn-cs"/>
            </a:endParaRPr>
          </a:p>
        </p:txBody>
      </p:sp>
      <p:pic>
        <p:nvPicPr>
          <p:cNvPr id="7" name="Picture 10"/>
          <p:cNvPicPr>
            <a:picLocks noChangeAspect="1"/>
          </p:cNvPicPr>
          <p:nvPr userDrawn="1"/>
        </p:nvPicPr>
        <p:blipFill>
          <a:blip r:embed="rId3"/>
          <a:srcRect/>
          <a:stretch>
            <a:fillRect/>
          </a:stretch>
        </p:blipFill>
        <p:spPr bwMode="auto">
          <a:xfrm>
            <a:off x="334434" y="2420938"/>
            <a:ext cx="11569700" cy="2914650"/>
          </a:xfrm>
          <a:prstGeom prst="rect">
            <a:avLst/>
          </a:prstGeom>
          <a:noFill/>
          <a:ln w="9525">
            <a:noFill/>
            <a:miter lim="800000"/>
            <a:headEnd/>
            <a:tailEnd/>
          </a:ln>
        </p:spPr>
      </p:pic>
      <p:sp>
        <p:nvSpPr>
          <p:cNvPr id="2" name="Title 1"/>
          <p:cNvSpPr>
            <a:spLocks noGrp="1"/>
          </p:cNvSpPr>
          <p:nvPr>
            <p:ph type="title"/>
          </p:nvPr>
        </p:nvSpPr>
        <p:spPr>
          <a:xfrm>
            <a:off x="914400" y="1844825"/>
            <a:ext cx="10363200" cy="2376265"/>
          </a:xfrm>
        </p:spPr>
        <p:txBody>
          <a:bodyPr anchor="t"/>
          <a:lstStyle>
            <a:lvl1pPr algn="ctr">
              <a:defRPr sz="3600" b="1" cap="none" baseline="0">
                <a:solidFill>
                  <a:srgbClr val="F47B22"/>
                </a:solidFill>
              </a:defRPr>
            </a:lvl1pPr>
          </a:lstStyle>
          <a:p>
            <a:r>
              <a:rPr lang="de-DE" dirty="0"/>
              <a:t>Titelmasterformat durch Klicken bearbeiten</a:t>
            </a:r>
            <a:endParaRPr lang="en-GB" dirty="0"/>
          </a:p>
        </p:txBody>
      </p:sp>
      <p:sp>
        <p:nvSpPr>
          <p:cNvPr id="3" name="Text Placeholder 2"/>
          <p:cNvSpPr>
            <a:spLocks noGrp="1"/>
          </p:cNvSpPr>
          <p:nvPr>
            <p:ph type="body" idx="1"/>
          </p:nvPr>
        </p:nvSpPr>
        <p:spPr>
          <a:xfrm>
            <a:off x="1007435" y="4509120"/>
            <a:ext cx="10363200" cy="1368153"/>
          </a:xfrm>
          <a:ln>
            <a:noFill/>
          </a:ln>
        </p:spPr>
        <p:txBody>
          <a:bodyPr/>
          <a:lstStyle>
            <a:lvl1pPr marL="0" marR="0" indent="0" algn="ctr" defTabSz="914400" rtl="0" eaLnBrk="0" fontAlgn="base" latinLnBrk="0" hangingPunct="0">
              <a:lnSpc>
                <a:spcPct val="100000"/>
              </a:lnSpc>
              <a:spcBef>
                <a:spcPct val="20000"/>
              </a:spcBef>
              <a:spcAft>
                <a:spcPct val="0"/>
              </a:spcAft>
              <a:buClr>
                <a:schemeClr val="bg1"/>
              </a:buClr>
              <a:buSzTx/>
              <a:buFontTx/>
              <a:buNone/>
              <a:tabLst/>
              <a:defRPr sz="1400" i="0" baseline="0">
                <a:solidFill>
                  <a:schemeClr val="bg2">
                    <a:lumMod val="50000"/>
                  </a:schemeClr>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dirty="0"/>
              <a:t>Textmasterformate durch Klicken bearbeiten</a:t>
            </a:r>
          </a:p>
          <a:p>
            <a:pPr lvl="1"/>
            <a:r>
              <a:rPr lang="de-DE" dirty="0"/>
              <a:t>Zweite Ebene</a:t>
            </a:r>
          </a:p>
          <a:p>
            <a:pPr lvl="2"/>
            <a:r>
              <a:rPr lang="de-DE" dirty="0"/>
              <a:t>Dritte Ebene</a:t>
            </a:r>
          </a:p>
        </p:txBody>
      </p:sp>
      <p:sp>
        <p:nvSpPr>
          <p:cNvPr id="8" name="Rectangle 6"/>
          <p:cNvSpPr>
            <a:spLocks noGrp="1" noChangeArrowheads="1"/>
          </p:cNvSpPr>
          <p:nvPr>
            <p:ph type="sldNum" sz="quarter" idx="10"/>
          </p:nvPr>
        </p:nvSpPr>
        <p:spPr>
          <a:xfrm>
            <a:off x="11567584" y="5995988"/>
            <a:ext cx="649816" cy="241300"/>
          </a:xfrm>
          <a:prstGeom prst="rect">
            <a:avLst/>
          </a:prstGeom>
          <a:solidFill>
            <a:srgbClr val="F47B22"/>
          </a:solidFill>
        </p:spPr>
        <p:txBody>
          <a:bodyPr/>
          <a:lstStyle>
            <a:lvl1pPr algn="ctr">
              <a:defRPr sz="1000">
                <a:solidFill>
                  <a:schemeClr val="bg1"/>
                </a:solidFill>
                <a:latin typeface="+mj-lt"/>
                <a:cs typeface="+mn-cs"/>
              </a:defRPr>
            </a:lvl1pPr>
          </a:lstStyle>
          <a:p>
            <a:pPr>
              <a:defRPr/>
            </a:pPr>
            <a:fld id="{3D9761B2-D201-4011-918B-88601DC2F202}" type="slidenum">
              <a:rPr lang="en-GB"/>
              <a:pPr>
                <a:defRPr/>
              </a:pPr>
              <a:t>‹#›</a:t>
            </a:fld>
            <a:endParaRPr lang="en-GB"/>
          </a:p>
        </p:txBody>
      </p:sp>
    </p:spTree>
    <p:extLst>
      <p:ext uri="{BB962C8B-B14F-4D97-AF65-F5344CB8AC3E}">
        <p14:creationId xmlns:p14="http://schemas.microsoft.com/office/powerpoint/2010/main" val="455060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28">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28"/>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 id="2147483673" r:id="rId22"/>
    <p:sldLayoutId id="2147483674" r:id="rId23"/>
    <p:sldLayoutId id="2147483675" r:id="rId24"/>
    <p:sldLayoutId id="2147483676" r:id="rId25"/>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hyperlink" Target="http://www.opera-italy.eu/"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22.png"/><Relationship Id="rId18" Type="http://schemas.openxmlformats.org/officeDocument/2006/relationships/image" Target="../media/image24.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19.png"/><Relationship Id="rId12" Type="http://schemas.openxmlformats.org/officeDocument/2006/relationships/image" Target="../media/image21.png"/><Relationship Id="rId17" Type="http://schemas.openxmlformats.org/officeDocument/2006/relationships/hyperlink" Target="https://www.youtube.com/user/eutube" TargetMode="External"/><Relationship Id="rId2" Type="http://schemas.openxmlformats.org/officeDocument/2006/relationships/notesSlide" Target="../notesSlides/notesSlide6.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23.png"/><Relationship Id="rId10" Type="http://schemas.openxmlformats.org/officeDocument/2006/relationships/image" Target="../media/image20.png"/><Relationship Id="rId19" Type="http://schemas.openxmlformats.org/officeDocument/2006/relationships/image" Target="../media/image25.png"/><Relationship Id="rId4" Type="http://schemas.openxmlformats.org/officeDocument/2006/relationships/image" Target="../media/image18.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a:t>
            </a:r>
            <a:r>
              <a:rPr lang="en-GB" sz="2400"/>
              <a:t>on Environmental risk </a:t>
            </a:r>
            <a:r>
              <a:rPr lang="en-GB" sz="2400" dirty="0"/>
              <a:t>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5144851"/>
            <a:ext cx="9849186" cy="516397"/>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US" sz="2000" b="1" dirty="0"/>
              <a:t>6.3 Audit activities</a:t>
            </a:r>
          </a:p>
        </p:txBody>
      </p:sp>
    </p:spTree>
    <p:extLst>
      <p:ext uri="{BB962C8B-B14F-4D97-AF65-F5344CB8AC3E}">
        <p14:creationId xmlns:p14="http://schemas.microsoft.com/office/powerpoint/2010/main" val="131003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443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Tree>
    <p:extLst>
      <p:ext uri="{BB962C8B-B14F-4D97-AF65-F5344CB8AC3E}">
        <p14:creationId xmlns:p14="http://schemas.microsoft.com/office/powerpoint/2010/main" val="1244639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1AABDDC5-E7F7-436E-B298-F08218D142D2}" type="slidenum">
              <a:rPr lang="en-GB"/>
              <a:pPr>
                <a:defRPr/>
              </a:pPr>
              <a:t>2</a:t>
            </a:fld>
            <a:endParaRPr lang="en-GB"/>
          </a:p>
        </p:txBody>
      </p:sp>
      <p:sp>
        <p:nvSpPr>
          <p:cNvPr id="23553" name="Title 1"/>
          <p:cNvSpPr>
            <a:spLocks noGrp="1"/>
          </p:cNvSpPr>
          <p:nvPr>
            <p:ph type="title"/>
          </p:nvPr>
        </p:nvSpPr>
        <p:spPr/>
        <p:txBody>
          <a:bodyPr/>
          <a:lstStyle/>
          <a:p>
            <a:r>
              <a:rPr lang="en-US"/>
              <a:t>Objectives </a:t>
            </a:r>
            <a:endParaRPr lang="en-GB"/>
          </a:p>
        </p:txBody>
      </p:sp>
      <p:sp>
        <p:nvSpPr>
          <p:cNvPr id="23554" name="Text Placeholder 2"/>
          <p:cNvSpPr>
            <a:spLocks noGrp="1"/>
          </p:cNvSpPr>
          <p:nvPr>
            <p:ph type="body" idx="4294967295"/>
          </p:nvPr>
        </p:nvSpPr>
        <p:spPr>
          <a:xfrm>
            <a:off x="838199" y="1938677"/>
            <a:ext cx="9312667" cy="3311525"/>
          </a:xfrm>
        </p:spPr>
        <p:txBody>
          <a:bodyPr/>
          <a:lstStyle/>
          <a:p>
            <a:r>
              <a:rPr lang="en-US" dirty="0">
                <a:solidFill>
                  <a:srgbClr val="404040"/>
                </a:solidFill>
              </a:rPr>
              <a:t>To cover basics on auditing activities </a:t>
            </a:r>
          </a:p>
          <a:p>
            <a:endParaRPr lang="en-GB" dirty="0">
              <a:solidFill>
                <a:srgbClr val="404040"/>
              </a:solidFill>
            </a:endParaRPr>
          </a:p>
          <a:p>
            <a:r>
              <a:rPr lang="en-US" dirty="0">
                <a:solidFill>
                  <a:srgbClr val="404040"/>
                </a:solidFill>
              </a:rPr>
              <a:t>To gain an overview of the legal process related to audit activities as required by Article 6 (regulation 2017/625) </a:t>
            </a:r>
          </a:p>
          <a:p>
            <a:endParaRPr lang="en-US" sz="2000" dirty="0">
              <a:solidFill>
                <a:srgbClr val="404040"/>
              </a:solidFill>
            </a:endParaRPr>
          </a:p>
          <a:p>
            <a:endParaRPr lang="en-GB" sz="2000" dirty="0">
              <a:solidFill>
                <a:srgbClr val="40404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41630F7D-3DDA-4DE9-8483-0F1DD8F1AB9B}" type="slidenum">
              <a:rPr lang="en-GB"/>
              <a:pPr>
                <a:defRPr/>
              </a:pPr>
              <a:t>3</a:t>
            </a:fld>
            <a:endParaRPr lang="en-GB"/>
          </a:p>
        </p:txBody>
      </p:sp>
      <p:sp>
        <p:nvSpPr>
          <p:cNvPr id="24577" name="Title 1"/>
          <p:cNvSpPr>
            <a:spLocks noGrp="1"/>
          </p:cNvSpPr>
          <p:nvPr>
            <p:ph type="title"/>
          </p:nvPr>
        </p:nvSpPr>
        <p:spPr/>
        <p:txBody>
          <a:bodyPr/>
          <a:lstStyle/>
          <a:p>
            <a:r>
              <a:rPr lang="en-US"/>
              <a:t>Definitions</a:t>
            </a:r>
            <a:endParaRPr lang="en-GB"/>
          </a:p>
        </p:txBody>
      </p:sp>
      <p:sp>
        <p:nvSpPr>
          <p:cNvPr id="24578" name="Text Placeholder 2"/>
          <p:cNvSpPr>
            <a:spLocks noGrp="1"/>
          </p:cNvSpPr>
          <p:nvPr>
            <p:ph type="body" idx="4294967295"/>
          </p:nvPr>
        </p:nvSpPr>
        <p:spPr>
          <a:xfrm>
            <a:off x="838199" y="1681823"/>
            <a:ext cx="10227067" cy="3311525"/>
          </a:xfrm>
        </p:spPr>
        <p:txBody>
          <a:bodyPr/>
          <a:lstStyle/>
          <a:p>
            <a:pPr marL="0" indent="0" algn="l">
              <a:buNone/>
            </a:pPr>
            <a:r>
              <a:rPr lang="en-GB" sz="2200" dirty="0">
                <a:solidFill>
                  <a:srgbClr val="404040"/>
                </a:solidFill>
              </a:rPr>
              <a:t>Risk audit is a systematic way of understanding the risks. Because the range and types of risks are many and varied, audit activities can be a complex and involving process.</a:t>
            </a:r>
          </a:p>
          <a:p>
            <a:pPr marL="0" indent="0" algn="l">
              <a:buNone/>
            </a:pPr>
            <a:r>
              <a:rPr lang="en-GB" sz="2200" dirty="0">
                <a:solidFill>
                  <a:srgbClr val="404040"/>
                </a:solidFill>
              </a:rPr>
              <a:t>Environmental auditing is used to: </a:t>
            </a:r>
          </a:p>
          <a:p>
            <a:pPr algn="l"/>
            <a:r>
              <a:rPr lang="en-GB" sz="2200" dirty="0">
                <a:solidFill>
                  <a:srgbClr val="404040"/>
                </a:solidFill>
              </a:rPr>
              <a:t>investigate</a:t>
            </a:r>
          </a:p>
          <a:p>
            <a:pPr algn="l"/>
            <a:r>
              <a:rPr lang="en-GB" sz="2200" dirty="0">
                <a:solidFill>
                  <a:srgbClr val="404040"/>
                </a:solidFill>
              </a:rPr>
              <a:t>understand</a:t>
            </a:r>
          </a:p>
          <a:p>
            <a:pPr algn="l"/>
            <a:r>
              <a:rPr lang="en-GB" sz="2200" dirty="0">
                <a:solidFill>
                  <a:srgbClr val="404040"/>
                </a:solidFill>
              </a:rPr>
              <a:t>identify</a:t>
            </a:r>
          </a:p>
          <a:p>
            <a:pPr marL="0" indent="0" algn="l">
              <a:buNone/>
            </a:pPr>
            <a:r>
              <a:rPr lang="en-GB" sz="2200" dirty="0">
                <a:solidFill>
                  <a:srgbClr val="404040"/>
                </a:solidFill>
              </a:rPr>
              <a:t>Auditing, in general, is a </a:t>
            </a:r>
            <a:r>
              <a:rPr lang="en-GB" sz="2200" b="1" u="sng" dirty="0">
                <a:solidFill>
                  <a:srgbClr val="404040"/>
                </a:solidFill>
              </a:rPr>
              <a:t>methodical examination -</a:t>
            </a:r>
            <a:r>
              <a:rPr lang="en-GB" sz="2200" dirty="0">
                <a:solidFill>
                  <a:srgbClr val="404040"/>
                </a:solidFill>
              </a:rPr>
              <a:t> involving analyses, tests and confirmations - of procedures and practices whose goal is to verify whether they comply with legal requirements, internal policies and accepted practices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7CE847B-8A7F-4419-B3B7-1AD5EAD60891}" type="slidenum">
              <a:rPr lang="en-GB"/>
              <a:pPr>
                <a:defRPr/>
              </a:pPr>
              <a:t>4</a:t>
            </a:fld>
            <a:endParaRPr lang="en-GB"/>
          </a:p>
        </p:txBody>
      </p:sp>
      <p:sp>
        <p:nvSpPr>
          <p:cNvPr id="27649" name="Title 1"/>
          <p:cNvSpPr>
            <a:spLocks noGrp="1"/>
          </p:cNvSpPr>
          <p:nvPr>
            <p:ph type="title"/>
          </p:nvPr>
        </p:nvSpPr>
        <p:spPr/>
        <p:txBody>
          <a:bodyPr/>
          <a:lstStyle/>
          <a:p>
            <a:r>
              <a:rPr lang="en-US"/>
              <a:t>The process </a:t>
            </a:r>
            <a:endParaRPr lang="en-GB"/>
          </a:p>
        </p:txBody>
      </p:sp>
      <p:sp>
        <p:nvSpPr>
          <p:cNvPr id="27650" name="Text Placeholder 2"/>
          <p:cNvSpPr>
            <a:spLocks noGrp="1"/>
          </p:cNvSpPr>
          <p:nvPr>
            <p:ph type="body" idx="4294967295"/>
          </p:nvPr>
        </p:nvSpPr>
        <p:spPr>
          <a:xfrm>
            <a:off x="838199" y="2042489"/>
            <a:ext cx="9816101" cy="3311525"/>
          </a:xfrm>
        </p:spPr>
        <p:txBody>
          <a:bodyPr/>
          <a:lstStyle/>
          <a:p>
            <a:pPr marL="0" indent="0" algn="l">
              <a:buNone/>
            </a:pPr>
            <a:r>
              <a:rPr lang="en-GB" dirty="0">
                <a:solidFill>
                  <a:srgbClr val="404040"/>
                </a:solidFill>
              </a:rPr>
              <a:t> Environmental audit preparations: </a:t>
            </a:r>
          </a:p>
          <a:p>
            <a:pPr algn="l"/>
            <a:r>
              <a:rPr lang="en-GB" dirty="0">
                <a:solidFill>
                  <a:srgbClr val="404040"/>
                </a:solidFill>
              </a:rPr>
              <a:t>research, desk review, risk-based targeting, checklist development</a:t>
            </a:r>
          </a:p>
          <a:p>
            <a:pPr marL="0" indent="0" algn="l">
              <a:buNone/>
            </a:pPr>
            <a:r>
              <a:rPr lang="en-GB" dirty="0">
                <a:solidFill>
                  <a:srgbClr val="404040"/>
                </a:solidFill>
              </a:rPr>
              <a:t>Carrying out an audit involves the following activities:</a:t>
            </a:r>
          </a:p>
          <a:p>
            <a:pPr algn="l"/>
            <a:r>
              <a:rPr lang="en-GB" dirty="0">
                <a:solidFill>
                  <a:srgbClr val="404040"/>
                </a:solidFill>
              </a:rPr>
              <a:t>preparing the audit, collection of the audit evidence, drawing findings and conclusions, and making recommendations demonstrating the relationship between these steps in the process</a:t>
            </a:r>
          </a:p>
          <a:p>
            <a:endParaRPr lang="en-US" sz="1800" dirty="0">
              <a:solidFill>
                <a:srgbClr val="404040"/>
              </a:solidFill>
            </a:endParaRPr>
          </a:p>
          <a:p>
            <a:endParaRPr lang="en-GB" sz="1800" dirty="0">
              <a:solidFill>
                <a:srgbClr val="40404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7CE847B-8A7F-4419-B3B7-1AD5EAD60891}" type="slidenum">
              <a:rPr lang="en-GB"/>
              <a:pPr>
                <a:defRPr/>
              </a:pPr>
              <a:t>5</a:t>
            </a:fld>
            <a:endParaRPr lang="en-GB"/>
          </a:p>
        </p:txBody>
      </p:sp>
      <p:sp>
        <p:nvSpPr>
          <p:cNvPr id="27650" name="Text Placeholder 2"/>
          <p:cNvSpPr>
            <a:spLocks noGrp="1"/>
          </p:cNvSpPr>
          <p:nvPr>
            <p:ph type="body" idx="4294967295"/>
          </p:nvPr>
        </p:nvSpPr>
        <p:spPr>
          <a:xfrm>
            <a:off x="838199" y="2042489"/>
            <a:ext cx="9816101" cy="3311525"/>
          </a:xfrm>
        </p:spPr>
        <p:txBody>
          <a:bodyPr/>
          <a:lstStyle/>
          <a:p>
            <a:pPr marL="0" indent="0">
              <a:buNone/>
            </a:pPr>
            <a:r>
              <a:rPr lang="en-US" dirty="0">
                <a:solidFill>
                  <a:srgbClr val="404040"/>
                </a:solidFill>
              </a:rPr>
              <a:t>1. To ensure their compliance with this Regulation, the competent authorities shall carry out internal audits or have audits carried out on themselves and shall take appropriate measures in the light of the results of those audits </a:t>
            </a:r>
          </a:p>
          <a:p>
            <a:pPr marL="0" indent="0">
              <a:buNone/>
            </a:pPr>
            <a:endParaRPr lang="en-US" dirty="0">
              <a:solidFill>
                <a:srgbClr val="404040"/>
              </a:solidFill>
            </a:endParaRPr>
          </a:p>
          <a:p>
            <a:pPr marL="0" indent="0">
              <a:buNone/>
            </a:pPr>
            <a:r>
              <a:rPr lang="en-US" dirty="0">
                <a:solidFill>
                  <a:srgbClr val="404040"/>
                </a:solidFill>
              </a:rPr>
              <a:t>2. The Audits referred to in paragraph 1, shall be subject to independent scrutiny and carried out in a transparent manner</a:t>
            </a:r>
            <a:endParaRPr lang="en-GB" dirty="0">
              <a:solidFill>
                <a:srgbClr val="404040"/>
              </a:solidFill>
            </a:endParaRPr>
          </a:p>
          <a:p>
            <a:pPr marL="0" indent="0">
              <a:buNone/>
            </a:pPr>
            <a:endParaRPr lang="en-GB" sz="1800" dirty="0">
              <a:solidFill>
                <a:srgbClr val="404040"/>
              </a:solidFill>
            </a:endParaRPr>
          </a:p>
        </p:txBody>
      </p:sp>
      <p:sp>
        <p:nvSpPr>
          <p:cNvPr id="2" name="Title 1"/>
          <p:cNvSpPr>
            <a:spLocks noGrp="1"/>
          </p:cNvSpPr>
          <p:nvPr>
            <p:ph type="title"/>
          </p:nvPr>
        </p:nvSpPr>
        <p:spPr>
          <a:xfrm>
            <a:off x="3097189" y="1015123"/>
            <a:ext cx="8457372" cy="782357"/>
          </a:xfrm>
        </p:spPr>
        <p:txBody>
          <a:bodyPr/>
          <a:lstStyle/>
          <a:p>
            <a:r>
              <a:rPr lang="en-GB" dirty="0"/>
              <a:t>Competent Authorities and article 6</a:t>
            </a:r>
            <a:br>
              <a:rPr lang="en-GB" dirty="0"/>
            </a:br>
            <a:endParaRPr lang="en-GB" dirty="0"/>
          </a:p>
        </p:txBody>
      </p:sp>
    </p:spTree>
    <p:extLst>
      <p:ext uri="{BB962C8B-B14F-4D97-AF65-F5344CB8AC3E}">
        <p14:creationId xmlns:p14="http://schemas.microsoft.com/office/powerpoint/2010/main" val="32289315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7CE847B-8A7F-4419-B3B7-1AD5EAD60891}" type="slidenum">
              <a:rPr lang="en-GB"/>
              <a:pPr>
                <a:defRPr/>
              </a:pPr>
              <a:t>6</a:t>
            </a:fld>
            <a:endParaRPr lang="en-GB"/>
          </a:p>
        </p:txBody>
      </p:sp>
      <p:sp>
        <p:nvSpPr>
          <p:cNvPr id="27650" name="Text Placeholder 2"/>
          <p:cNvSpPr>
            <a:spLocks noGrp="1"/>
          </p:cNvSpPr>
          <p:nvPr>
            <p:ph type="body" idx="4294967295"/>
          </p:nvPr>
        </p:nvSpPr>
        <p:spPr>
          <a:xfrm>
            <a:off x="838200" y="2083586"/>
            <a:ext cx="10596937" cy="3311525"/>
          </a:xfrm>
        </p:spPr>
        <p:txBody>
          <a:bodyPr/>
          <a:lstStyle/>
          <a:p>
            <a:r>
              <a:rPr lang="en-GB" dirty="0">
                <a:solidFill>
                  <a:srgbClr val="404040"/>
                </a:solidFill>
              </a:rPr>
              <a:t>Ensuring impartiality, quality and consistency of official controls.</a:t>
            </a:r>
          </a:p>
          <a:p>
            <a:r>
              <a:rPr lang="en-GB" dirty="0">
                <a:solidFill>
                  <a:srgbClr val="404040"/>
                </a:solidFill>
              </a:rPr>
              <a:t>Ensuring that staff are free from conflict of interest.</a:t>
            </a:r>
          </a:p>
          <a:p>
            <a:r>
              <a:rPr lang="en-GB" dirty="0">
                <a:solidFill>
                  <a:srgbClr val="404040"/>
                </a:solidFill>
              </a:rPr>
              <a:t>Having legal powers to perform controls and suitable facilities and equipment.</a:t>
            </a:r>
          </a:p>
          <a:p>
            <a:r>
              <a:rPr lang="en-GB" b="1" u="sng" dirty="0">
                <a:solidFill>
                  <a:srgbClr val="404040"/>
                </a:solidFill>
              </a:rPr>
              <a:t>Carrying out internal audits or having external audits carried out on themselves, etc.</a:t>
            </a:r>
          </a:p>
          <a:p>
            <a:pPr marL="0" indent="0">
              <a:buNone/>
            </a:pPr>
            <a:endParaRPr lang="en-GB" sz="1800" dirty="0">
              <a:solidFill>
                <a:srgbClr val="404040"/>
              </a:solidFill>
            </a:endParaRPr>
          </a:p>
        </p:txBody>
      </p:sp>
      <p:sp>
        <p:nvSpPr>
          <p:cNvPr id="2" name="Title 1"/>
          <p:cNvSpPr>
            <a:spLocks noGrp="1"/>
          </p:cNvSpPr>
          <p:nvPr>
            <p:ph type="title"/>
          </p:nvPr>
        </p:nvSpPr>
        <p:spPr>
          <a:xfrm>
            <a:off x="3110837" y="987827"/>
            <a:ext cx="8457372" cy="782357"/>
          </a:xfrm>
        </p:spPr>
        <p:txBody>
          <a:bodyPr/>
          <a:lstStyle/>
          <a:p>
            <a:r>
              <a:rPr lang="en-GB" dirty="0"/>
              <a:t>Competent Authorities and article 6</a:t>
            </a:r>
            <a:br>
              <a:rPr lang="en-GB" dirty="0"/>
            </a:br>
            <a:endParaRPr lang="en-GB" dirty="0"/>
          </a:p>
        </p:txBody>
      </p:sp>
    </p:spTree>
    <p:extLst>
      <p:ext uri="{BB962C8B-B14F-4D97-AF65-F5344CB8AC3E}">
        <p14:creationId xmlns:p14="http://schemas.microsoft.com/office/powerpoint/2010/main" val="3430201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6E896C60-3E03-490B-BBF9-25E6302565CA}" type="slidenum">
              <a:rPr lang="en-GB"/>
              <a:pPr>
                <a:defRPr/>
              </a:pPr>
              <a:t>7</a:t>
            </a:fld>
            <a:endParaRPr lang="en-GB"/>
          </a:p>
        </p:txBody>
      </p:sp>
      <p:sp>
        <p:nvSpPr>
          <p:cNvPr id="40961" name="Title 1"/>
          <p:cNvSpPr>
            <a:spLocks noGrp="1"/>
          </p:cNvSpPr>
          <p:nvPr>
            <p:ph type="title"/>
          </p:nvPr>
        </p:nvSpPr>
        <p:spPr/>
        <p:txBody>
          <a:bodyPr/>
          <a:lstStyle/>
          <a:p>
            <a:r>
              <a:rPr lang="en-GB"/>
              <a:t>Example: Finland</a:t>
            </a:r>
          </a:p>
        </p:txBody>
      </p:sp>
      <p:sp>
        <p:nvSpPr>
          <p:cNvPr id="40962" name="Text Placeholder 2"/>
          <p:cNvSpPr>
            <a:spLocks noGrp="1"/>
          </p:cNvSpPr>
          <p:nvPr>
            <p:ph type="body" idx="4294967295"/>
          </p:nvPr>
        </p:nvSpPr>
        <p:spPr>
          <a:xfrm>
            <a:off x="838199" y="2078208"/>
            <a:ext cx="10648123" cy="3240087"/>
          </a:xfrm>
        </p:spPr>
        <p:txBody>
          <a:bodyPr/>
          <a:lstStyle/>
          <a:p>
            <a:pPr algn="just"/>
            <a:r>
              <a:rPr lang="en-GB" dirty="0">
                <a:solidFill>
                  <a:srgbClr val="404040"/>
                </a:solidFill>
              </a:rPr>
              <a:t>The report concludes that Finland has fit-for-purpose control systems for GMOs. Planning of controls is risk based. Resources are allocated to implement controls, which are carried out by</a:t>
            </a:r>
          </a:p>
          <a:p>
            <a:pPr algn="just"/>
            <a:r>
              <a:rPr lang="en-GB" dirty="0">
                <a:solidFill>
                  <a:srgbClr val="404040"/>
                </a:solidFill>
              </a:rPr>
              <a:t>competent staff using appropriate methods. The availability of accredited analytical methods for a broad scope of GM events underpins the effectiveness of the control systems.</a:t>
            </a:r>
          </a:p>
          <a:p>
            <a:endParaRPr lang="en-GB" sz="1800" dirty="0">
              <a:solidFill>
                <a:srgbClr val="40404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B70B88FA-5764-4503-96C4-FFA33A54FADC}" type="slidenum">
              <a:rPr lang="en-GB"/>
              <a:pPr>
                <a:defRPr/>
              </a:pPr>
              <a:t>8</a:t>
            </a:fld>
            <a:endParaRPr lang="en-GB"/>
          </a:p>
        </p:txBody>
      </p:sp>
      <p:sp>
        <p:nvSpPr>
          <p:cNvPr id="43009" name="Title 1"/>
          <p:cNvSpPr>
            <a:spLocks noGrp="1"/>
          </p:cNvSpPr>
          <p:nvPr>
            <p:ph type="title"/>
          </p:nvPr>
        </p:nvSpPr>
        <p:spPr/>
        <p:txBody>
          <a:bodyPr/>
          <a:lstStyle/>
          <a:p>
            <a:r>
              <a:rPr lang="en-US"/>
              <a:t>Example: Finland</a:t>
            </a:r>
            <a:endParaRPr lang="en-GB"/>
          </a:p>
        </p:txBody>
      </p:sp>
      <p:sp>
        <p:nvSpPr>
          <p:cNvPr id="43010" name="Text Placeholder 2"/>
          <p:cNvSpPr>
            <a:spLocks noGrp="1"/>
          </p:cNvSpPr>
          <p:nvPr>
            <p:ph type="body" idx="4294967295"/>
          </p:nvPr>
        </p:nvSpPr>
        <p:spPr>
          <a:xfrm>
            <a:off x="838200" y="1959225"/>
            <a:ext cx="10648122" cy="3311525"/>
          </a:xfrm>
        </p:spPr>
        <p:txBody>
          <a:bodyPr/>
          <a:lstStyle/>
          <a:p>
            <a:pPr algn="l"/>
            <a:r>
              <a:rPr lang="en-GB" dirty="0">
                <a:solidFill>
                  <a:srgbClr val="404040"/>
                </a:solidFill>
              </a:rPr>
              <a:t>Conclusions on national legislation:</a:t>
            </a:r>
          </a:p>
          <a:p>
            <a:pPr algn="l"/>
            <a:r>
              <a:rPr lang="en-GB" dirty="0">
                <a:solidFill>
                  <a:srgbClr val="404040"/>
                </a:solidFill>
              </a:rPr>
              <a:t>National legislation is in place to implement EU legislation relevant to the scope of this audit.</a:t>
            </a:r>
            <a:endParaRPr lang="en-US" dirty="0">
              <a:solidFill>
                <a:srgbClr val="404040"/>
              </a:solidFill>
            </a:endParaRPr>
          </a:p>
          <a:p>
            <a:pPr algn="l"/>
            <a:r>
              <a:rPr lang="en-GB" dirty="0">
                <a:solidFill>
                  <a:srgbClr val="404040"/>
                </a:solidFill>
              </a:rPr>
              <a:t>Conclusions on resources for performance controls:</a:t>
            </a:r>
          </a:p>
          <a:p>
            <a:pPr algn="l"/>
            <a:r>
              <a:rPr lang="en-GB" dirty="0" err="1">
                <a:solidFill>
                  <a:srgbClr val="404040"/>
                </a:solidFill>
              </a:rPr>
              <a:t>CAs</a:t>
            </a:r>
            <a:r>
              <a:rPr lang="en-GB" dirty="0">
                <a:solidFill>
                  <a:srgbClr val="404040"/>
                </a:solidFill>
              </a:rPr>
              <a:t> have adequate resources and procedures to ensure that GMO controls are carried out.</a:t>
            </a:r>
          </a:p>
          <a:p>
            <a:endParaRPr lang="en-GB" sz="1800" dirty="0">
              <a:solidFill>
                <a:srgbClr val="40404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9</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6" y="2080286"/>
            <a:ext cx="8695267" cy="830997"/>
          </a:xfrm>
          <a:prstGeom prst="rect">
            <a:avLst/>
          </a:prstGeom>
          <a:noFill/>
        </p:spPr>
        <p:txBody>
          <a:bodyPr wrap="square" rtlCol="0">
            <a:spAutoFit/>
          </a:bodyPr>
          <a:lstStyle/>
          <a:p>
            <a:pPr algn="ctr"/>
            <a:r>
              <a:rPr lang="en-IE" sz="4800" dirty="0">
                <a:solidFill>
                  <a:srgbClr val="034EA2"/>
                </a:solidFill>
                <a:latin typeface="+mj-lt"/>
                <a:ea typeface="+mj-ea"/>
                <a:cs typeface="+mj-cs"/>
              </a:rPr>
              <a:t>Thank you for your 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B1CAF70-02D1-4551-A536-63581F6A8097}">
  <ds:schemaRefs>
    <ds:schemaRef ds:uri="http://schemas.microsoft.com/sharepoint/v3/contenttype/forms"/>
  </ds:schemaRefs>
</ds:datastoreItem>
</file>

<file path=customXml/itemProps2.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FF87431-2774-4E17-BE38-8A579357848D}">
  <ds:schemaRefs>
    <ds:schemaRef ds:uri="http://schemas.microsoft.com/office/infopath/2007/PartnerControls"/>
    <ds:schemaRef ds:uri="http://schemas.microsoft.com/office/2006/documentManagement/types"/>
    <ds:schemaRef ds:uri="http://purl.org/dc/elements/1.1/"/>
    <ds:schemaRef ds:uri="http://purl.org/dc/terms/"/>
    <ds:schemaRef ds:uri="http://schemas.microsoft.com/office/2006/metadata/properties"/>
    <ds:schemaRef ds:uri="http://www.w3.org/XML/1998/namespace"/>
    <ds:schemaRef ds:uri="http://purl.org/dc/dcmitype/"/>
    <ds:schemaRef ds:uri="http://schemas.openxmlformats.org/package/2006/metadata/core-propertie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
  <TotalTime>1921</TotalTime>
  <Words>936</Words>
  <Application>Microsoft Office PowerPoint</Application>
  <PresentationFormat>Widescreen</PresentationFormat>
  <Paragraphs>104</Paragraphs>
  <Slides>11</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Verdana</vt:lpstr>
      <vt:lpstr>Office Theme</vt:lpstr>
      <vt:lpstr>Better Training for Safer Food Initiative</vt:lpstr>
      <vt:lpstr>Objectives </vt:lpstr>
      <vt:lpstr>Definitions</vt:lpstr>
      <vt:lpstr>The process </vt:lpstr>
      <vt:lpstr>Competent Authorities and article 6 </vt:lpstr>
      <vt:lpstr>Competent Authorities and article 6 </vt:lpstr>
      <vt:lpstr>Example: Finland</vt:lpstr>
      <vt:lpstr>Example: Finland</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Kristina Hristova</cp:lastModifiedBy>
  <cp:revision>143</cp:revision>
  <dcterms:created xsi:type="dcterms:W3CDTF">2019-08-09T12:06:42Z</dcterms:created>
  <dcterms:modified xsi:type="dcterms:W3CDTF">2023-11-06T15:25:40Z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ClassificationContentMarkingFooterLocations">
    <vt:lpwstr>Office Theme:4</vt:lpwstr>
  </property>
  <property fmtid="{D5CDD505-2E9C-101B-9397-08002B2CF9AE}" pid="4" name="ClassificationContentMarkingFooterText">
    <vt:lpwstr>NSF Confidential</vt:lpwstr>
  </property>
  <property fmtid="{D5CDD505-2E9C-101B-9397-08002B2CF9AE}" pid="5" name="MSIP_Label_f2c848f1-078c-4e4f-8789-8a1259c542b8_Enabled">
    <vt:lpwstr>true</vt:lpwstr>
  </property>
  <property fmtid="{D5CDD505-2E9C-101B-9397-08002B2CF9AE}" pid="6" name="MSIP_Label_f2c848f1-078c-4e4f-8789-8a1259c542b8_SetDate">
    <vt:lpwstr>2023-11-06T15:25:38Z</vt:lpwstr>
  </property>
  <property fmtid="{D5CDD505-2E9C-101B-9397-08002B2CF9AE}" pid="7" name="MSIP_Label_f2c848f1-078c-4e4f-8789-8a1259c542b8_Method">
    <vt:lpwstr>Privileged</vt:lpwstr>
  </property>
  <property fmtid="{D5CDD505-2E9C-101B-9397-08002B2CF9AE}" pid="8" name="MSIP_Label_f2c848f1-078c-4e4f-8789-8a1259c542b8_Name">
    <vt:lpwstr>Public</vt:lpwstr>
  </property>
  <property fmtid="{D5CDD505-2E9C-101B-9397-08002B2CF9AE}" pid="9" name="MSIP_Label_f2c848f1-078c-4e4f-8789-8a1259c542b8_SiteId">
    <vt:lpwstr>400696bb-3ef5-44ed-b838-ceb5afd17d90</vt:lpwstr>
  </property>
  <property fmtid="{D5CDD505-2E9C-101B-9397-08002B2CF9AE}" pid="10" name="MSIP_Label_f2c848f1-078c-4e4f-8789-8a1259c542b8_ActionId">
    <vt:lpwstr>e198335a-e57f-4ff4-a1b9-cc025c9f101d</vt:lpwstr>
  </property>
  <property fmtid="{D5CDD505-2E9C-101B-9397-08002B2CF9AE}" pid="11" name="MSIP_Label_f2c848f1-078c-4e4f-8789-8a1259c542b8_ContentBits">
    <vt:lpwstr>0</vt:lpwstr>
  </property>
</Properties>
</file>