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handoutMasterIdLst>
    <p:handoutMasterId r:id="rId32"/>
  </p:handoutMasterIdLst>
  <p:sldIdLst>
    <p:sldId id="545" r:id="rId5"/>
    <p:sldId id="309" r:id="rId6"/>
    <p:sldId id="310" r:id="rId7"/>
    <p:sldId id="311" r:id="rId8"/>
    <p:sldId id="313" r:id="rId9"/>
    <p:sldId id="314" r:id="rId10"/>
    <p:sldId id="315" r:id="rId11"/>
    <p:sldId id="322" r:id="rId12"/>
    <p:sldId id="323" r:id="rId13"/>
    <p:sldId id="324" r:id="rId14"/>
    <p:sldId id="317" r:id="rId15"/>
    <p:sldId id="325" r:id="rId16"/>
    <p:sldId id="318" r:id="rId17"/>
    <p:sldId id="326" r:id="rId18"/>
    <p:sldId id="328" r:id="rId19"/>
    <p:sldId id="329" r:id="rId20"/>
    <p:sldId id="330" r:id="rId21"/>
    <p:sldId id="331" r:id="rId22"/>
    <p:sldId id="332" r:id="rId23"/>
    <p:sldId id="333" r:id="rId24"/>
    <p:sldId id="334" r:id="rId25"/>
    <p:sldId id="327" r:id="rId26"/>
    <p:sldId id="335" r:id="rId27"/>
    <p:sldId id="473" r:id="rId28"/>
    <p:sldId id="544" r:id="rId29"/>
    <p:sldId id="27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1" clrIdx="0">
    <p:extLst>
      <p:ext uri="{19B8F6BF-5375-455C-9EA6-DF929625EA0E}">
        <p15:presenceInfo xmlns:p15="http://schemas.microsoft.com/office/powerpoint/2012/main" userId="HP" providerId="None"/>
      </p:ext>
    </p:extLst>
  </p:cmAuthor>
  <p:cmAuthor id="2" name="Kristina Hristova" initials="KH" lastIdx="1" clrIdx="1">
    <p:extLst>
      <p:ext uri="{19B8F6BF-5375-455C-9EA6-DF929625EA0E}">
        <p15:presenceInfo xmlns:p15="http://schemas.microsoft.com/office/powerpoint/2012/main" userId="S::khristova@nsf.org::146acd6f-9f96-42f3-a178-472d8ef3f7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94"/>
    <a:srgbClr val="FFC000"/>
    <a:srgbClr val="6FA528"/>
    <a:srgbClr val="AFC551"/>
    <a:srgbClr val="034EA2"/>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44" autoAdjust="0"/>
    <p:restoredTop sz="94674"/>
  </p:normalViewPr>
  <p:slideViewPr>
    <p:cSldViewPr snapToGrid="0">
      <p:cViewPr varScale="1">
        <p:scale>
          <a:sx n="62" d="100"/>
          <a:sy n="62" d="100"/>
        </p:scale>
        <p:origin x="60" y="28"/>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1-28T16:07:26.039" idx="1">
    <p:pos x="10" y="10"/>
    <p:text/>
    <p:extLst>
      <p:ext uri="{C676402C-5697-4E1C-873F-D02D1690AC5C}">
        <p15:threadingInfo xmlns:p15="http://schemas.microsoft.com/office/powerpoint/2012/main" timeZoneBias="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23-11-06T11:59:22.004" idx="1">
    <p:pos x="1521" y="1935"/>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25</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26</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cstate="print"/>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5639859" y="1556272"/>
            <a:ext cx="5064653" cy="936625"/>
          </a:xfrm>
        </p:spPr>
        <p:txBody>
          <a:bodyPr anchor="ctr" anchorCtr="0"/>
          <a:lstStyle>
            <a:lvl1pPr marL="0" indent="0" algn="l">
              <a:buFontTx/>
              <a:buNone/>
              <a:defRPr sz="2400" baseline="0">
                <a:solidFill>
                  <a:srgbClr val="F47B22"/>
                </a:solidFill>
              </a:defRPr>
            </a:lvl1pPr>
          </a:lstStyle>
          <a:p>
            <a:r>
              <a:rPr lang="en-US" dirty="0"/>
              <a:t>Click to add title </a:t>
            </a: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13" name="Text Placeholder 12"/>
          <p:cNvSpPr>
            <a:spLocks noGrp="1"/>
          </p:cNvSpPr>
          <p:nvPr>
            <p:ph type="body" sz="quarter" idx="13" hasCustomPrompt="1"/>
          </p:nvPr>
        </p:nvSpPr>
        <p:spPr>
          <a:xfrm>
            <a:off x="5639859" y="2565401"/>
            <a:ext cx="5064000" cy="3743325"/>
          </a:xfrm>
        </p:spPr>
        <p:txBody>
          <a:bodyPr/>
          <a:lstStyle>
            <a:lvl1pPr marL="0" indent="0">
              <a:buFontTx/>
              <a:buNone/>
              <a:defRPr sz="1200" i="0">
                <a:solidFill>
                  <a:schemeClr val="bg2">
                    <a:lumMod val="50000"/>
                  </a:schemeClr>
                </a:solidFill>
              </a:defRPr>
            </a:lvl1pPr>
          </a:lstStyle>
          <a:p>
            <a:pPr lvl="0"/>
            <a:r>
              <a:rPr lang="en-US" dirty="0"/>
              <a:t>Click to add text</a:t>
            </a:r>
          </a:p>
          <a:p>
            <a:pPr lvl="0"/>
            <a:r>
              <a:rPr lang="en-US" dirty="0"/>
              <a:t>Verdana 14pt</a:t>
            </a:r>
            <a:endParaRPr lang="en-GB" dirty="0"/>
          </a:p>
        </p:txBody>
      </p:sp>
      <p:sp>
        <p:nvSpPr>
          <p:cNvPr id="5" name="Picture Placeholder 4"/>
          <p:cNvSpPr>
            <a:spLocks noGrp="1"/>
          </p:cNvSpPr>
          <p:nvPr>
            <p:ph type="pic" sz="quarter" idx="14" hasCustomPrompt="1"/>
          </p:nvPr>
        </p:nvSpPr>
        <p:spPr>
          <a:xfrm>
            <a:off x="0" y="989014"/>
            <a:ext cx="5640917" cy="5868987"/>
          </a:xfrm>
        </p:spPr>
        <p:txBody>
          <a:bodyPr anchor="ctr"/>
          <a:lstStyle>
            <a:lvl1pPr algn="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a:t>
            </a:r>
            <a:r>
              <a:rPr lang="fr-BE" dirty="0" err="1"/>
              <a:t>left</a:t>
            </a:r>
            <a:r>
              <a:rPr lang="fr-BE" dirty="0"/>
              <a:t>.</a:t>
            </a:r>
          </a:p>
          <a:p>
            <a:r>
              <a:rPr lang="fr-BE" dirty="0"/>
              <a:t>Click to </a:t>
            </a:r>
            <a:r>
              <a:rPr lang="fr-BE" dirty="0" err="1"/>
              <a:t>add</a:t>
            </a:r>
            <a:r>
              <a:rPr lang="fr-BE" dirty="0"/>
              <a:t> </a:t>
            </a:r>
            <a:r>
              <a:rPr lang="fr-BE" dirty="0" err="1"/>
              <a:t>picture</a:t>
            </a:r>
            <a:r>
              <a:rPr lang="fr-BE" dirty="0"/>
              <a:t>…</a:t>
            </a:r>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07968" y="3138228"/>
            <a:ext cx="6312792" cy="1586917"/>
          </a:xfrm>
          <a:prstGeom prst="rect">
            <a:avLst/>
          </a:prstGeom>
        </p:spPr>
      </p:pic>
    </p:spTree>
    <p:extLst>
      <p:ext uri="{BB962C8B-B14F-4D97-AF65-F5344CB8AC3E}">
        <p14:creationId xmlns:p14="http://schemas.microsoft.com/office/powerpoint/2010/main" val="2006617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hyperlink" Target="http://www.opera-italy.eu/"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5.png"/><Relationship Id="rId18" Type="http://schemas.openxmlformats.org/officeDocument/2006/relationships/image" Target="../media/image27.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22.png"/><Relationship Id="rId12" Type="http://schemas.openxmlformats.org/officeDocument/2006/relationships/image" Target="../media/image24.png"/><Relationship Id="rId17" Type="http://schemas.openxmlformats.org/officeDocument/2006/relationships/hyperlink" Target="https://www.youtube.com/user/eutube" TargetMode="External"/><Relationship Id="rId2" Type="http://schemas.openxmlformats.org/officeDocument/2006/relationships/notesSlide" Target="../notesSlides/notesSlide3.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6.png"/><Relationship Id="rId10" Type="http://schemas.openxmlformats.org/officeDocument/2006/relationships/image" Target="../media/image23.png"/><Relationship Id="rId19" Type="http://schemas.openxmlformats.org/officeDocument/2006/relationships/image" Target="../media/image28.png"/><Relationship Id="rId4" Type="http://schemas.openxmlformats.org/officeDocument/2006/relationships/image" Target="../media/image21.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fr-BE" sz="1800" dirty="0">
                <a:solidFill>
                  <a:srgbClr val="FFC000"/>
                </a:solidFill>
              </a:rPr>
              <a:t>1.3 ERA and </a:t>
            </a:r>
            <a:r>
              <a:rPr lang="fr-BE" sz="1800" dirty="0" err="1">
                <a:solidFill>
                  <a:srgbClr val="FFC000"/>
                </a:solidFill>
              </a:rPr>
              <a:t>food</a:t>
            </a:r>
            <a:r>
              <a:rPr lang="fr-BE" sz="1800" dirty="0">
                <a:solidFill>
                  <a:srgbClr val="FFC000"/>
                </a:solidFill>
              </a:rPr>
              <a:t> </a:t>
            </a:r>
            <a:r>
              <a:rPr lang="fr-BE" sz="1800" dirty="0" err="1">
                <a:solidFill>
                  <a:srgbClr val="FFC000"/>
                </a:solidFill>
              </a:rPr>
              <a:t>chain</a:t>
            </a:r>
            <a:r>
              <a:rPr lang="fr-BE" sz="1800" dirty="0">
                <a:solidFill>
                  <a:srgbClr val="FFC000"/>
                </a:solidFill>
              </a:rPr>
              <a:t> </a:t>
            </a:r>
            <a:r>
              <a:rPr lang="fr-BE" sz="1800" dirty="0" err="1">
                <a:solidFill>
                  <a:srgbClr val="FFC000"/>
                </a:solidFill>
              </a:rPr>
              <a:t>safety</a:t>
            </a:r>
            <a:r>
              <a:rPr lang="fr-BE" sz="1800" dirty="0">
                <a:solidFill>
                  <a:srgbClr val="FFC000"/>
                </a:solidFill>
              </a:rPr>
              <a:t> </a:t>
            </a:r>
            <a:r>
              <a:rPr lang="fr-BE" sz="1800" dirty="0" err="1">
                <a:solidFill>
                  <a:srgbClr val="FFC000"/>
                </a:solidFill>
              </a:rPr>
              <a:t>controls</a:t>
            </a:r>
            <a:endParaRPr lang="en-GB" sz="1800" dirty="0" err="1">
              <a:solidFill>
                <a:srgbClr val="FFC000"/>
              </a:solidFill>
            </a:endParaRP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24D7B56-FA50-768A-616B-E3B4298E52FE}"/>
              </a:ext>
            </a:extLst>
          </p:cNvPr>
          <p:cNvSpPr>
            <a:spLocks noGrp="1"/>
          </p:cNvSpPr>
          <p:nvPr>
            <p:ph idx="1"/>
          </p:nvPr>
        </p:nvSpPr>
        <p:spPr/>
        <p:txBody>
          <a:bodyPr/>
          <a:lstStyle/>
          <a:p>
            <a:pPr marL="457200" lvl="1" indent="0">
              <a:buClr>
                <a:srgbClr val="0070C0"/>
              </a:buClr>
              <a:buNone/>
            </a:pPr>
            <a:r>
              <a:rPr lang="en-GB" sz="2400" b="1" kern="0" dirty="0">
                <a:solidFill>
                  <a:srgbClr val="004494"/>
                </a:solidFill>
              </a:rPr>
              <a:t>1.	Problem formulation including hazard identification</a:t>
            </a:r>
          </a:p>
          <a:p>
            <a:pPr marL="1771650" lvl="3" indent="-457200">
              <a:buClr>
                <a:srgbClr val="0070C0"/>
              </a:buClr>
              <a:buFont typeface="+mj-lt"/>
              <a:buAutoNum type="alphaLcPeriod"/>
            </a:pPr>
            <a:r>
              <a:rPr lang="en-GB" sz="2400" kern="0" dirty="0">
                <a:solidFill>
                  <a:srgbClr val="004494"/>
                </a:solidFill>
                <a:latin typeface="+mn-lt"/>
              </a:rPr>
              <a:t>RA questions are identified</a:t>
            </a:r>
          </a:p>
          <a:p>
            <a:pPr marL="1771650" lvl="3" indent="-457200">
              <a:buClr>
                <a:srgbClr val="0070C0"/>
              </a:buClr>
              <a:buFont typeface="+mj-lt"/>
              <a:buAutoNum type="alphaLcPeriod"/>
            </a:pPr>
            <a:r>
              <a:rPr lang="en-GB" sz="2400" kern="0" dirty="0">
                <a:solidFill>
                  <a:srgbClr val="004494"/>
                </a:solidFill>
                <a:latin typeface="+mn-lt"/>
              </a:rPr>
              <a:t>Problem formulation makes RA process transparent by stating assumptions underlying RA </a:t>
            </a:r>
          </a:p>
          <a:p>
            <a:pPr marL="1771650" lvl="3" indent="-457200">
              <a:buClr>
                <a:srgbClr val="0070C0"/>
              </a:buClr>
              <a:buFont typeface="+mj-lt"/>
              <a:buAutoNum type="alphaLcPeriod"/>
            </a:pPr>
            <a:r>
              <a:rPr lang="en-GB" sz="2400" kern="0" dirty="0">
                <a:solidFill>
                  <a:srgbClr val="004494"/>
                </a:solidFill>
                <a:latin typeface="+mn-lt"/>
              </a:rPr>
              <a:t>RA conducted on a case by case basis as follows:</a:t>
            </a:r>
          </a:p>
          <a:p>
            <a:pPr marL="1771650" lvl="3" indent="-457200">
              <a:buClr>
                <a:srgbClr val="0070C0"/>
              </a:buClr>
              <a:buFont typeface="+mj-lt"/>
              <a:buAutoNum type="alphaLcPeriod"/>
            </a:pPr>
            <a:endParaRPr lang="en-GB" sz="1800" kern="0" dirty="0">
              <a:latin typeface="+mn-lt"/>
            </a:endParaRPr>
          </a:p>
          <a:p>
            <a:pPr marL="1771650" lvl="3" indent="-457200">
              <a:buClr>
                <a:srgbClr val="0070C0"/>
              </a:buClr>
              <a:buFont typeface="+mj-lt"/>
              <a:buAutoNum type="alphaLcPeriod"/>
            </a:pPr>
            <a:endParaRPr lang="en-GB" sz="1800" kern="0" dirty="0"/>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10</a:t>
            </a:fld>
            <a:endParaRPr lang="en-GB"/>
          </a:p>
        </p:txBody>
      </p:sp>
      <p:sp>
        <p:nvSpPr>
          <p:cNvPr id="6" name="Title 5">
            <a:extLst>
              <a:ext uri="{FF2B5EF4-FFF2-40B4-BE49-F238E27FC236}">
                <a16:creationId xmlns:a16="http://schemas.microsoft.com/office/drawing/2014/main" id="{580071AC-61D7-5811-096A-AF4BD05EAC2F}"/>
              </a:ext>
            </a:extLst>
          </p:cNvPr>
          <p:cNvSpPr txBox="1">
            <a:spLocks noGrp="1"/>
          </p:cNvSpPr>
          <p:nvPr>
            <p:ph type="title"/>
          </p:nvPr>
        </p:nvSpPr>
        <p:spPr>
          <a:xfrm>
            <a:off x="3018676" y="779546"/>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1954014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AB86723-66F8-9585-E8FD-80FCE41D9AF8}"/>
              </a:ext>
            </a:extLst>
          </p:cNvPr>
          <p:cNvSpPr>
            <a:spLocks noGrp="1"/>
          </p:cNvSpPr>
          <p:nvPr>
            <p:ph idx="1"/>
          </p:nvPr>
        </p:nvSpPr>
        <p:spPr/>
        <p:txBody>
          <a:bodyPr/>
          <a:lstStyle/>
          <a:p>
            <a:pPr marL="0" indent="0">
              <a:buNone/>
            </a:pPr>
            <a:r>
              <a:rPr lang="en-GB" b="1" kern="0" dirty="0">
                <a:solidFill>
                  <a:srgbClr val="004494"/>
                </a:solidFill>
              </a:rPr>
              <a:t>Problem Formulation Case Specific Basis</a:t>
            </a:r>
            <a:endParaRPr lang="en-IE" sz="1800" dirty="0">
              <a:solidFill>
                <a:srgbClr val="004494"/>
              </a:solidFill>
            </a:endParaRPr>
          </a:p>
          <a:p>
            <a:pPr lvl="1">
              <a:buFont typeface="Wingdings" panose="05000000000000000000" pitchFamily="2" charset="2"/>
              <a:buChar char="Ø"/>
            </a:pPr>
            <a:r>
              <a:rPr lang="en-IE" sz="2600" b="1" dirty="0">
                <a:solidFill>
                  <a:srgbClr val="004494"/>
                </a:solidFill>
              </a:rPr>
              <a:t>Identify:</a:t>
            </a:r>
            <a:endParaRPr lang="en-IE" sz="1800" b="1" dirty="0">
              <a:solidFill>
                <a:srgbClr val="004494"/>
              </a:solidFill>
            </a:endParaRPr>
          </a:p>
          <a:p>
            <a:pPr marL="1714500" lvl="3" indent="-342900">
              <a:buClr>
                <a:srgbClr val="00B0F0"/>
              </a:buClr>
              <a:buFont typeface="+mj-lt"/>
              <a:buAutoNum type="arabicPeriod"/>
            </a:pPr>
            <a:r>
              <a:rPr lang="en-IE" sz="2400" dirty="0">
                <a:solidFill>
                  <a:srgbClr val="004494"/>
                </a:solidFill>
                <a:latin typeface="+mn-lt"/>
              </a:rPr>
              <a:t>characteristics of GM plant &amp; associated production &amp; management systems capable of causing potential adverse effects to the environment</a:t>
            </a:r>
          </a:p>
          <a:p>
            <a:pPr marL="1714500" lvl="3" indent="-342900">
              <a:buClr>
                <a:srgbClr val="00B0F0"/>
              </a:buClr>
              <a:buFont typeface="+mj-lt"/>
              <a:buAutoNum type="arabicPeriod"/>
            </a:pPr>
            <a:r>
              <a:rPr lang="en-IE" sz="2400" dirty="0">
                <a:solidFill>
                  <a:srgbClr val="004494"/>
                </a:solidFill>
                <a:latin typeface="+mn-lt"/>
              </a:rPr>
              <a:t>potential adverse effects linked to those harmful characteristics</a:t>
            </a:r>
          </a:p>
          <a:p>
            <a:pPr marL="1714500" lvl="3" indent="-342900">
              <a:buClr>
                <a:srgbClr val="00B0F0"/>
              </a:buClr>
              <a:buFont typeface="+mj-lt"/>
              <a:buAutoNum type="arabicPeriod"/>
            </a:pPr>
            <a:r>
              <a:rPr lang="en-IE" sz="2400" dirty="0">
                <a:solidFill>
                  <a:srgbClr val="004494"/>
                </a:solidFill>
                <a:latin typeface="+mn-lt"/>
              </a:rPr>
              <a:t>exposure pathways by which GM plants may adversely affect the environment</a:t>
            </a:r>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11</a:t>
            </a:fld>
            <a:endParaRPr lang="en-GB"/>
          </a:p>
        </p:txBody>
      </p:sp>
      <p:sp>
        <p:nvSpPr>
          <p:cNvPr id="6" name="Title 5">
            <a:extLst>
              <a:ext uri="{FF2B5EF4-FFF2-40B4-BE49-F238E27FC236}">
                <a16:creationId xmlns:a16="http://schemas.microsoft.com/office/drawing/2014/main" id="{DEF1334D-5F91-ECE4-0EBE-8989CB4173AB}"/>
              </a:ext>
            </a:extLst>
          </p:cNvPr>
          <p:cNvSpPr txBox="1">
            <a:spLocks noGrp="1"/>
          </p:cNvSpPr>
          <p:nvPr>
            <p:ph type="title"/>
          </p:nvPr>
        </p:nvSpPr>
        <p:spPr>
          <a:xfrm>
            <a:off x="3049498" y="733425"/>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3536413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97E49BA-3032-47D1-D87D-5CC98850C4BF}"/>
              </a:ext>
            </a:extLst>
          </p:cNvPr>
          <p:cNvSpPr>
            <a:spLocks noGrp="1"/>
          </p:cNvSpPr>
          <p:nvPr>
            <p:ph idx="1"/>
          </p:nvPr>
        </p:nvSpPr>
        <p:spPr/>
        <p:txBody>
          <a:bodyPr/>
          <a:lstStyle/>
          <a:p>
            <a:pPr marL="0" indent="0">
              <a:spcBef>
                <a:spcPts val="0"/>
              </a:spcBef>
              <a:buNone/>
            </a:pPr>
            <a:r>
              <a:rPr lang="en-GB" b="1" kern="0" dirty="0">
                <a:solidFill>
                  <a:srgbClr val="004494"/>
                </a:solidFill>
              </a:rPr>
              <a:t>Problem Formulation Case Specific Basis</a:t>
            </a:r>
            <a:endParaRPr lang="en-IE" dirty="0">
              <a:solidFill>
                <a:srgbClr val="004494"/>
              </a:solidFill>
            </a:endParaRPr>
          </a:p>
          <a:p>
            <a:pPr lvl="1">
              <a:spcBef>
                <a:spcPts val="0"/>
              </a:spcBef>
              <a:buFont typeface="Wingdings" panose="05000000000000000000" pitchFamily="2" charset="2"/>
              <a:buChar char="Ø"/>
            </a:pPr>
            <a:r>
              <a:rPr lang="en-IE" sz="2400" b="1" dirty="0">
                <a:solidFill>
                  <a:srgbClr val="004494"/>
                </a:solidFill>
              </a:rPr>
              <a:t>Define</a:t>
            </a:r>
          </a:p>
          <a:p>
            <a:pPr marL="1714500" lvl="3" indent="-342900">
              <a:spcBef>
                <a:spcPts val="0"/>
              </a:spcBef>
              <a:buClr>
                <a:srgbClr val="00B0F0"/>
              </a:buClr>
              <a:buFont typeface="+mj-lt"/>
              <a:buAutoNum type="arabicPeriod"/>
            </a:pPr>
            <a:r>
              <a:rPr lang="en-IE" sz="2400" dirty="0">
                <a:solidFill>
                  <a:srgbClr val="004494"/>
                </a:solidFill>
                <a:latin typeface="+mn-lt"/>
              </a:rPr>
              <a:t>assessment endpoints </a:t>
            </a:r>
            <a:r>
              <a:rPr lang="en-IE" sz="2400" i="1" dirty="0">
                <a:solidFill>
                  <a:srgbClr val="004494"/>
                </a:solidFill>
                <a:latin typeface="+mn-lt"/>
              </a:rPr>
              <a:t>(natural resources) </a:t>
            </a:r>
            <a:r>
              <a:rPr lang="en-IE" sz="2400" dirty="0">
                <a:solidFill>
                  <a:srgbClr val="004494"/>
                </a:solidFill>
                <a:latin typeface="+mn-lt"/>
              </a:rPr>
              <a:t>representative of aspects of the environment that needs protection by EU legislation </a:t>
            </a:r>
          </a:p>
          <a:p>
            <a:pPr marL="1714500" lvl="3" indent="-342900">
              <a:spcBef>
                <a:spcPts val="0"/>
              </a:spcBef>
              <a:buClr>
                <a:srgbClr val="00B0F0"/>
              </a:buClr>
              <a:buFont typeface="+mj-lt"/>
              <a:buAutoNum type="arabicPeriod"/>
            </a:pPr>
            <a:r>
              <a:rPr lang="en-IE" sz="2400" dirty="0">
                <a:solidFill>
                  <a:srgbClr val="004494"/>
                </a:solidFill>
                <a:latin typeface="+mn-lt"/>
              </a:rPr>
              <a:t>measurement endpoints (</a:t>
            </a:r>
            <a:r>
              <a:rPr lang="en-IE" sz="2400" i="1" dirty="0">
                <a:solidFill>
                  <a:srgbClr val="004494"/>
                </a:solidFill>
                <a:latin typeface="+mn-lt"/>
              </a:rPr>
              <a:t>mortality / reproduction / abundance</a:t>
            </a:r>
            <a:r>
              <a:rPr lang="en-IE" sz="2400" dirty="0">
                <a:solidFill>
                  <a:srgbClr val="004494"/>
                </a:solidFill>
                <a:latin typeface="+mn-lt"/>
              </a:rPr>
              <a:t>) that can be used to assess potential harm to assessment endpoints defined</a:t>
            </a:r>
          </a:p>
          <a:p>
            <a:pPr marL="1714500" lvl="3" indent="-342900">
              <a:spcBef>
                <a:spcPts val="0"/>
              </a:spcBef>
              <a:buClr>
                <a:srgbClr val="00B0F0"/>
              </a:buClr>
              <a:buFont typeface="+mj-lt"/>
              <a:buAutoNum type="arabicPeriod"/>
            </a:pPr>
            <a:r>
              <a:rPr lang="en-IE" sz="2400" dirty="0">
                <a:solidFill>
                  <a:srgbClr val="004494"/>
                </a:solidFill>
                <a:latin typeface="+mn-lt"/>
              </a:rPr>
              <a:t>set the limits of concern for each measurement endpoint</a:t>
            </a:r>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12</a:t>
            </a:fld>
            <a:endParaRPr lang="en-GB" dirty="0"/>
          </a:p>
        </p:txBody>
      </p:sp>
      <p:sp>
        <p:nvSpPr>
          <p:cNvPr id="6" name="Title 5">
            <a:extLst>
              <a:ext uri="{FF2B5EF4-FFF2-40B4-BE49-F238E27FC236}">
                <a16:creationId xmlns:a16="http://schemas.microsoft.com/office/drawing/2014/main" id="{A11BCE73-8E30-5D3F-E206-0F8C464EE066}"/>
              </a:ext>
            </a:extLst>
          </p:cNvPr>
          <p:cNvSpPr txBox="1">
            <a:spLocks noGrp="1"/>
          </p:cNvSpPr>
          <p:nvPr>
            <p:ph type="title"/>
          </p:nvPr>
        </p:nvSpPr>
        <p:spPr>
          <a:xfrm>
            <a:off x="2897187" y="894324"/>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315907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986C591-7868-41A6-5F7F-02C352A6EC87}"/>
              </a:ext>
            </a:extLst>
          </p:cNvPr>
          <p:cNvSpPr>
            <a:spLocks noGrp="1"/>
          </p:cNvSpPr>
          <p:nvPr>
            <p:ph idx="1"/>
          </p:nvPr>
        </p:nvSpPr>
        <p:spPr/>
        <p:txBody>
          <a:bodyPr/>
          <a:lstStyle/>
          <a:p>
            <a:pPr marL="857250" lvl="2" indent="0">
              <a:buClr>
                <a:srgbClr val="0070C0"/>
              </a:buClr>
              <a:buNone/>
            </a:pPr>
            <a:r>
              <a:rPr lang="en-GB" sz="2400" b="1" kern="0" dirty="0">
                <a:solidFill>
                  <a:srgbClr val="004494"/>
                </a:solidFill>
              </a:rPr>
              <a:t>2. Hazard Characterisation</a:t>
            </a:r>
            <a:endParaRPr lang="en-IE" sz="2400" b="1" kern="0" dirty="0">
              <a:solidFill>
                <a:srgbClr val="004494"/>
              </a:solidFill>
            </a:endParaRPr>
          </a:p>
          <a:p>
            <a:pPr lvl="1">
              <a:buFont typeface="Wingdings" panose="05000000000000000000" pitchFamily="2" charset="2"/>
              <a:buChar char="Ø"/>
            </a:pPr>
            <a:r>
              <a:rPr lang="en-IE" kern="0" dirty="0">
                <a:solidFill>
                  <a:srgbClr val="004494"/>
                </a:solidFill>
              </a:rPr>
              <a:t>Hazard characterisation defined as:</a:t>
            </a:r>
          </a:p>
          <a:p>
            <a:pPr lvl="3">
              <a:buClr>
                <a:srgbClr val="00B0F0"/>
              </a:buClr>
              <a:buFont typeface="Wingdings" panose="05000000000000000000" pitchFamily="2" charset="2"/>
              <a:buChar char="q"/>
            </a:pPr>
            <a:r>
              <a:rPr lang="en-GB" sz="2000" i="1" kern="0" dirty="0">
                <a:solidFill>
                  <a:srgbClr val="004494"/>
                </a:solidFill>
                <a:latin typeface="+mn-lt"/>
              </a:rPr>
              <a:t>qualitative and/or quantitative evaluation </a:t>
            </a:r>
            <a:r>
              <a:rPr lang="en-GB" sz="2000" kern="0" dirty="0">
                <a:solidFill>
                  <a:srgbClr val="004494"/>
                </a:solidFill>
                <a:latin typeface="+mn-lt"/>
              </a:rPr>
              <a:t>of environmental harm associated with the hazard</a:t>
            </a:r>
          </a:p>
          <a:p>
            <a:pPr lvl="3">
              <a:buClr>
                <a:srgbClr val="00B0F0"/>
              </a:buClr>
              <a:buFont typeface="Wingdings" panose="05000000000000000000" pitchFamily="2" charset="2"/>
              <a:buChar char="q"/>
            </a:pPr>
            <a:r>
              <a:rPr lang="en-GB" sz="2000" b="1" kern="0" dirty="0">
                <a:solidFill>
                  <a:srgbClr val="004494"/>
                </a:solidFill>
                <a:latin typeface="+mn-lt"/>
              </a:rPr>
              <a:t>Magnitude of potential adverse environmental effects expressed in </a:t>
            </a:r>
            <a:r>
              <a:rPr lang="en-GB" sz="2000" b="1" i="1" u="sng" kern="0" dirty="0">
                <a:solidFill>
                  <a:srgbClr val="004494"/>
                </a:solidFill>
                <a:latin typeface="+mn-lt"/>
              </a:rPr>
              <a:t>quantitative rather than qualitative terms</a:t>
            </a:r>
            <a:endParaRPr lang="en-GB" sz="2000" b="1" kern="0" dirty="0">
              <a:solidFill>
                <a:srgbClr val="004494"/>
              </a:solidFill>
              <a:latin typeface="+mn-lt"/>
            </a:endParaRPr>
          </a:p>
          <a:p>
            <a:pPr lvl="1">
              <a:buFont typeface="Wingdings" panose="05000000000000000000" pitchFamily="2" charset="2"/>
              <a:buChar char="Ø"/>
            </a:pPr>
            <a:r>
              <a:rPr lang="en-GB" kern="0" dirty="0">
                <a:solidFill>
                  <a:srgbClr val="004494"/>
                </a:solidFill>
              </a:rPr>
              <a:t>Alternatively categorical descriptions of hazard e.g.  </a:t>
            </a:r>
            <a:r>
              <a:rPr lang="en-GB" i="1" kern="0" dirty="0">
                <a:solidFill>
                  <a:srgbClr val="004494"/>
                </a:solidFill>
              </a:rPr>
              <a:t>“high” – “moderate” to “low” or “negligible” </a:t>
            </a:r>
            <a:r>
              <a:rPr lang="en-GB" kern="0" dirty="0">
                <a:solidFill>
                  <a:srgbClr val="004494"/>
                </a:solidFill>
              </a:rPr>
              <a:t>can be used to place identified hazards on a scale of severity </a:t>
            </a:r>
            <a:endParaRPr lang="en-IE" kern="0" dirty="0">
              <a:solidFill>
                <a:srgbClr val="004494"/>
              </a:solidFill>
            </a:endParaRPr>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13</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2948682" y="5198724"/>
            <a:ext cx="7539805" cy="1110596"/>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endParaRPr lang="en-IE" sz="1800"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6" name="Title 5">
            <a:extLst>
              <a:ext uri="{FF2B5EF4-FFF2-40B4-BE49-F238E27FC236}">
                <a16:creationId xmlns:a16="http://schemas.microsoft.com/office/drawing/2014/main" id="{0E55A76D-2DEB-67B6-F956-A422C2126BE1}"/>
              </a:ext>
            </a:extLst>
          </p:cNvPr>
          <p:cNvSpPr txBox="1">
            <a:spLocks noGrp="1"/>
          </p:cNvSpPr>
          <p:nvPr>
            <p:ph type="title"/>
          </p:nvPr>
        </p:nvSpPr>
        <p:spPr>
          <a:xfrm>
            <a:off x="3059773" y="800518"/>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1516264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6B7F7E9-4B0C-AB4E-939F-C9B38BCD37F2}"/>
              </a:ext>
            </a:extLst>
          </p:cNvPr>
          <p:cNvSpPr>
            <a:spLocks noGrp="1"/>
          </p:cNvSpPr>
          <p:nvPr>
            <p:ph idx="1"/>
          </p:nvPr>
        </p:nvSpPr>
        <p:spPr/>
        <p:txBody>
          <a:bodyPr/>
          <a:lstStyle/>
          <a:p>
            <a:pPr marL="857250" lvl="2" indent="0">
              <a:buClr>
                <a:srgbClr val="0070C0"/>
              </a:buClr>
              <a:buNone/>
            </a:pPr>
            <a:r>
              <a:rPr lang="en-GB" sz="2400" b="1" kern="0" dirty="0">
                <a:solidFill>
                  <a:srgbClr val="004494"/>
                </a:solidFill>
              </a:rPr>
              <a:t>3. Exposure Characterisation  </a:t>
            </a:r>
            <a:endParaRPr lang="en-IE" sz="2000" b="1" kern="0" dirty="0">
              <a:solidFill>
                <a:srgbClr val="004494"/>
              </a:solidFill>
            </a:endParaRPr>
          </a:p>
          <a:p>
            <a:pPr lvl="1">
              <a:buFont typeface="Wingdings" panose="05000000000000000000" pitchFamily="2" charset="2"/>
              <a:buChar char="Ø"/>
            </a:pPr>
            <a:r>
              <a:rPr lang="en-GB" kern="0" dirty="0">
                <a:solidFill>
                  <a:srgbClr val="004494"/>
                </a:solidFill>
              </a:rPr>
              <a:t>Evaluates exposure, i.e. likelihood of adverse effects occurring &amp; estimate the exposure quantitatively</a:t>
            </a:r>
          </a:p>
          <a:p>
            <a:pPr lvl="1">
              <a:buFont typeface="Wingdings" panose="05000000000000000000" pitchFamily="2" charset="2"/>
              <a:buChar char="Ø"/>
            </a:pPr>
            <a:r>
              <a:rPr lang="en-GB" kern="0" dirty="0">
                <a:solidFill>
                  <a:srgbClr val="004494"/>
                </a:solidFill>
              </a:rPr>
              <a:t>For hazard identification – exposure characterisation may not be possible to estimate exposure (likelihood) precisely </a:t>
            </a:r>
          </a:p>
          <a:p>
            <a:pPr lvl="1">
              <a:buFont typeface="Wingdings" panose="05000000000000000000" pitchFamily="2" charset="2"/>
              <a:buChar char="Ø"/>
            </a:pPr>
            <a:endParaRPr lang="en-GB" kern="0" dirty="0">
              <a:solidFill>
                <a:srgbClr val="004494"/>
              </a:solidFill>
            </a:endParaRPr>
          </a:p>
          <a:p>
            <a:pPr lvl="2">
              <a:buFont typeface="Wingdings" panose="05000000000000000000" pitchFamily="2" charset="2"/>
              <a:buChar char="q"/>
            </a:pPr>
            <a:r>
              <a:rPr lang="en-GB" sz="2000" b="1" kern="0" dirty="0">
                <a:solidFill>
                  <a:srgbClr val="004494"/>
                </a:solidFill>
              </a:rPr>
              <a:t>Need to use </a:t>
            </a:r>
            <a:r>
              <a:rPr lang="en-GB" sz="2000" b="1" i="1" u="sng" kern="0" dirty="0">
                <a:solidFill>
                  <a:srgbClr val="004494"/>
                </a:solidFill>
              </a:rPr>
              <a:t>qualitative or quantitative approach </a:t>
            </a:r>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14</a:t>
            </a:fld>
            <a:endParaRPr lang="en-GB"/>
          </a:p>
        </p:txBody>
      </p:sp>
      <p:sp>
        <p:nvSpPr>
          <p:cNvPr id="2" name="TextBox 1">
            <a:extLst>
              <a:ext uri="{FF2B5EF4-FFF2-40B4-BE49-F238E27FC236}">
                <a16:creationId xmlns:a16="http://schemas.microsoft.com/office/drawing/2014/main" id="{4296E200-5D8F-4EC9-9690-D3C674159B51}"/>
              </a:ext>
            </a:extLst>
          </p:cNvPr>
          <p:cNvSpPr txBox="1"/>
          <p:nvPr/>
        </p:nvSpPr>
        <p:spPr>
          <a:xfrm>
            <a:off x="9552384" y="404664"/>
            <a:ext cx="504056"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sp>
        <p:nvSpPr>
          <p:cNvPr id="7" name="Title 5">
            <a:extLst>
              <a:ext uri="{FF2B5EF4-FFF2-40B4-BE49-F238E27FC236}">
                <a16:creationId xmlns:a16="http://schemas.microsoft.com/office/drawing/2014/main" id="{C05653D6-C1E1-D4AF-48C3-BC8A8DF157B2}"/>
              </a:ext>
            </a:extLst>
          </p:cNvPr>
          <p:cNvSpPr txBox="1">
            <a:spLocks noGrp="1"/>
          </p:cNvSpPr>
          <p:nvPr>
            <p:ph type="title"/>
          </p:nvPr>
        </p:nvSpPr>
        <p:spPr>
          <a:xfrm>
            <a:off x="2998127" y="800518"/>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226822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2A0F80A-C1DE-0611-853A-DB5FB573EA51}"/>
              </a:ext>
            </a:extLst>
          </p:cNvPr>
          <p:cNvSpPr>
            <a:spLocks noGrp="1"/>
          </p:cNvSpPr>
          <p:nvPr>
            <p:ph idx="1"/>
          </p:nvPr>
        </p:nvSpPr>
        <p:spPr>
          <a:xfrm>
            <a:off x="838200" y="1880170"/>
            <a:ext cx="10905699" cy="449522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0" cap="none" spc="0" normalizeH="0" baseline="0" noProof="0" dirty="0">
                <a:ln>
                  <a:noFill/>
                </a:ln>
                <a:solidFill>
                  <a:srgbClr val="004494"/>
                </a:solidFill>
                <a:effectLst/>
                <a:uLnTx/>
                <a:uFillTx/>
                <a:latin typeface="Arial"/>
                <a:ea typeface="+mn-ea"/>
                <a:cs typeface="+mn-cs"/>
              </a:rPr>
              <a:t>	3. Exposure Characterisation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b="0" i="0" u="none" strike="noStrike" kern="0" cap="none" spc="0" normalizeH="0" baseline="0" noProof="0" dirty="0">
                <a:ln>
                  <a:noFill/>
                </a:ln>
                <a:solidFill>
                  <a:srgbClr val="004494"/>
                </a:solidFill>
                <a:effectLst/>
                <a:uLnTx/>
                <a:uFillTx/>
                <a:latin typeface="Arial"/>
                <a:ea typeface="+mn-ea"/>
                <a:cs typeface="+mn-cs"/>
              </a:rPr>
              <a:t>QUALITATIVE APPROACH </a:t>
            </a:r>
          </a:p>
          <a:p>
            <a:pPr marL="457200" marR="0" lvl="1" indent="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endParaRPr kumimoji="0" lang="en-GB" b="0" i="0" u="none" strike="noStrike" kern="0" cap="none" spc="0" normalizeH="0" baseline="0" noProof="0" dirty="0">
              <a:ln>
                <a:noFill/>
              </a:ln>
              <a:solidFill>
                <a:srgbClr val="004494"/>
              </a:solidFill>
              <a:effectLst/>
              <a:uLnTx/>
              <a:uFillTx/>
              <a:latin typeface="Arial"/>
              <a:ea typeface="+mn-ea"/>
              <a:cs typeface="+mn-cs"/>
            </a:endParaRPr>
          </a:p>
          <a:p>
            <a:pPr marL="914400" marR="0" lvl="2" indent="0" algn="l" defTabSz="914400" rtl="0" eaLnBrk="1" fontAlgn="auto" latinLnBrk="0" hangingPunct="1">
              <a:lnSpc>
                <a:spcPct val="100000"/>
              </a:lnSpc>
              <a:spcBef>
                <a:spcPts val="0"/>
              </a:spcBef>
              <a:spcAft>
                <a:spcPts val="600"/>
              </a:spcAft>
              <a:buClr>
                <a:srgbClr val="00B0F0"/>
              </a:buClr>
              <a:buSzTx/>
              <a:buFont typeface="Wingdings" panose="05000000000000000000" pitchFamily="2" charset="2"/>
              <a:buChar char="q"/>
              <a:tabLst/>
              <a:defRPr/>
            </a:pPr>
            <a:r>
              <a:rPr kumimoji="0" lang="en-GB" sz="2000" b="0" i="0" u="none" strike="noStrike" kern="0" cap="none" spc="0" normalizeH="0" baseline="0" noProof="0" dirty="0">
                <a:ln>
                  <a:noFill/>
                </a:ln>
                <a:solidFill>
                  <a:srgbClr val="004494"/>
                </a:solidFill>
                <a:effectLst/>
                <a:uLnTx/>
                <a:uFillTx/>
                <a:latin typeface="Arial"/>
                <a:ea typeface="+mn-ea"/>
                <a:cs typeface="+mn-cs"/>
              </a:rPr>
              <a:t>Use ordered categorical descriptors such as:</a:t>
            </a:r>
            <a:endParaRPr kumimoji="0" lang="en-GB" sz="2000" b="0" i="1" u="none" strike="noStrike" kern="0" cap="none" spc="0" normalizeH="0" baseline="0" noProof="0" dirty="0">
              <a:ln>
                <a:noFill/>
              </a:ln>
              <a:solidFill>
                <a:srgbClr val="004494"/>
              </a:solidFill>
              <a:effectLst/>
              <a:uLnTx/>
              <a:uFillTx/>
              <a:latin typeface="Arial"/>
              <a:ea typeface="+mn-ea"/>
              <a:cs typeface="+mn-cs"/>
            </a:endParaRPr>
          </a:p>
          <a:p>
            <a:pPr marL="1371600" marR="0" lvl="3" indent="0" algn="l" defTabSz="914400" rtl="0" eaLnBrk="1" fontAlgn="auto" latinLnBrk="0" hangingPunct="1">
              <a:lnSpc>
                <a:spcPct val="100000"/>
              </a:lnSpc>
              <a:spcBef>
                <a:spcPts val="0"/>
              </a:spcBef>
              <a:spcAft>
                <a:spcPts val="600"/>
              </a:spcAft>
              <a:buClr>
                <a:srgbClr val="00B0F0"/>
              </a:buClr>
              <a:buSzTx/>
              <a:buFont typeface="Wingdings" panose="05000000000000000000" pitchFamily="2" charset="2"/>
              <a:buChar char="Ø"/>
              <a:tabLst/>
              <a:defRPr/>
            </a:pPr>
            <a:r>
              <a:rPr kumimoji="0" lang="en-GB" sz="2000" b="0" i="1" u="none" strike="noStrike" kern="0" cap="none" spc="0" normalizeH="0" baseline="0" noProof="0" dirty="0">
                <a:ln>
                  <a:noFill/>
                </a:ln>
                <a:solidFill>
                  <a:srgbClr val="004494"/>
                </a:solidFill>
                <a:effectLst/>
                <a:uLnTx/>
                <a:uFillTx/>
                <a:latin typeface="Arial"/>
                <a:ea typeface="+mn-ea"/>
                <a:cs typeface="+mn-cs"/>
              </a:rPr>
              <a:t>high / moderate / low / negligible </a:t>
            </a:r>
          </a:p>
          <a:p>
            <a:pPr marL="914400" marR="0" lvl="2" indent="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GB" sz="2000" b="0" i="0" u="none" strike="noStrike" kern="0" cap="none" spc="0" normalizeH="0" baseline="0" noProof="0" dirty="0">
              <a:ln>
                <a:noFill/>
              </a:ln>
              <a:solidFill>
                <a:srgbClr val="004494"/>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b="0" i="0" u="none" strike="noStrike" kern="0" cap="none" spc="0" normalizeH="0" baseline="0" noProof="0" dirty="0">
                <a:ln>
                  <a:noFill/>
                </a:ln>
                <a:solidFill>
                  <a:srgbClr val="004494"/>
                </a:solidFill>
                <a:effectLst/>
                <a:uLnTx/>
                <a:uFillTx/>
                <a:latin typeface="Arial"/>
                <a:ea typeface="+mn-ea"/>
                <a:cs typeface="+mn-cs"/>
              </a:rPr>
              <a:t>QUANTITATIVE  APPROACH </a:t>
            </a: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b="0" i="0" u="none" strike="noStrike" kern="0" cap="none" spc="0" normalizeH="0" baseline="0" noProof="0" dirty="0">
              <a:ln>
                <a:noFill/>
              </a:ln>
              <a:solidFill>
                <a:srgbClr val="004494"/>
              </a:solidFill>
              <a:effectLst/>
              <a:uLnTx/>
              <a:uFillTx/>
              <a:latin typeface="Arial"/>
              <a:ea typeface="+mn-ea"/>
              <a:cs typeface="+mn-cs"/>
            </a:endParaRPr>
          </a:p>
          <a:p>
            <a:pPr marL="914400" marR="0" lvl="2" indent="0" algn="l" defTabSz="914400" rtl="0" eaLnBrk="1" fontAlgn="auto" latinLnBrk="0" hangingPunct="1">
              <a:lnSpc>
                <a:spcPct val="100000"/>
              </a:lnSpc>
              <a:spcBef>
                <a:spcPts val="0"/>
              </a:spcBef>
              <a:spcAft>
                <a:spcPts val="600"/>
              </a:spcAft>
              <a:buClr>
                <a:srgbClr val="00B0F0"/>
              </a:buClr>
              <a:buSzTx/>
              <a:buFont typeface="Wingdings" panose="05000000000000000000" pitchFamily="2" charset="2"/>
              <a:buChar char="q"/>
              <a:tabLst/>
              <a:defRPr/>
            </a:pPr>
            <a:r>
              <a:rPr kumimoji="0" lang="en-GB" sz="2000" b="0" i="0" u="none" strike="noStrike" kern="0" cap="none" spc="0" normalizeH="0" baseline="0" noProof="0" dirty="0">
                <a:ln>
                  <a:noFill/>
                </a:ln>
                <a:solidFill>
                  <a:srgbClr val="004494"/>
                </a:solidFill>
                <a:effectLst/>
                <a:uLnTx/>
                <a:uFillTx/>
                <a:latin typeface="Arial"/>
                <a:ea typeface="+mn-ea"/>
                <a:cs typeface="+mn-cs"/>
              </a:rPr>
              <a:t>Relative measure of probability </a:t>
            </a:r>
            <a:r>
              <a:rPr kumimoji="0" lang="en-GB" sz="2000" b="0" i="1" u="none" strike="noStrike" kern="0" cap="none" spc="0" normalizeH="0" baseline="0" noProof="0" dirty="0">
                <a:ln>
                  <a:noFill/>
                </a:ln>
                <a:solidFill>
                  <a:srgbClr val="004494"/>
                </a:solidFill>
                <a:effectLst/>
                <a:uLnTx/>
                <a:uFillTx/>
                <a:latin typeface="Arial"/>
                <a:ea typeface="+mn-ea"/>
                <a:cs typeface="+mn-cs"/>
              </a:rPr>
              <a:t>zero to 1</a:t>
            </a:r>
            <a:r>
              <a:rPr kumimoji="0" lang="en-GB" sz="2000" b="0" i="0" u="none" strike="noStrike" kern="0" cap="none" spc="0" normalizeH="0" baseline="0" noProof="0" dirty="0">
                <a:ln>
                  <a:noFill/>
                </a:ln>
                <a:solidFill>
                  <a:srgbClr val="004494"/>
                </a:solidFill>
                <a:effectLst/>
                <a:uLnTx/>
                <a:uFillTx/>
                <a:latin typeface="Arial"/>
                <a:ea typeface="+mn-ea"/>
                <a:cs typeface="+mn-cs"/>
              </a:rPr>
              <a:t>, zero represents impossibility and 1 certainty</a:t>
            </a:r>
          </a:p>
          <a:p>
            <a:pPr marL="914400" marR="0" lvl="2" indent="0" algn="l" defTabSz="914400" rtl="0" eaLnBrk="1" fontAlgn="auto" latinLnBrk="0" hangingPunct="1">
              <a:lnSpc>
                <a:spcPct val="100000"/>
              </a:lnSpc>
              <a:spcBef>
                <a:spcPts val="0"/>
              </a:spcBef>
              <a:spcAft>
                <a:spcPts val="600"/>
              </a:spcAft>
              <a:buClr>
                <a:srgbClr val="00B0F0"/>
              </a:buClr>
              <a:buSzTx/>
              <a:buFont typeface="Wingdings" panose="05000000000000000000" pitchFamily="2" charset="2"/>
              <a:buChar char="q"/>
              <a:tabLst/>
              <a:defRPr/>
            </a:pPr>
            <a:r>
              <a:rPr kumimoji="0" lang="en-GB" sz="2000" b="0" i="0" u="none" strike="noStrike" kern="0" cap="none" spc="0" normalizeH="0" baseline="0" noProof="0" dirty="0">
                <a:ln>
                  <a:noFill/>
                </a:ln>
                <a:solidFill>
                  <a:srgbClr val="004494"/>
                </a:solidFill>
                <a:effectLst/>
                <a:uLnTx/>
                <a:uFillTx/>
                <a:latin typeface="Arial"/>
                <a:ea typeface="+mn-ea"/>
                <a:cs typeface="+mn-cs"/>
              </a:rPr>
              <a:t>Indication of range within numeric range </a:t>
            </a:r>
            <a:r>
              <a:rPr kumimoji="0" lang="en-GB" sz="2000" b="0" i="1" u="none" strike="noStrike" kern="0" cap="none" spc="0" normalizeH="0" baseline="0" noProof="0" dirty="0">
                <a:ln>
                  <a:noFill/>
                </a:ln>
                <a:solidFill>
                  <a:srgbClr val="004494"/>
                </a:solidFill>
                <a:effectLst/>
                <a:uLnTx/>
                <a:uFillTx/>
                <a:latin typeface="Arial"/>
                <a:ea typeface="+mn-ea"/>
                <a:cs typeface="+mn-cs"/>
              </a:rPr>
              <a:t>0 – 1 </a:t>
            </a:r>
            <a:r>
              <a:rPr kumimoji="0" lang="en-GB" sz="2000" b="0" i="0" u="none" strike="noStrike" kern="0" cap="none" spc="0" normalizeH="0" baseline="0" noProof="0" dirty="0">
                <a:ln>
                  <a:noFill/>
                </a:ln>
                <a:solidFill>
                  <a:srgbClr val="004494"/>
                </a:solidFill>
                <a:effectLst/>
                <a:uLnTx/>
                <a:uFillTx/>
                <a:latin typeface="Arial"/>
                <a:ea typeface="+mn-ea"/>
                <a:cs typeface="+mn-cs"/>
              </a:rPr>
              <a:t>must be given</a:t>
            </a:r>
          </a:p>
          <a:p>
            <a:pPr marL="914400" marR="0" lvl="2" indent="0" algn="l" defTabSz="914400" rtl="0" eaLnBrk="1" fontAlgn="auto" latinLnBrk="0" hangingPunct="1">
              <a:lnSpc>
                <a:spcPct val="100000"/>
              </a:lnSpc>
              <a:spcBef>
                <a:spcPts val="0"/>
              </a:spcBef>
              <a:spcAft>
                <a:spcPts val="600"/>
              </a:spcAft>
              <a:buClr>
                <a:srgbClr val="00B0F0"/>
              </a:buClr>
              <a:buSzTx/>
              <a:buFont typeface="Wingdings" panose="05000000000000000000" pitchFamily="2" charset="2"/>
              <a:buChar char="q"/>
              <a:tabLst/>
              <a:defRPr/>
            </a:pPr>
            <a:r>
              <a:rPr kumimoji="0" lang="en-GB" sz="2000" b="0" i="0" u="none" strike="noStrike" kern="0" cap="none" spc="0" normalizeH="0" baseline="0" noProof="0" dirty="0">
                <a:ln>
                  <a:noFill/>
                </a:ln>
                <a:solidFill>
                  <a:srgbClr val="004494"/>
                </a:solidFill>
                <a:effectLst/>
                <a:uLnTx/>
                <a:uFillTx/>
                <a:latin typeface="Arial"/>
                <a:ea typeface="+mn-ea"/>
                <a:cs typeface="+mn-cs"/>
              </a:rPr>
              <a:t>How? </a:t>
            </a:r>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15</a:t>
            </a:fld>
            <a:endParaRPr lang="en-GB" dirty="0"/>
          </a:p>
        </p:txBody>
      </p:sp>
      <p:sp>
        <p:nvSpPr>
          <p:cNvPr id="6" name="Title 5">
            <a:extLst>
              <a:ext uri="{FF2B5EF4-FFF2-40B4-BE49-F238E27FC236}">
                <a16:creationId xmlns:a16="http://schemas.microsoft.com/office/drawing/2014/main" id="{2DB76B21-EA69-5C6D-59C0-AA7BEC322A13}"/>
              </a:ext>
            </a:extLst>
          </p:cNvPr>
          <p:cNvSpPr txBox="1">
            <a:spLocks noGrp="1"/>
          </p:cNvSpPr>
          <p:nvPr>
            <p:ph type="title"/>
          </p:nvPr>
        </p:nvSpPr>
        <p:spPr>
          <a:xfrm>
            <a:off x="3028950" y="482600"/>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2982304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6853A64-A679-7E87-7129-E7AF7A40201A}"/>
              </a:ext>
            </a:extLst>
          </p:cNvPr>
          <p:cNvSpPr>
            <a:spLocks noGrp="1"/>
          </p:cNvSpPr>
          <p:nvPr>
            <p:ph idx="1"/>
          </p:nvPr>
        </p:nvSpPr>
        <p:spPr>
          <a:xfrm>
            <a:off x="838199" y="1562184"/>
            <a:ext cx="10905699" cy="4124951"/>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b="1" i="0" u="none" strike="noStrike" kern="0" cap="none" spc="0" normalizeH="0" baseline="0" noProof="0" dirty="0">
              <a:ln>
                <a:noFill/>
              </a:ln>
              <a:solidFill>
                <a:srgbClr val="004494"/>
              </a:solidFill>
              <a:effectLst/>
              <a:uLnTx/>
              <a:uFillTx/>
              <a:latin typeface="Arial"/>
              <a:ea typeface="+mn-ea"/>
              <a:cs typeface="+mn-cs"/>
            </a:endParaRPr>
          </a:p>
          <a:p>
            <a:pPr marL="400050" marR="0" lvl="1"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004494"/>
                </a:solidFill>
                <a:effectLst/>
                <a:uLnTx/>
                <a:uFillTx/>
                <a:latin typeface="Arial"/>
                <a:ea typeface="+mn-ea"/>
                <a:cs typeface="+mn-cs"/>
              </a:rPr>
              <a:t>3.	Exposure Characterisation</a:t>
            </a:r>
            <a:endParaRPr kumimoji="0" lang="en-IE" sz="2400" b="1" i="0" u="none" strike="noStrike" kern="0" cap="none" spc="0" normalizeH="0" baseline="0" noProof="0" dirty="0">
              <a:ln>
                <a:noFill/>
              </a:ln>
              <a:solidFill>
                <a:srgbClr val="004494"/>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b="0" i="0" u="none" strike="noStrike" kern="1200" cap="none" spc="0" normalizeH="0" baseline="0" noProof="0" dirty="0">
                <a:ln>
                  <a:noFill/>
                </a:ln>
                <a:solidFill>
                  <a:srgbClr val="004494"/>
                </a:solidFill>
                <a:effectLst/>
                <a:uLnTx/>
                <a:uFillTx/>
                <a:latin typeface="Arial"/>
                <a:ea typeface="+mn-ea"/>
                <a:cs typeface="+mn-cs"/>
              </a:rPr>
              <a:t>For example: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b="0" i="0" u="none" strike="noStrike" kern="1200" cap="none" spc="0" normalizeH="0" baseline="0" noProof="0" dirty="0">
              <a:ln>
                <a:noFill/>
              </a:ln>
              <a:solidFill>
                <a:srgbClr val="004494"/>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IE" sz="2400" b="0" i="0" u="none" strike="noStrike" kern="1200" cap="none" spc="0" normalizeH="0" baseline="0" noProof="0" dirty="0">
                <a:ln>
                  <a:noFill/>
                </a:ln>
                <a:solidFill>
                  <a:srgbClr val="004494"/>
                </a:solidFill>
                <a:effectLst/>
                <a:uLnTx/>
                <a:uFillTx/>
                <a:latin typeface="Arial"/>
                <a:ea typeface="+mn-ea"/>
                <a:cs typeface="+mn-cs"/>
              </a:rPr>
              <a:t>Likelihood of exposure of non-target </a:t>
            </a:r>
            <a:r>
              <a:rPr kumimoji="0" lang="en-IE" sz="2400" b="0" i="0" u="sng" strike="noStrike" kern="1200" cap="none" spc="0" normalizeH="0" baseline="0" noProof="0" dirty="0">
                <a:ln>
                  <a:noFill/>
                </a:ln>
                <a:solidFill>
                  <a:srgbClr val="004494"/>
                </a:solidFill>
                <a:effectLst/>
                <a:uLnTx/>
                <a:uFillTx/>
                <a:latin typeface="Arial"/>
                <a:ea typeface="+mn-ea"/>
                <a:cs typeface="+mn-cs"/>
              </a:rPr>
              <a:t>Lepidopteran</a:t>
            </a:r>
            <a:r>
              <a:rPr kumimoji="0" lang="en-IE" sz="2400" b="0" i="0" u="none" strike="noStrike" kern="1200" cap="none" spc="0" normalizeH="0" baseline="0" noProof="0" dirty="0">
                <a:ln>
                  <a:noFill/>
                </a:ln>
                <a:solidFill>
                  <a:srgbClr val="004494"/>
                </a:solidFill>
                <a:effectLst/>
                <a:uLnTx/>
                <a:uFillTx/>
                <a:latin typeface="Arial"/>
                <a:ea typeface="+mn-ea"/>
                <a:cs typeface="+mn-cs"/>
              </a:rPr>
              <a:t> species to </a:t>
            </a:r>
            <a:r>
              <a:rPr kumimoji="0" lang="en-IE" sz="2400" b="0" i="0" u="none" strike="noStrike" kern="1200" cap="none" spc="0" normalizeH="0" baseline="0" noProof="0" dirty="0" err="1">
                <a:ln>
                  <a:noFill/>
                </a:ln>
                <a:solidFill>
                  <a:srgbClr val="004494"/>
                </a:solidFill>
                <a:effectLst/>
                <a:uLnTx/>
                <a:uFillTx/>
                <a:latin typeface="Arial"/>
                <a:ea typeface="+mn-ea"/>
                <a:cs typeface="+mn-cs"/>
              </a:rPr>
              <a:t>Bt</a:t>
            </a:r>
            <a:r>
              <a:rPr kumimoji="0" lang="en-IE" sz="2400" b="0" i="0" u="none" strike="noStrike" kern="1200" cap="none" spc="0" normalizeH="0" baseline="0" noProof="0" dirty="0">
                <a:ln>
                  <a:noFill/>
                </a:ln>
                <a:solidFill>
                  <a:srgbClr val="004494"/>
                </a:solidFill>
                <a:effectLst/>
                <a:uLnTx/>
                <a:uFillTx/>
                <a:latin typeface="Arial"/>
                <a:ea typeface="+mn-ea"/>
                <a:cs typeface="+mn-cs"/>
              </a:rPr>
              <a:t> toxin (</a:t>
            </a:r>
            <a:r>
              <a:rPr kumimoji="0" lang="en-IE" sz="2400" b="0" i="1" u="sng" strike="noStrike" kern="1200" cap="none" spc="0" normalizeH="0" baseline="0" noProof="0" dirty="0">
                <a:ln>
                  <a:noFill/>
                </a:ln>
                <a:solidFill>
                  <a:srgbClr val="004494"/>
                </a:solidFill>
                <a:effectLst/>
                <a:uLnTx/>
                <a:uFillTx/>
                <a:latin typeface="Arial"/>
                <a:ea typeface="+mn-ea"/>
                <a:cs typeface="+mn-cs"/>
              </a:rPr>
              <a:t>Cry1Ab protein – insecticidal activity binds to midgut of insects </a:t>
            </a:r>
            <a:r>
              <a:rPr kumimoji="0" lang="en-IE" sz="2400" b="0" i="0" u="none" strike="noStrike" kern="1200" cap="none" spc="0" normalizeH="0" baseline="0" noProof="0" dirty="0">
                <a:ln>
                  <a:noFill/>
                </a:ln>
                <a:solidFill>
                  <a:srgbClr val="004494"/>
                </a:solidFill>
                <a:effectLst/>
                <a:uLnTx/>
                <a:uFillTx/>
                <a:latin typeface="Arial"/>
                <a:ea typeface="+mn-ea"/>
                <a:cs typeface="+mn-cs"/>
              </a:rPr>
              <a:t>) in field margins estimated as </a:t>
            </a:r>
            <a:r>
              <a:rPr kumimoji="0" lang="en-IE" sz="2400" b="0" i="1" u="none" strike="noStrike" kern="1200" cap="none" spc="0" normalizeH="0" baseline="0" noProof="0" dirty="0">
                <a:ln>
                  <a:noFill/>
                </a:ln>
                <a:solidFill>
                  <a:srgbClr val="004494"/>
                </a:solidFill>
                <a:effectLst/>
                <a:uLnTx/>
                <a:uFillTx/>
                <a:latin typeface="Arial"/>
                <a:ea typeface="+mn-ea"/>
                <a:cs typeface="+mn-cs"/>
              </a:rPr>
              <a:t>“moderate”</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IE" sz="2400" b="0" i="1" u="none" strike="noStrike" kern="1200" cap="none" spc="0" normalizeH="0" baseline="0" noProof="0" dirty="0">
              <a:ln>
                <a:noFill/>
              </a:ln>
              <a:solidFill>
                <a:srgbClr val="004494"/>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IE" sz="2400" b="0" i="0" u="none" strike="noStrike" kern="1200" cap="none" spc="0" normalizeH="0" baseline="0" noProof="0" dirty="0">
                <a:ln>
                  <a:noFill/>
                </a:ln>
                <a:solidFill>
                  <a:srgbClr val="004494"/>
                </a:solidFill>
                <a:effectLst/>
                <a:uLnTx/>
                <a:uFillTx/>
                <a:latin typeface="Arial"/>
                <a:ea typeface="+mn-ea"/>
                <a:cs typeface="+mn-cs"/>
              </a:rPr>
              <a:t> </a:t>
            </a:r>
            <a:r>
              <a:rPr kumimoji="0" lang="en-IE" sz="2400" b="0" i="1" u="none" strike="noStrike" kern="1200" cap="none" spc="0" normalizeH="0" baseline="0" noProof="0" dirty="0">
                <a:ln>
                  <a:noFill/>
                </a:ln>
                <a:solidFill>
                  <a:srgbClr val="004494"/>
                </a:solidFill>
                <a:effectLst/>
                <a:uLnTx/>
                <a:uFillTx/>
                <a:latin typeface="Arial"/>
                <a:ea typeface="+mn-ea"/>
                <a:cs typeface="+mn-cs"/>
              </a:rPr>
              <a:t>“moderate” </a:t>
            </a:r>
            <a:r>
              <a:rPr kumimoji="0" lang="en-IE" sz="2400" b="0" i="0" u="none" strike="noStrike" kern="1200" cap="none" spc="0" normalizeH="0" baseline="0" noProof="0" dirty="0">
                <a:ln>
                  <a:noFill/>
                </a:ln>
                <a:solidFill>
                  <a:srgbClr val="004494"/>
                </a:solidFill>
                <a:effectLst/>
                <a:uLnTx/>
                <a:uFillTx/>
                <a:latin typeface="Arial"/>
                <a:ea typeface="+mn-ea"/>
                <a:cs typeface="+mn-cs"/>
              </a:rPr>
              <a:t>in this context means within the range </a:t>
            </a:r>
            <a:r>
              <a:rPr kumimoji="0" lang="en-IE" sz="2400" b="0" i="1" u="none" strike="noStrike" kern="1200" cap="none" spc="0" normalizeH="0" baseline="0" noProof="0" dirty="0">
                <a:ln>
                  <a:noFill/>
                </a:ln>
                <a:solidFill>
                  <a:srgbClr val="004494"/>
                </a:solidFill>
                <a:effectLst/>
                <a:uLnTx/>
                <a:uFillTx/>
                <a:latin typeface="Arial"/>
                <a:ea typeface="+mn-ea"/>
                <a:cs typeface="+mn-cs"/>
              </a:rPr>
              <a:t>“0.1 to 0.4”</a:t>
            </a:r>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16</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4056206" y="5268724"/>
            <a:ext cx="8856984" cy="5211904"/>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algn="ctr"/>
            <a:endParaRPr lang="en-IE" sz="18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6" name="Title 5">
            <a:extLst>
              <a:ext uri="{FF2B5EF4-FFF2-40B4-BE49-F238E27FC236}">
                <a16:creationId xmlns:a16="http://schemas.microsoft.com/office/drawing/2014/main" id="{A42F49CE-F90D-B778-C2A0-F67DD55BAE4E}"/>
              </a:ext>
            </a:extLst>
          </p:cNvPr>
          <p:cNvSpPr txBox="1">
            <a:spLocks noGrp="1"/>
          </p:cNvSpPr>
          <p:nvPr>
            <p:ph type="title"/>
          </p:nvPr>
        </p:nvSpPr>
        <p:spPr>
          <a:xfrm>
            <a:off x="3039582" y="779546"/>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4130850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DB49CDB-88A4-497D-3B2D-0F692852B5AF}"/>
              </a:ext>
            </a:extLst>
          </p:cNvPr>
          <p:cNvSpPr>
            <a:spLocks noGrp="1"/>
          </p:cNvSpPr>
          <p:nvPr>
            <p:ph idx="1"/>
          </p:nvPr>
        </p:nvSpPr>
        <p:spPr/>
        <p:txBody>
          <a:bodyPr/>
          <a:lstStyle/>
          <a:p>
            <a:pPr marL="400050" marR="0" lvl="1"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004494"/>
                </a:solidFill>
                <a:effectLst/>
                <a:uLnTx/>
                <a:uFillTx/>
                <a:latin typeface="Arial"/>
                <a:ea typeface="+mn-ea"/>
                <a:cs typeface="+mn-cs"/>
              </a:rPr>
              <a:t>4.	Risk Characterisation</a:t>
            </a:r>
            <a:endParaRPr kumimoji="0" lang="en-IE" sz="2400" b="1" i="0" u="none" strike="noStrike" kern="0" cap="none" spc="0" normalizeH="0" baseline="0" noProof="0" dirty="0">
              <a:ln>
                <a:noFill/>
              </a:ln>
              <a:solidFill>
                <a:srgbClr val="004494"/>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57150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IE" b="0" i="0" u="none" strike="noStrike" kern="0" cap="none" spc="0" normalizeH="0" baseline="0" noProof="0" dirty="0">
                <a:ln>
                  <a:noFill/>
                </a:ln>
                <a:solidFill>
                  <a:srgbClr val="004494"/>
                </a:solidFill>
                <a:effectLst/>
                <a:uLnTx/>
                <a:uFillTx/>
                <a:latin typeface="Arial"/>
                <a:ea typeface="+mn-ea"/>
                <a:cs typeface="+mn-cs"/>
              </a:rPr>
              <a:t>Risk: magnitude of hazard consequence(s) x likelihood of consequence(s) occurring </a:t>
            </a:r>
          </a:p>
          <a:p>
            <a:pPr marL="400050" marR="0" lvl="1" indent="0" algn="l" defTabSz="914400" rtl="0" eaLnBrk="1" fontAlgn="auto" latinLnBrk="0" hangingPunct="1">
              <a:lnSpc>
                <a:spcPct val="100000"/>
              </a:lnSpc>
              <a:spcBef>
                <a:spcPts val="0"/>
              </a:spcBef>
              <a:spcAft>
                <a:spcPts val="0"/>
              </a:spcAft>
              <a:buClrTx/>
              <a:buSzTx/>
              <a:buFontTx/>
              <a:buNone/>
              <a:tabLst/>
              <a:defRPr/>
            </a:pPr>
            <a:endParaRPr kumimoji="0" lang="en-IE" b="0" i="0" u="none" strike="noStrike" kern="0" cap="none" spc="0" normalizeH="0" baseline="0" noProof="0" dirty="0">
              <a:ln>
                <a:noFill/>
              </a:ln>
              <a:solidFill>
                <a:srgbClr val="004494"/>
              </a:solidFill>
              <a:effectLst/>
              <a:uLnTx/>
              <a:uFillTx/>
              <a:latin typeface="Arial"/>
              <a:ea typeface="+mn-ea"/>
              <a:cs typeface="+mn-cs"/>
            </a:endParaRPr>
          </a:p>
          <a:p>
            <a:pPr marL="57150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IE" b="0" i="0" u="none" strike="noStrike" kern="0" cap="none" spc="0" normalizeH="0" baseline="0" noProof="0" dirty="0">
                <a:ln>
                  <a:noFill/>
                </a:ln>
                <a:solidFill>
                  <a:srgbClr val="004494"/>
                </a:solidFill>
                <a:effectLst/>
                <a:uLnTx/>
                <a:uFillTx/>
                <a:latin typeface="Arial"/>
                <a:ea typeface="+mn-ea"/>
                <a:cs typeface="+mn-cs"/>
              </a:rPr>
              <a:t>Defined in EFSA GD as quantitative / semi quantitative estimate of probability of occurrence and severity of harmful effect(s) based on:</a:t>
            </a:r>
          </a:p>
          <a:p>
            <a:pPr marL="57150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IE" b="0" i="0" u="none" strike="noStrike" kern="0" cap="none" spc="0" normalizeH="0" baseline="0" noProof="0" dirty="0">
              <a:ln>
                <a:noFill/>
              </a:ln>
              <a:solidFill>
                <a:srgbClr val="004494"/>
              </a:solidFill>
              <a:effectLst/>
              <a:uLnTx/>
              <a:uFillTx/>
              <a:latin typeface="Arial"/>
              <a:ea typeface="+mn-ea"/>
              <a:cs typeface="+mn-cs"/>
            </a:endParaRPr>
          </a:p>
          <a:p>
            <a:pPr marL="914400" marR="0" lvl="2" indent="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q"/>
              <a:tabLst/>
              <a:defRPr/>
            </a:pPr>
            <a:r>
              <a:rPr kumimoji="0" lang="en-IE" sz="2000" b="0" i="1" u="none" strike="noStrike" kern="0" cap="none" spc="0" normalizeH="0" baseline="0" noProof="0" dirty="0">
                <a:ln>
                  <a:noFill/>
                </a:ln>
                <a:solidFill>
                  <a:srgbClr val="004494"/>
                </a:solidFill>
                <a:effectLst/>
                <a:uLnTx/>
                <a:uFillTx/>
                <a:latin typeface="Arial"/>
                <a:ea typeface="+mn-ea"/>
                <a:cs typeface="+mn-cs"/>
              </a:rPr>
              <a:t>(1) problem formulation, (2) hazard &amp; (3) exposure characterisation</a:t>
            </a: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IE" b="0" i="0" u="none" strike="noStrike" kern="0" cap="none" spc="0" normalizeH="0" baseline="0" noProof="0" dirty="0">
              <a:ln>
                <a:noFill/>
              </a:ln>
              <a:solidFill>
                <a:srgbClr val="004494"/>
              </a:solidFill>
              <a:effectLst/>
              <a:uLnTx/>
              <a:uFillTx/>
              <a:latin typeface="Arial"/>
              <a:ea typeface="+mn-ea"/>
              <a:cs typeface="+mn-cs"/>
            </a:endParaRPr>
          </a:p>
          <a:p>
            <a:pPr marL="57150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IE" b="0" i="0" u="none" strike="noStrike" kern="0" cap="none" spc="0" normalizeH="0" baseline="0" noProof="0" dirty="0">
                <a:ln>
                  <a:noFill/>
                </a:ln>
                <a:solidFill>
                  <a:srgbClr val="004494"/>
                </a:solidFill>
                <a:effectLst/>
                <a:uLnTx/>
                <a:uFillTx/>
                <a:latin typeface="Arial"/>
                <a:ea typeface="+mn-ea"/>
                <a:cs typeface="+mn-cs"/>
              </a:rPr>
              <a:t>Based on Steps 1 &amp; 2 - risk estimate made for each hazard identified in Step 1</a:t>
            </a:r>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17</a:t>
            </a:fld>
            <a:endParaRPr lang="en-GB"/>
          </a:p>
        </p:txBody>
      </p:sp>
      <p:sp>
        <p:nvSpPr>
          <p:cNvPr id="6" name="Title 5">
            <a:extLst>
              <a:ext uri="{FF2B5EF4-FFF2-40B4-BE49-F238E27FC236}">
                <a16:creationId xmlns:a16="http://schemas.microsoft.com/office/drawing/2014/main" id="{B79B28D3-070F-085D-5F69-081A3841D7FB}"/>
              </a:ext>
            </a:extLst>
          </p:cNvPr>
          <p:cNvSpPr txBox="1">
            <a:spLocks noGrp="1"/>
          </p:cNvSpPr>
          <p:nvPr>
            <p:ph type="title"/>
          </p:nvPr>
        </p:nvSpPr>
        <p:spPr>
          <a:xfrm>
            <a:off x="3018675" y="779546"/>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2818936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9AEF9BF-2081-683F-E85C-F3FD58E19880}"/>
              </a:ext>
            </a:extLst>
          </p:cNvPr>
          <p:cNvSpPr>
            <a:spLocks noGrp="1"/>
          </p:cNvSpPr>
          <p:nvPr>
            <p:ph idx="1"/>
          </p:nvPr>
        </p:nvSpPr>
        <p:spPr>
          <a:xfrm>
            <a:off x="838199" y="1777429"/>
            <a:ext cx="10905699" cy="3909706"/>
          </a:xfrm>
        </p:spPr>
        <p:txBody>
          <a:bodyPr/>
          <a:lstStyle/>
          <a:p>
            <a:pPr marL="400050" marR="0" lvl="1"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004494"/>
                </a:solidFill>
                <a:effectLst/>
                <a:uLnTx/>
                <a:uFillTx/>
                <a:latin typeface="Arial"/>
                <a:ea typeface="+mn-ea"/>
                <a:cs typeface="+mn-cs"/>
              </a:rPr>
              <a:t>4.	Risk Characterisation</a:t>
            </a:r>
            <a:endParaRPr kumimoji="0" lang="en-IE" sz="2400" b="1" i="0" u="none" strike="noStrike" kern="0" cap="none" spc="0" normalizeH="0" baseline="0" noProof="0" dirty="0">
              <a:ln>
                <a:noFill/>
              </a:ln>
              <a:solidFill>
                <a:srgbClr val="004494"/>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b="0" i="0" u="none" strike="noStrike" kern="0" cap="none" spc="0" normalizeH="0" baseline="0" noProof="0" dirty="0">
                <a:ln>
                  <a:noFill/>
                </a:ln>
                <a:solidFill>
                  <a:srgbClr val="004494"/>
                </a:solidFill>
                <a:effectLst/>
                <a:uLnTx/>
                <a:uFillTx/>
                <a:latin typeface="Arial"/>
                <a:ea typeface="+mn-ea"/>
                <a:cs typeface="+mn-cs"/>
              </a:rPr>
              <a:t>Uncertainty for each identified risk described  + documentation relating to:</a:t>
            </a:r>
          </a:p>
          <a:p>
            <a:pPr marL="457200" marR="0" lvl="1" indent="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endParaRPr kumimoji="0" lang="en-GB" b="0" i="0" u="none" strike="noStrike" kern="0" cap="none" spc="0" normalizeH="0" baseline="0" noProof="0" dirty="0">
              <a:ln>
                <a:noFill/>
              </a:ln>
              <a:solidFill>
                <a:srgbClr val="004494"/>
              </a:solidFill>
              <a:effectLst/>
              <a:uLnTx/>
              <a:uFillTx/>
              <a:latin typeface="Arial"/>
              <a:ea typeface="+mn-ea"/>
              <a:cs typeface="+mn-cs"/>
            </a:endParaRPr>
          </a:p>
          <a:p>
            <a:pPr marL="914400" marR="0" lvl="2" indent="0" algn="l" defTabSz="914400" rtl="0" eaLnBrk="1" fontAlgn="auto" latinLnBrk="0" hangingPunct="1">
              <a:lnSpc>
                <a:spcPct val="100000"/>
              </a:lnSpc>
              <a:spcBef>
                <a:spcPts val="0"/>
              </a:spcBef>
              <a:spcAft>
                <a:spcPts val="600"/>
              </a:spcAft>
              <a:buClr>
                <a:srgbClr val="00B0F0"/>
              </a:buClr>
              <a:buSzTx/>
              <a:buFont typeface="Wingdings" panose="05000000000000000000" pitchFamily="2" charset="2"/>
              <a:buChar char="q"/>
              <a:tabLst/>
              <a:defRPr/>
            </a:pPr>
            <a:r>
              <a:rPr kumimoji="0" lang="en-GB" sz="2000" b="0" i="1" u="none" strike="noStrike" kern="0" cap="none" spc="0" normalizeH="0" baseline="0" noProof="0" dirty="0">
                <a:ln>
                  <a:noFill/>
                </a:ln>
                <a:solidFill>
                  <a:srgbClr val="004494"/>
                </a:solidFill>
                <a:effectLst/>
                <a:uLnTx/>
                <a:uFillTx/>
                <a:latin typeface="Arial"/>
                <a:ea typeface="+mn-ea"/>
                <a:cs typeface="+mn-cs"/>
              </a:rPr>
              <a:t>assumptions &amp; extrapolations made at various levels of ERA</a:t>
            </a:r>
          </a:p>
          <a:p>
            <a:pPr marL="914400" marR="0" lvl="2" indent="0" algn="l" defTabSz="914400" rtl="0" eaLnBrk="1" fontAlgn="auto" latinLnBrk="0" hangingPunct="1">
              <a:lnSpc>
                <a:spcPct val="100000"/>
              </a:lnSpc>
              <a:spcBef>
                <a:spcPts val="0"/>
              </a:spcBef>
              <a:spcAft>
                <a:spcPts val="600"/>
              </a:spcAft>
              <a:buClr>
                <a:srgbClr val="00B0F0"/>
              </a:buClr>
              <a:buSzTx/>
              <a:buFont typeface="Wingdings" panose="05000000000000000000" pitchFamily="2" charset="2"/>
              <a:buChar char="q"/>
              <a:tabLst/>
              <a:defRPr/>
            </a:pPr>
            <a:r>
              <a:rPr kumimoji="0" lang="en-GB" sz="2000" b="0" i="1" u="none" strike="noStrike" kern="0" cap="none" spc="0" normalizeH="0" baseline="0" noProof="0" dirty="0">
                <a:ln>
                  <a:noFill/>
                </a:ln>
                <a:solidFill>
                  <a:srgbClr val="004494"/>
                </a:solidFill>
                <a:effectLst/>
                <a:uLnTx/>
                <a:uFillTx/>
                <a:latin typeface="Arial"/>
                <a:ea typeface="+mn-ea"/>
                <a:cs typeface="+mn-cs"/>
              </a:rPr>
              <a:t>different scientific assessments</a:t>
            </a:r>
          </a:p>
          <a:p>
            <a:pPr marL="914400" marR="0" lvl="2" indent="0" algn="l" defTabSz="914400" rtl="0" eaLnBrk="1" fontAlgn="auto" latinLnBrk="0" hangingPunct="1">
              <a:lnSpc>
                <a:spcPct val="100000"/>
              </a:lnSpc>
              <a:spcBef>
                <a:spcPts val="0"/>
              </a:spcBef>
              <a:spcAft>
                <a:spcPts val="600"/>
              </a:spcAft>
              <a:buClr>
                <a:srgbClr val="00B0F0"/>
              </a:buClr>
              <a:buSzTx/>
              <a:buFont typeface="Wingdings" panose="05000000000000000000" pitchFamily="2" charset="2"/>
              <a:buChar char="q"/>
              <a:tabLst/>
              <a:defRPr/>
            </a:pPr>
            <a:r>
              <a:rPr kumimoji="0" lang="en-GB" sz="2000" b="0" i="1" u="none" strike="noStrike" kern="0" cap="none" spc="0" normalizeH="0" baseline="0" noProof="0" dirty="0">
                <a:ln>
                  <a:noFill/>
                </a:ln>
                <a:solidFill>
                  <a:srgbClr val="004494"/>
                </a:solidFill>
                <a:effectLst/>
                <a:uLnTx/>
                <a:uFillTx/>
                <a:latin typeface="Arial"/>
                <a:ea typeface="+mn-ea"/>
                <a:cs typeface="+mn-cs"/>
              </a:rPr>
              <a:t>specified uncertainties </a:t>
            </a:r>
          </a:p>
          <a:p>
            <a:pPr marL="914400" marR="0" lvl="2" indent="0" algn="l" defTabSz="914400" rtl="0" eaLnBrk="1" fontAlgn="auto" latinLnBrk="0" hangingPunct="1">
              <a:lnSpc>
                <a:spcPct val="100000"/>
              </a:lnSpc>
              <a:spcBef>
                <a:spcPts val="0"/>
              </a:spcBef>
              <a:spcAft>
                <a:spcPts val="600"/>
              </a:spcAft>
              <a:buClr>
                <a:srgbClr val="00B0F0"/>
              </a:buClr>
              <a:buSzTx/>
              <a:buFont typeface="Wingdings" panose="05000000000000000000" pitchFamily="2" charset="2"/>
              <a:buChar char="q"/>
              <a:tabLst/>
              <a:defRPr/>
            </a:pPr>
            <a:r>
              <a:rPr kumimoji="0" lang="en-GB" sz="2000" b="0" i="1" u="none" strike="noStrike" kern="0" cap="none" spc="0" normalizeH="0" baseline="0" noProof="0" dirty="0">
                <a:ln>
                  <a:noFill/>
                </a:ln>
                <a:solidFill>
                  <a:srgbClr val="004494"/>
                </a:solidFill>
                <a:effectLst/>
                <a:uLnTx/>
                <a:uFillTx/>
                <a:latin typeface="Arial"/>
                <a:ea typeface="+mn-ea"/>
                <a:cs typeface="+mn-cs"/>
              </a:rPr>
              <a:t>conclusions derived from the data.</a:t>
            </a:r>
          </a:p>
          <a:p>
            <a:pPr marL="457200" marR="0" lvl="1" indent="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b="0" i="0" u="none" strike="noStrike" kern="0" cap="none" spc="0" normalizeH="0" baseline="0" noProof="0" dirty="0">
              <a:ln>
                <a:noFill/>
              </a:ln>
              <a:solidFill>
                <a:srgbClr val="004494"/>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600"/>
              </a:spcAft>
              <a:buClrTx/>
              <a:buSzTx/>
              <a:buFont typeface="Wingdings" panose="05000000000000000000" pitchFamily="2" charset="2"/>
              <a:buChar char="Ø"/>
              <a:tabLst/>
              <a:defRPr/>
            </a:pPr>
            <a:r>
              <a:rPr lang="en-GB" kern="0" dirty="0">
                <a:solidFill>
                  <a:srgbClr val="004494"/>
                </a:solidFill>
                <a:latin typeface="Arial"/>
              </a:rPr>
              <a:t>R</a:t>
            </a:r>
            <a:r>
              <a:rPr kumimoji="0" lang="en-GB" b="0" i="0" u="none" strike="noStrike" kern="0" cap="none" spc="0" normalizeH="0" baseline="0" noProof="0" dirty="0" err="1">
                <a:ln>
                  <a:noFill/>
                </a:ln>
                <a:solidFill>
                  <a:srgbClr val="004494"/>
                </a:solidFill>
                <a:effectLst/>
                <a:uLnTx/>
                <a:uFillTx/>
                <a:latin typeface="Arial"/>
                <a:ea typeface="+mn-ea"/>
                <a:cs typeface="+mn-cs"/>
              </a:rPr>
              <a:t>isk</a:t>
            </a:r>
            <a:r>
              <a:rPr kumimoji="0" lang="en-GB" b="0" i="0" u="none" strike="noStrike" kern="0" cap="none" spc="0" normalizeH="0" baseline="0" noProof="0" dirty="0">
                <a:ln>
                  <a:noFill/>
                </a:ln>
                <a:solidFill>
                  <a:srgbClr val="004494"/>
                </a:solidFill>
                <a:effectLst/>
                <a:uLnTx/>
                <a:uFillTx/>
                <a:latin typeface="Arial"/>
                <a:ea typeface="+mn-ea"/>
                <a:cs typeface="+mn-cs"/>
              </a:rPr>
              <a:t> characterisation should indicate whether:</a:t>
            </a:r>
          </a:p>
          <a:p>
            <a:pPr marL="914400" marR="0" lvl="2" indent="0" algn="l" defTabSz="914400" rtl="0" eaLnBrk="1" fontAlgn="auto" latinLnBrk="0" hangingPunct="1">
              <a:lnSpc>
                <a:spcPct val="100000"/>
              </a:lnSpc>
              <a:spcBef>
                <a:spcPts val="0"/>
              </a:spcBef>
              <a:spcAft>
                <a:spcPts val="600"/>
              </a:spcAft>
              <a:buClr>
                <a:srgbClr val="00B0F0"/>
              </a:buClr>
              <a:buSzTx/>
              <a:buFont typeface="Wingdings" panose="05000000000000000000" pitchFamily="2" charset="2"/>
              <a:buChar char="q"/>
              <a:tabLst/>
              <a:defRPr/>
            </a:pPr>
            <a:r>
              <a:rPr kumimoji="0" lang="en-GB" sz="2000" b="0" i="0" u="none" strike="noStrike" kern="0" cap="none" spc="0" normalizeH="0" baseline="0" noProof="0" dirty="0">
                <a:ln>
                  <a:noFill/>
                </a:ln>
                <a:solidFill>
                  <a:srgbClr val="004494"/>
                </a:solidFill>
                <a:effectLst/>
                <a:uLnTx/>
                <a:uFillTx/>
                <a:latin typeface="Arial"/>
                <a:ea typeface="+mn-ea"/>
                <a:cs typeface="+mn-cs"/>
              </a:rPr>
              <a:t>problem formulation (</a:t>
            </a:r>
            <a:r>
              <a:rPr kumimoji="0" lang="en-GB" sz="2000" b="0" i="1" u="sng" strike="noStrike" kern="0" cap="none" spc="0" normalizeH="0" baseline="0" noProof="0" dirty="0">
                <a:ln>
                  <a:noFill/>
                </a:ln>
                <a:solidFill>
                  <a:srgbClr val="004494"/>
                </a:solidFill>
                <a:effectLst/>
                <a:uLnTx/>
                <a:uFillTx/>
                <a:latin typeface="Arial"/>
                <a:ea typeface="+mn-ea"/>
                <a:cs typeface="+mn-cs"/>
              </a:rPr>
              <a:t>including hazard identification</a:t>
            </a:r>
            <a:r>
              <a:rPr kumimoji="0" lang="en-GB" sz="2000" b="0" i="0" u="none" strike="noStrike" kern="0" cap="none" spc="0" normalizeH="0" baseline="0" noProof="0" dirty="0">
                <a:ln>
                  <a:noFill/>
                </a:ln>
                <a:solidFill>
                  <a:srgbClr val="004494"/>
                </a:solidFill>
                <a:effectLst/>
                <a:uLnTx/>
                <a:uFillTx/>
                <a:latin typeface="Arial"/>
                <a:ea typeface="+mn-ea"/>
                <a:cs typeface="+mn-cs"/>
              </a:rPr>
              <a:t>), hazard characterisation &amp; exposure characterisation are </a:t>
            </a:r>
            <a:r>
              <a:rPr kumimoji="0" lang="en-GB" sz="2000" b="0" i="0" u="sng" strike="noStrike" kern="0" cap="none" spc="0" normalizeH="0" baseline="0" noProof="0" dirty="0">
                <a:ln>
                  <a:noFill/>
                </a:ln>
                <a:solidFill>
                  <a:srgbClr val="004494"/>
                </a:solidFill>
                <a:effectLst/>
                <a:uLnTx/>
                <a:uFillTx/>
                <a:latin typeface="Arial"/>
                <a:ea typeface="+mn-ea"/>
                <a:cs typeface="+mn-cs"/>
              </a:rPr>
              <a:t>complete</a:t>
            </a:r>
            <a:endParaRPr kumimoji="0" lang="en-IE" sz="2000" b="0" i="0" u="sng" strike="noStrike" kern="0" cap="none" spc="0" normalizeH="0" baseline="0" noProof="0" dirty="0">
              <a:ln>
                <a:noFill/>
              </a:ln>
              <a:solidFill>
                <a:srgbClr val="004494"/>
              </a:solidFill>
              <a:effectLst/>
              <a:uLnTx/>
              <a:uFillTx/>
              <a:latin typeface="Arial"/>
              <a:ea typeface="+mn-ea"/>
              <a:cs typeface="+mn-cs"/>
            </a:endParaRPr>
          </a:p>
          <a:p>
            <a:endParaRPr lang="en-US" sz="1800"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18</a:t>
            </a:fld>
            <a:endParaRPr lang="en-GB" dirty="0"/>
          </a:p>
        </p:txBody>
      </p:sp>
      <p:sp>
        <p:nvSpPr>
          <p:cNvPr id="6" name="Title 5">
            <a:extLst>
              <a:ext uri="{FF2B5EF4-FFF2-40B4-BE49-F238E27FC236}">
                <a16:creationId xmlns:a16="http://schemas.microsoft.com/office/drawing/2014/main" id="{273F65ED-28DF-4B3A-5B72-6FC186E42BA4}"/>
              </a:ext>
            </a:extLst>
          </p:cNvPr>
          <p:cNvSpPr txBox="1">
            <a:spLocks noGrp="1"/>
          </p:cNvSpPr>
          <p:nvPr>
            <p:ph type="title"/>
          </p:nvPr>
        </p:nvSpPr>
        <p:spPr>
          <a:xfrm>
            <a:off x="3051301" y="779546"/>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3240977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8D40228-5495-783D-5A4D-B3E310268C16}"/>
              </a:ext>
            </a:extLst>
          </p:cNvPr>
          <p:cNvSpPr>
            <a:spLocks noGrp="1"/>
          </p:cNvSpPr>
          <p:nvPr>
            <p:ph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400050" marR="0" lvl="1"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004494"/>
                </a:solidFill>
                <a:effectLst/>
                <a:uLnTx/>
                <a:uFillTx/>
                <a:latin typeface="Arial"/>
                <a:ea typeface="+mn-ea"/>
                <a:cs typeface="+mn-cs"/>
              </a:rPr>
              <a:t>5.	Risk Management Strategies</a:t>
            </a:r>
          </a:p>
          <a:p>
            <a:pPr marL="400050" marR="0" lvl="1" indent="0" algn="l" defTabSz="914400" rtl="0" eaLnBrk="1" fontAlgn="auto" latinLnBrk="0" hangingPunct="1">
              <a:lnSpc>
                <a:spcPct val="100000"/>
              </a:lnSpc>
              <a:spcBef>
                <a:spcPts val="0"/>
              </a:spcBef>
              <a:spcAft>
                <a:spcPts val="0"/>
              </a:spcAft>
              <a:buClrTx/>
              <a:buSzTx/>
              <a:buFontTx/>
              <a:buNone/>
              <a:tabLst/>
              <a:defRPr/>
            </a:pPr>
            <a:endParaRPr kumimoji="0" lang="en-IE" b="0" i="0" u="none" strike="noStrike" kern="0" cap="none" spc="0" normalizeH="0" baseline="0" noProof="0" dirty="0">
              <a:ln>
                <a:noFill/>
              </a:ln>
              <a:solidFill>
                <a:srgbClr val="004494"/>
              </a:solidFill>
              <a:effectLst/>
              <a:uLnTx/>
              <a:uFillTx/>
              <a:latin typeface="Arial"/>
              <a:ea typeface="+mn-ea"/>
              <a:cs typeface="+mn-cs"/>
            </a:endParaRPr>
          </a:p>
          <a:p>
            <a:pPr marL="1085850" marR="0" lvl="2" indent="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Ø"/>
              <a:tabLst/>
              <a:defRPr/>
            </a:pPr>
            <a:r>
              <a:rPr kumimoji="0" lang="en-IE" sz="2000" b="0" i="0" u="none" strike="noStrike" kern="0" cap="none" spc="0" normalizeH="0" baseline="0" noProof="0" dirty="0">
                <a:ln>
                  <a:noFill/>
                </a:ln>
                <a:solidFill>
                  <a:srgbClr val="004494"/>
                </a:solidFill>
                <a:effectLst/>
                <a:uLnTx/>
                <a:uFillTx/>
                <a:latin typeface="Arial"/>
                <a:ea typeface="+mn-ea"/>
                <a:cs typeface="+mn-cs"/>
              </a:rPr>
              <a:t>Based on Step 4 – GM applicants must propose measures to manage identified risks  </a:t>
            </a:r>
          </a:p>
          <a:p>
            <a:pPr marL="857250" marR="0" lvl="2" indent="0" algn="l" defTabSz="914400" rtl="0" eaLnBrk="1" fontAlgn="auto" latinLnBrk="0" hangingPunct="1">
              <a:lnSpc>
                <a:spcPct val="100000"/>
              </a:lnSpc>
              <a:spcBef>
                <a:spcPts val="0"/>
              </a:spcBef>
              <a:spcAft>
                <a:spcPts val="0"/>
              </a:spcAft>
              <a:buClr>
                <a:srgbClr val="00B0F0"/>
              </a:buClr>
              <a:buSzTx/>
              <a:buFontTx/>
              <a:buNone/>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1085850" marR="0" lvl="2" indent="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Ø"/>
              <a:tabLst/>
              <a:defRPr/>
            </a:pPr>
            <a:r>
              <a:rPr kumimoji="0" lang="en-IE" sz="2000" b="0" i="0" u="none" strike="noStrike" kern="0" cap="none" spc="0" normalizeH="0" baseline="0" noProof="0" dirty="0">
                <a:ln>
                  <a:noFill/>
                </a:ln>
                <a:solidFill>
                  <a:srgbClr val="004494"/>
                </a:solidFill>
                <a:effectLst/>
                <a:uLnTx/>
                <a:uFillTx/>
                <a:latin typeface="Arial"/>
                <a:ea typeface="+mn-ea"/>
                <a:cs typeface="+mn-cs"/>
              </a:rPr>
              <a:t>All measures proposed must be described e.g. </a:t>
            </a:r>
          </a:p>
          <a:p>
            <a:pPr marL="1085850" marR="0" lvl="2" indent="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Ø"/>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1371600" marR="0" lvl="3" indent="-28575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q"/>
              <a:tabLst/>
              <a:defRPr/>
            </a:pPr>
            <a:r>
              <a:rPr kumimoji="0" lang="en-IE" sz="2000" b="0" i="0" u="none" strike="noStrike" kern="0" cap="none" spc="0" normalizeH="0" baseline="0" noProof="0" dirty="0">
                <a:ln>
                  <a:noFill/>
                </a:ln>
                <a:solidFill>
                  <a:srgbClr val="004494"/>
                </a:solidFill>
                <a:effectLst/>
                <a:uLnTx/>
                <a:uFillTx/>
                <a:latin typeface="Arial"/>
                <a:ea typeface="+mn-ea"/>
                <a:cs typeface="+mn-cs"/>
              </a:rPr>
              <a:t>reducing hazards / exposure</a:t>
            </a:r>
          </a:p>
          <a:p>
            <a:pPr marL="1314450" marR="0" lvl="3" indent="0" algn="l" defTabSz="914400" rtl="0" eaLnBrk="1" fontAlgn="auto" latinLnBrk="0" hangingPunct="1">
              <a:lnSpc>
                <a:spcPct val="100000"/>
              </a:lnSpc>
              <a:spcBef>
                <a:spcPts val="0"/>
              </a:spcBef>
              <a:spcAft>
                <a:spcPts val="0"/>
              </a:spcAft>
              <a:buClr>
                <a:srgbClr val="00B0F0"/>
              </a:buClr>
              <a:buSzTx/>
              <a:buFontTx/>
              <a:buNone/>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1371600" marR="0" lvl="3" indent="-28575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q"/>
              <a:tabLst/>
              <a:defRPr/>
            </a:pPr>
            <a:r>
              <a:rPr kumimoji="0" lang="en-IE" sz="2000" b="0" i="0" u="none" strike="noStrike" kern="0" cap="none" spc="0" normalizeH="0" baseline="0" noProof="0" dirty="0">
                <a:ln>
                  <a:noFill/>
                </a:ln>
                <a:solidFill>
                  <a:srgbClr val="004494"/>
                </a:solidFill>
                <a:effectLst/>
                <a:uLnTx/>
                <a:uFillTx/>
                <a:latin typeface="Arial"/>
                <a:ea typeface="+mn-ea"/>
                <a:cs typeface="+mn-cs"/>
              </a:rPr>
              <a:t>risk management characteristics identified &amp; assessed</a:t>
            </a:r>
          </a:p>
          <a:p>
            <a:pPr marL="1314450" marR="0" lvl="3" indent="0" algn="l" defTabSz="914400" rtl="0" eaLnBrk="1" fontAlgn="auto" latinLnBrk="0" hangingPunct="1">
              <a:lnSpc>
                <a:spcPct val="100000"/>
              </a:lnSpc>
              <a:spcBef>
                <a:spcPts val="0"/>
              </a:spcBef>
              <a:spcAft>
                <a:spcPts val="0"/>
              </a:spcAft>
              <a:buClr>
                <a:srgbClr val="00B0F0"/>
              </a:buClr>
              <a:buSzTx/>
              <a:buFontTx/>
              <a:buNone/>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1371600" marR="0" lvl="3" indent="-28575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q"/>
              <a:tabLst/>
              <a:defRPr/>
            </a:pPr>
            <a:r>
              <a:rPr kumimoji="0" lang="en-IE" sz="2000" b="0" i="0" u="none" strike="noStrike" kern="0" cap="none" spc="0" normalizeH="0" baseline="0" noProof="0" dirty="0">
                <a:ln>
                  <a:noFill/>
                </a:ln>
                <a:solidFill>
                  <a:srgbClr val="004494"/>
                </a:solidFill>
                <a:effectLst/>
                <a:uLnTx/>
                <a:uFillTx/>
                <a:latin typeface="Arial"/>
                <a:ea typeface="+mn-ea"/>
                <a:cs typeface="+mn-cs"/>
              </a:rPr>
              <a:t>efficacy &amp; reliability of GM control measures to be fully assessed  </a:t>
            </a:r>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19</a:t>
            </a:fld>
            <a:endParaRPr lang="en-GB"/>
          </a:p>
        </p:txBody>
      </p:sp>
      <p:sp>
        <p:nvSpPr>
          <p:cNvPr id="6" name="Title 5">
            <a:extLst>
              <a:ext uri="{FF2B5EF4-FFF2-40B4-BE49-F238E27FC236}">
                <a16:creationId xmlns:a16="http://schemas.microsoft.com/office/drawing/2014/main" id="{C4F9C0DF-3230-2A3F-9935-BA4ABA6EB05A}"/>
              </a:ext>
            </a:extLst>
          </p:cNvPr>
          <p:cNvSpPr txBox="1">
            <a:spLocks noGrp="1"/>
          </p:cNvSpPr>
          <p:nvPr>
            <p:ph type="title"/>
          </p:nvPr>
        </p:nvSpPr>
        <p:spPr>
          <a:xfrm>
            <a:off x="3080321" y="800518"/>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2252720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717370" y="1284507"/>
            <a:ext cx="10636429" cy="5211904"/>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kern="0" dirty="0">
              <a:solidFill>
                <a:srgbClr val="004494"/>
              </a:solidFill>
            </a:endParaRPr>
          </a:p>
          <a:p>
            <a:pPr marL="0" indent="0">
              <a:buNone/>
            </a:pPr>
            <a:endParaRPr lang="en-IE" sz="2800" b="1" i="0" kern="0" dirty="0">
              <a:solidFill>
                <a:srgbClr val="004494"/>
              </a:solidFill>
            </a:endParaRPr>
          </a:p>
          <a:p>
            <a:pPr lvl="1">
              <a:buFont typeface="Wingdings" panose="05000000000000000000" pitchFamily="2" charset="2"/>
              <a:buChar char="Ø"/>
            </a:pPr>
            <a:r>
              <a:rPr lang="en-IE" sz="2800" kern="0" dirty="0">
                <a:solidFill>
                  <a:srgbClr val="004494"/>
                </a:solidFill>
              </a:rPr>
              <a:t>In GMO analysis - risk assessment is: </a:t>
            </a:r>
          </a:p>
          <a:p>
            <a:pPr lvl="1">
              <a:buFont typeface="Wingdings" panose="05000000000000000000" pitchFamily="2" charset="2"/>
              <a:buChar char="Ø"/>
            </a:pPr>
            <a:endParaRPr lang="en-IE" sz="2800" kern="0" dirty="0">
              <a:solidFill>
                <a:srgbClr val="004494"/>
              </a:solidFill>
            </a:endParaRPr>
          </a:p>
          <a:p>
            <a:pPr marL="1200150" lvl="2" indent="-285750">
              <a:buClr>
                <a:srgbClr val="00B0F0"/>
              </a:buClr>
              <a:buFont typeface="Wingdings" panose="05000000000000000000" pitchFamily="2" charset="2"/>
              <a:buChar char="q"/>
            </a:pPr>
            <a:r>
              <a:rPr lang="en-IE" sz="2800" b="1" i="1" kern="0" dirty="0">
                <a:solidFill>
                  <a:srgbClr val="004494"/>
                </a:solidFill>
              </a:rPr>
              <a:t>quantification of  risk associated with production of novel organisms using genetic engineering technologies </a:t>
            </a:r>
            <a:r>
              <a:rPr lang="en-IE" sz="2800" i="1" kern="0" dirty="0">
                <a:solidFill>
                  <a:srgbClr val="004494"/>
                </a:solidFill>
              </a:rPr>
              <a:t>&amp; </a:t>
            </a:r>
            <a:r>
              <a:rPr lang="en-IE" sz="2800" b="1" i="1" kern="0" dirty="0">
                <a:solidFill>
                  <a:srgbClr val="004494"/>
                </a:solidFill>
              </a:rPr>
              <a:t>their introduction into the environment</a:t>
            </a:r>
          </a:p>
          <a:p>
            <a:pPr marL="914400" lvl="2" indent="0">
              <a:buClr>
                <a:srgbClr val="00B0F0"/>
              </a:buClr>
            </a:pPr>
            <a:endParaRPr lang="en-IE" sz="2800" b="1" i="1" kern="0" dirty="0">
              <a:solidFill>
                <a:srgbClr val="004494"/>
              </a:solidFill>
            </a:endParaRPr>
          </a:p>
          <a:p>
            <a:pPr marL="1200150" lvl="2" indent="-285750">
              <a:buClr>
                <a:srgbClr val="00B0F0"/>
              </a:buClr>
              <a:buFont typeface="Wingdings" panose="05000000000000000000" pitchFamily="2" charset="2"/>
              <a:buChar char="q"/>
            </a:pPr>
            <a:r>
              <a:rPr lang="en-IE" sz="2800" i="1" kern="0" dirty="0">
                <a:solidFill>
                  <a:srgbClr val="004494"/>
                </a:solidFill>
              </a:rPr>
              <a:t>undertaken by competent authorities responsible for food safety control</a:t>
            </a:r>
            <a:endParaRPr lang="en-IE" sz="2800" b="1" i="1" kern="0" dirty="0">
              <a:solidFill>
                <a:srgbClr val="004494"/>
              </a:solidFill>
            </a:endParaRPr>
          </a:p>
          <a:p>
            <a:pPr marL="0" indent="0">
              <a:buNone/>
            </a:pPr>
            <a:endParaRPr lang="en-IE" sz="18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5" name="TextBox 4">
            <a:extLst>
              <a:ext uri="{FF2B5EF4-FFF2-40B4-BE49-F238E27FC236}">
                <a16:creationId xmlns:a16="http://schemas.microsoft.com/office/drawing/2014/main" id="{DAFCD86B-5E5F-8D86-57A4-F685455E71E8}"/>
              </a:ext>
            </a:extLst>
          </p:cNvPr>
          <p:cNvSpPr txBox="1"/>
          <p:nvPr/>
        </p:nvSpPr>
        <p:spPr>
          <a:xfrm>
            <a:off x="2946970" y="361589"/>
            <a:ext cx="8406829" cy="1200329"/>
          </a:xfrm>
          <a:prstGeom prst="rect">
            <a:avLst/>
          </a:prstGeom>
          <a:noFill/>
        </p:spPr>
        <p:txBody>
          <a:bodyPr wrap="square">
            <a:spAutoFit/>
          </a:bodyPr>
          <a:lstStyle/>
          <a:p>
            <a:pPr marL="0" indent="0">
              <a:buNone/>
            </a:pPr>
            <a:r>
              <a:rPr lang="en-IE" sz="3600" kern="0" dirty="0">
                <a:solidFill>
                  <a:srgbClr val="004494"/>
                </a:solidFill>
              </a:rPr>
              <a:t> A.	DEFINITION ENVIRONMENTAL RISK ASSESSMENT </a:t>
            </a:r>
          </a:p>
        </p:txBody>
      </p:sp>
    </p:spTree>
    <p:extLst>
      <p:ext uri="{BB962C8B-B14F-4D97-AF65-F5344CB8AC3E}">
        <p14:creationId xmlns:p14="http://schemas.microsoft.com/office/powerpoint/2010/main" val="4205642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173E50A-C286-8DE9-B37E-E0C67FC87031}"/>
              </a:ext>
            </a:extLst>
          </p:cNvPr>
          <p:cNvSpPr>
            <a:spLocks noGrp="1"/>
          </p:cNvSpPr>
          <p:nvPr>
            <p:ph idx="1"/>
          </p:nvPr>
        </p:nvSpPr>
        <p:spPr/>
        <p:txBody>
          <a:bodyPr/>
          <a:lstStyle/>
          <a:p>
            <a:pPr marL="400050" marR="0" lvl="1"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004494"/>
                </a:solidFill>
                <a:effectLst/>
                <a:uLnTx/>
                <a:uFillTx/>
                <a:latin typeface="Arial"/>
                <a:ea typeface="+mn-ea"/>
                <a:cs typeface="+mn-cs"/>
              </a:rPr>
              <a:t>6.	Overall Risk Evaluation &amp; Conclusions </a:t>
            </a:r>
          </a:p>
          <a:p>
            <a:pPr marL="400050" marR="0" lvl="1" indent="0" algn="l" defTabSz="914400" rtl="0" eaLnBrk="1" fontAlgn="auto" latinLnBrk="0" hangingPunct="1">
              <a:lnSpc>
                <a:spcPct val="100000"/>
              </a:lnSpc>
              <a:spcBef>
                <a:spcPts val="0"/>
              </a:spcBef>
              <a:spcAft>
                <a:spcPts val="0"/>
              </a:spcAft>
              <a:buClrTx/>
              <a:buSzTx/>
              <a:buFontTx/>
              <a:buNone/>
              <a:tabLst/>
              <a:defRPr/>
            </a:pPr>
            <a:endParaRPr kumimoji="0" lang="en-IE" b="0" i="0" u="none" strike="noStrike" kern="0" cap="none" spc="0" normalizeH="0" baseline="0" noProof="0" dirty="0">
              <a:ln>
                <a:noFill/>
              </a:ln>
              <a:solidFill>
                <a:srgbClr val="004494"/>
              </a:solidFill>
              <a:effectLst/>
              <a:uLnTx/>
              <a:uFillTx/>
              <a:latin typeface="Arial"/>
              <a:ea typeface="+mn-ea"/>
              <a:cs typeface="+mn-cs"/>
            </a:endParaRPr>
          </a:p>
          <a:p>
            <a:pPr marL="1543050" marR="0" lvl="3" indent="-285750" algn="l" defTabSz="914400" rtl="0" eaLnBrk="1" fontAlgn="auto" latinLnBrk="0" hangingPunct="1">
              <a:lnSpc>
                <a:spcPct val="100000"/>
              </a:lnSpc>
              <a:spcBef>
                <a:spcPts val="0"/>
              </a:spcBef>
              <a:spcAft>
                <a:spcPts val="0"/>
              </a:spcAft>
              <a:buClr>
                <a:srgbClr val="0065A2"/>
              </a:buClr>
              <a:buSzTx/>
              <a:buFont typeface="Wingdings" panose="05000000000000000000" pitchFamily="2" charset="2"/>
              <a:buChar char="Ø"/>
              <a:tabLst/>
              <a:defRPr/>
            </a:pPr>
            <a:r>
              <a:rPr kumimoji="0" lang="en-IE" sz="2000" b="1" i="0" u="none" strike="noStrike" kern="0" cap="none" spc="0" normalizeH="0" baseline="0" noProof="0" dirty="0">
                <a:ln>
                  <a:noFill/>
                </a:ln>
                <a:solidFill>
                  <a:srgbClr val="004494"/>
                </a:solidFill>
                <a:effectLst/>
                <a:uLnTx/>
                <a:uFillTx/>
                <a:latin typeface="Arial"/>
                <a:ea typeface="+mn-ea"/>
                <a:cs typeface="+mn-cs"/>
              </a:rPr>
              <a:t>Evaluation of overall risk of GM plant(s) made based on </a:t>
            </a:r>
            <a:r>
              <a:rPr kumimoji="0" lang="en-IE" sz="2000" b="1" i="1" u="none" strike="noStrike" kern="0" cap="none" spc="0" normalizeH="0" baseline="0" noProof="0" dirty="0">
                <a:ln>
                  <a:noFill/>
                </a:ln>
                <a:solidFill>
                  <a:srgbClr val="004494"/>
                </a:solidFill>
                <a:effectLst/>
                <a:uLnTx/>
                <a:uFillTx/>
                <a:latin typeface="Arial"/>
                <a:ea typeface="+mn-ea"/>
                <a:cs typeface="+mn-cs"/>
              </a:rPr>
              <a:t>Steps 1 – 5</a:t>
            </a:r>
          </a:p>
          <a:p>
            <a:pPr marL="1257300" marR="0" lvl="3" indent="0" algn="l" defTabSz="914400" rtl="0" eaLnBrk="1" fontAlgn="auto" latinLnBrk="0" hangingPunct="1">
              <a:lnSpc>
                <a:spcPct val="100000"/>
              </a:lnSpc>
              <a:spcBef>
                <a:spcPts val="0"/>
              </a:spcBef>
              <a:spcAft>
                <a:spcPts val="0"/>
              </a:spcAft>
              <a:buClr>
                <a:srgbClr val="0065A2"/>
              </a:buClr>
              <a:buSzTx/>
              <a:buFontTx/>
              <a:buNone/>
              <a:tabLst/>
              <a:defRPr/>
            </a:pPr>
            <a:endParaRPr kumimoji="0" lang="en-IE" sz="2000" b="1" i="1" u="none" strike="noStrike" kern="0" cap="none" spc="0" normalizeH="0" baseline="0" noProof="0" dirty="0">
              <a:ln>
                <a:noFill/>
              </a:ln>
              <a:solidFill>
                <a:srgbClr val="004494"/>
              </a:solidFill>
              <a:effectLst/>
              <a:uLnTx/>
              <a:uFillTx/>
              <a:latin typeface="Arial"/>
              <a:ea typeface="+mn-ea"/>
              <a:cs typeface="+mn-cs"/>
            </a:endParaRPr>
          </a:p>
          <a:p>
            <a:pPr marL="1543050" marR="0" lvl="3" indent="-285750" algn="l" defTabSz="914400" rtl="0" eaLnBrk="1" fontAlgn="auto" latinLnBrk="0" hangingPunct="1">
              <a:lnSpc>
                <a:spcPct val="100000"/>
              </a:lnSpc>
              <a:spcBef>
                <a:spcPts val="0"/>
              </a:spcBef>
              <a:spcAft>
                <a:spcPts val="0"/>
              </a:spcAft>
              <a:buClr>
                <a:srgbClr val="0065A2"/>
              </a:buClr>
              <a:buSzTx/>
              <a:buFont typeface="Wingdings" panose="05000000000000000000" pitchFamily="2" charset="2"/>
              <a:buChar char="Ø"/>
              <a:tabLst/>
              <a:defRPr/>
            </a:pPr>
            <a:r>
              <a:rPr kumimoji="0" lang="en-IE" sz="2000" b="0" i="0" u="none" strike="noStrike" kern="0" cap="none" spc="0" normalizeH="0" baseline="0" noProof="0" dirty="0">
                <a:ln>
                  <a:noFill/>
                </a:ln>
                <a:solidFill>
                  <a:srgbClr val="004494"/>
                </a:solidFill>
                <a:effectLst/>
                <a:uLnTx/>
                <a:uFillTx/>
                <a:latin typeface="Arial"/>
                <a:ea typeface="+mn-ea"/>
                <a:cs typeface="+mn-cs"/>
              </a:rPr>
              <a:t>Evaluation process should result in informed qualitative / quantitative guidance to risk managers </a:t>
            </a:r>
          </a:p>
          <a:p>
            <a:pPr marL="1257300" marR="0" lvl="3" indent="0" algn="l" defTabSz="914400" rtl="0" eaLnBrk="1" fontAlgn="auto" latinLnBrk="0" hangingPunct="1">
              <a:lnSpc>
                <a:spcPct val="100000"/>
              </a:lnSpc>
              <a:spcBef>
                <a:spcPts val="0"/>
              </a:spcBef>
              <a:spcAft>
                <a:spcPts val="0"/>
              </a:spcAft>
              <a:buClr>
                <a:srgbClr val="0065A2"/>
              </a:buClr>
              <a:buSzTx/>
              <a:buFontTx/>
              <a:buNone/>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1543050" marR="0" lvl="3" indent="-285750" algn="l" defTabSz="914400" rtl="0" eaLnBrk="1" fontAlgn="auto" latinLnBrk="0" hangingPunct="1">
              <a:lnSpc>
                <a:spcPct val="100000"/>
              </a:lnSpc>
              <a:spcBef>
                <a:spcPts val="0"/>
              </a:spcBef>
              <a:spcAft>
                <a:spcPts val="0"/>
              </a:spcAft>
              <a:buClr>
                <a:srgbClr val="0065A2"/>
              </a:buClr>
              <a:buSzTx/>
              <a:buFont typeface="Wingdings" panose="05000000000000000000" pitchFamily="2" charset="2"/>
              <a:buChar char="Ø"/>
              <a:tabLst/>
              <a:defRPr/>
            </a:pPr>
            <a:r>
              <a:rPr kumimoji="0" lang="en-IE" sz="2000" b="1" i="0" u="none" strike="noStrike" kern="0" cap="none" spc="0" normalizeH="0" baseline="0" noProof="0" dirty="0">
                <a:ln>
                  <a:noFill/>
                </a:ln>
                <a:solidFill>
                  <a:srgbClr val="004494"/>
                </a:solidFill>
                <a:effectLst/>
                <a:uLnTx/>
                <a:uFillTx/>
                <a:latin typeface="Arial"/>
                <a:ea typeface="+mn-ea"/>
                <a:cs typeface="+mn-cs"/>
              </a:rPr>
              <a:t>GM applicants must, in interest of food safety, specify assumptions made during ERA </a:t>
            </a:r>
            <a:r>
              <a:rPr kumimoji="0" lang="en-IE" sz="2000" b="1" i="1" u="sng" strike="noStrike" kern="0" cap="none" spc="0" normalizeH="0" baseline="0" noProof="0" dirty="0">
                <a:ln>
                  <a:noFill/>
                </a:ln>
                <a:solidFill>
                  <a:srgbClr val="004494"/>
                </a:solidFill>
                <a:effectLst/>
                <a:uLnTx/>
                <a:uFillTx/>
                <a:latin typeface="Arial"/>
                <a:ea typeface="+mn-ea"/>
                <a:cs typeface="+mn-cs"/>
              </a:rPr>
              <a:t>e.g. health / environmental impact / monitoring </a:t>
            </a:r>
          </a:p>
          <a:p>
            <a:pPr marL="1257300" marR="0" lvl="3" indent="0" algn="l" defTabSz="914400" rtl="0" eaLnBrk="1" fontAlgn="auto" latinLnBrk="0" hangingPunct="1">
              <a:lnSpc>
                <a:spcPct val="100000"/>
              </a:lnSpc>
              <a:spcBef>
                <a:spcPts val="0"/>
              </a:spcBef>
              <a:spcAft>
                <a:spcPts val="0"/>
              </a:spcAft>
              <a:buClr>
                <a:srgbClr val="0065A2"/>
              </a:buClr>
              <a:buSzTx/>
              <a:buFontTx/>
              <a:buNone/>
              <a:tabLst/>
              <a:defRPr/>
            </a:pPr>
            <a:endParaRPr kumimoji="0" lang="en-IE" sz="2000" b="1" i="0" u="none" strike="noStrike" kern="0" cap="none" spc="0" normalizeH="0" baseline="0" noProof="0" dirty="0">
              <a:ln>
                <a:noFill/>
              </a:ln>
              <a:solidFill>
                <a:srgbClr val="004494"/>
              </a:solidFill>
              <a:effectLst/>
              <a:uLnTx/>
              <a:uFillTx/>
              <a:latin typeface="Arial"/>
              <a:ea typeface="+mn-ea"/>
              <a:cs typeface="+mn-cs"/>
            </a:endParaRPr>
          </a:p>
          <a:p>
            <a:pPr marL="1543050" marR="0" lvl="3" indent="-285750" algn="l" defTabSz="914400" rtl="0" eaLnBrk="1" fontAlgn="auto" latinLnBrk="0" hangingPunct="1">
              <a:lnSpc>
                <a:spcPct val="100000"/>
              </a:lnSpc>
              <a:spcBef>
                <a:spcPts val="0"/>
              </a:spcBef>
              <a:spcAft>
                <a:spcPts val="0"/>
              </a:spcAft>
              <a:buClr>
                <a:srgbClr val="0065A2"/>
              </a:buClr>
              <a:buSzTx/>
              <a:buFont typeface="Wingdings" panose="05000000000000000000" pitchFamily="2" charset="2"/>
              <a:buChar char="Ø"/>
              <a:tabLst/>
              <a:defRPr/>
            </a:pPr>
            <a:r>
              <a:rPr kumimoji="0" lang="en-IE" sz="2000" b="0" i="0" u="none" strike="noStrike" kern="0" cap="none" spc="0" normalizeH="0" baseline="0" noProof="0" dirty="0">
                <a:ln>
                  <a:noFill/>
                </a:ln>
                <a:solidFill>
                  <a:srgbClr val="004494"/>
                </a:solidFill>
                <a:effectLst/>
                <a:uLnTx/>
                <a:uFillTx/>
                <a:latin typeface="Arial"/>
                <a:ea typeface="+mn-ea"/>
                <a:cs typeface="+mn-cs"/>
              </a:rPr>
              <a:t>ERA – an iterative process </a:t>
            </a:r>
            <a:endParaRPr kumimoji="0" lang="en-IE" sz="2000" b="1" i="0" u="none" strike="noStrike" kern="0" cap="none" spc="0" normalizeH="0" baseline="0" noProof="0" dirty="0">
              <a:ln>
                <a:noFill/>
              </a:ln>
              <a:solidFill>
                <a:srgbClr val="004494"/>
              </a:solidFill>
              <a:effectLst/>
              <a:uLnTx/>
              <a:uFillTx/>
              <a:latin typeface="Arial"/>
              <a:ea typeface="+mn-ea"/>
              <a:cs typeface="+mn-cs"/>
            </a:endParaRPr>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20</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5537770" y="4756934"/>
            <a:ext cx="4950717" cy="1552385"/>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endParaRPr lang="en-IE" sz="1900" kern="0" dirty="0">
              <a:solidFill>
                <a:srgbClr val="00B050"/>
              </a:solidFill>
            </a:endParaRPr>
          </a:p>
          <a:p>
            <a:pPr marL="400050" lvl="1" indent="0">
              <a:buNone/>
            </a:pPr>
            <a:endParaRPr lang="en-IE" sz="1600" kern="0" dirty="0">
              <a:solidFill>
                <a:schemeClr val="tx1"/>
              </a:solidFill>
            </a:endParaRPr>
          </a:p>
          <a:p>
            <a:pPr marL="0" indent="0">
              <a:buNone/>
            </a:pPr>
            <a:endParaRPr lang="en-IE" sz="1600" kern="0" dirty="0">
              <a:solidFill>
                <a:srgbClr val="00B050"/>
              </a:solidFill>
            </a:endParaRPr>
          </a:p>
          <a:p>
            <a:pPr lvl="1" algn="ctr">
              <a:buFont typeface="Wingdings" panose="05000000000000000000" pitchFamily="2" charset="2"/>
              <a:buChar char="Ø"/>
            </a:pPr>
            <a:endParaRPr lang="en-IE" sz="1800"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6" name="Title 5">
            <a:extLst>
              <a:ext uri="{FF2B5EF4-FFF2-40B4-BE49-F238E27FC236}">
                <a16:creationId xmlns:a16="http://schemas.microsoft.com/office/drawing/2014/main" id="{95D6524A-455B-A90C-F208-43F1A48F9860}"/>
              </a:ext>
            </a:extLst>
          </p:cNvPr>
          <p:cNvSpPr txBox="1">
            <a:spLocks noGrp="1"/>
          </p:cNvSpPr>
          <p:nvPr>
            <p:ph type="title"/>
          </p:nvPr>
        </p:nvSpPr>
        <p:spPr>
          <a:xfrm>
            <a:off x="3080321" y="800518"/>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744628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3E0209E-7852-999A-0646-724D46D8107C}"/>
              </a:ext>
            </a:extLst>
          </p:cNvPr>
          <p:cNvSpPr>
            <a:spLocks noGrp="1"/>
          </p:cNvSpPr>
          <p:nvPr>
            <p:ph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sz="1800" b="0" i="0" u="none" strike="noStrike" kern="0" cap="none" spc="0" normalizeH="0" baseline="0" noProof="0" dirty="0">
              <a:ln>
                <a:noFill/>
              </a:ln>
              <a:solidFill>
                <a:srgbClr val="004494"/>
              </a:solidFill>
              <a:effectLst/>
              <a:uLnTx/>
              <a:uFillTx/>
              <a:latin typeface="Arial"/>
              <a:ea typeface="+mn-ea"/>
              <a:cs typeface="+mn-cs"/>
            </a:endParaRPr>
          </a:p>
          <a:p>
            <a:pPr marL="400050" marR="0" lvl="1"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004494"/>
                </a:solidFill>
                <a:effectLst/>
                <a:uLnTx/>
                <a:uFillTx/>
                <a:latin typeface="Arial"/>
                <a:ea typeface="+mn-ea"/>
                <a:cs typeface="+mn-cs"/>
              </a:rPr>
              <a:t>6.	Overall Risk Evaluation &amp; Conclusions</a:t>
            </a:r>
            <a:endParaRPr kumimoji="0" lang="en-IE" sz="2400" b="1" i="0" u="none" strike="noStrike" kern="0" cap="none" spc="0" normalizeH="0" baseline="0" noProof="0" dirty="0">
              <a:ln>
                <a:noFill/>
              </a:ln>
              <a:solidFill>
                <a:srgbClr val="004494"/>
              </a:solidFill>
              <a:effectLst/>
              <a:uLnTx/>
              <a:uFillTx/>
              <a:latin typeface="Arial"/>
              <a:ea typeface="+mn-ea"/>
              <a:cs typeface="+mn-cs"/>
            </a:endParaRPr>
          </a:p>
          <a:p>
            <a:pPr marL="1085850" marR="0" lvl="2" indent="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Ø"/>
              <a:tabLst/>
              <a:defRPr/>
            </a:pPr>
            <a:endParaRPr kumimoji="0" lang="en-IE" sz="1800" b="1" i="0" u="none" strike="noStrike" kern="0" cap="none" spc="0" normalizeH="0" baseline="0" noProof="0" dirty="0">
              <a:ln>
                <a:noFill/>
              </a:ln>
              <a:solidFill>
                <a:srgbClr val="004494"/>
              </a:solidFill>
              <a:effectLst/>
              <a:uLnTx/>
              <a:uFillTx/>
              <a:latin typeface="Arial"/>
              <a:ea typeface="+mn-ea"/>
              <a:cs typeface="+mn-cs"/>
            </a:endParaRPr>
          </a:p>
          <a:p>
            <a:pPr marL="1200150" marR="0" lvl="2" indent="-34290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Ø"/>
              <a:tabLst/>
              <a:defRPr/>
            </a:pPr>
            <a:r>
              <a:rPr kumimoji="0" lang="en-IE" sz="2000" b="1" i="0" u="none" strike="noStrike" kern="0" cap="none" spc="0" normalizeH="0" baseline="0" noProof="0" dirty="0">
                <a:ln>
                  <a:noFill/>
                </a:ln>
                <a:solidFill>
                  <a:srgbClr val="004494"/>
                </a:solidFill>
                <a:effectLst/>
                <a:uLnTx/>
                <a:uFillTx/>
                <a:latin typeface="Arial"/>
                <a:ea typeface="+mn-ea"/>
                <a:cs typeface="+mn-cs"/>
              </a:rPr>
              <a:t>Receiving environment characterised by:</a:t>
            </a:r>
          </a:p>
          <a:p>
            <a:pPr marL="1200150" marR="0" lvl="2" indent="-34290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Ø"/>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1657350" marR="0" lvl="3" indent="-34290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q"/>
              <a:tabLst/>
              <a:defRPr/>
            </a:pPr>
            <a:r>
              <a:rPr kumimoji="0" lang="en-IE" sz="2000" b="0" i="0" u="none" strike="noStrike" kern="0" cap="none" spc="0" normalizeH="0" baseline="0" noProof="0" dirty="0">
                <a:ln>
                  <a:noFill/>
                </a:ln>
                <a:solidFill>
                  <a:srgbClr val="004494"/>
                </a:solidFill>
                <a:effectLst/>
                <a:uLnTx/>
                <a:uFillTx/>
                <a:latin typeface="Arial"/>
                <a:ea typeface="+mn-ea"/>
                <a:cs typeface="+mn-cs"/>
              </a:rPr>
              <a:t>GM plant uses</a:t>
            </a:r>
          </a:p>
          <a:p>
            <a:pPr marL="1657350" marR="0" lvl="3" indent="-34290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q"/>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1657350" marR="0" lvl="3" indent="-34290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q"/>
              <a:tabLst/>
              <a:defRPr/>
            </a:pPr>
            <a:r>
              <a:rPr kumimoji="0" lang="en-IE" sz="2000" b="0" i="0" u="none" strike="noStrike" kern="0" cap="none" spc="0" normalizeH="0" baseline="0" noProof="0" dirty="0">
                <a:ln>
                  <a:noFill/>
                </a:ln>
                <a:solidFill>
                  <a:srgbClr val="004494"/>
                </a:solidFill>
                <a:effectLst/>
                <a:uLnTx/>
                <a:uFillTx/>
                <a:latin typeface="Arial"/>
                <a:ea typeface="+mn-ea"/>
                <a:cs typeface="+mn-cs"/>
              </a:rPr>
              <a:t>Geographical Zones &amp; </a:t>
            </a:r>
          </a:p>
          <a:p>
            <a:pPr marL="1657350" marR="0" lvl="3" indent="-34290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q"/>
              <a:tabLst/>
              <a:defRPr/>
            </a:pPr>
            <a:endParaRPr kumimoji="0" lang="en-IE" sz="2000" b="0" i="0" u="none" strike="noStrike" kern="0" cap="none" spc="0" normalizeH="0" baseline="0" noProof="0" dirty="0">
              <a:ln>
                <a:noFill/>
              </a:ln>
              <a:solidFill>
                <a:srgbClr val="004494"/>
              </a:solidFill>
              <a:effectLst/>
              <a:uLnTx/>
              <a:uFillTx/>
              <a:latin typeface="Arial"/>
              <a:ea typeface="+mn-ea"/>
              <a:cs typeface="+mn-cs"/>
            </a:endParaRPr>
          </a:p>
          <a:p>
            <a:pPr marL="1657350" marR="0" lvl="3" indent="-342900" algn="l" defTabSz="914400" rtl="0" eaLnBrk="1" fontAlgn="auto" latinLnBrk="0" hangingPunct="1">
              <a:lnSpc>
                <a:spcPct val="100000"/>
              </a:lnSpc>
              <a:spcBef>
                <a:spcPts val="0"/>
              </a:spcBef>
              <a:spcAft>
                <a:spcPts val="0"/>
              </a:spcAft>
              <a:buClr>
                <a:srgbClr val="00B0F0"/>
              </a:buClr>
              <a:buSzTx/>
              <a:buFont typeface="Wingdings" panose="05000000000000000000" pitchFamily="2" charset="2"/>
              <a:buChar char="q"/>
              <a:tabLst/>
              <a:defRPr/>
            </a:pPr>
            <a:r>
              <a:rPr kumimoji="0" lang="en-IE" sz="2000" b="0" i="0" u="none" strike="noStrike" kern="0" cap="none" spc="0" normalizeH="0" baseline="0" noProof="0" dirty="0">
                <a:ln>
                  <a:noFill/>
                </a:ln>
                <a:solidFill>
                  <a:srgbClr val="004494"/>
                </a:solidFill>
                <a:effectLst/>
                <a:uLnTx/>
                <a:uFillTx/>
                <a:latin typeface="Arial"/>
                <a:ea typeface="+mn-ea"/>
                <a:cs typeface="+mn-cs"/>
              </a:rPr>
              <a:t>Management Systems </a:t>
            </a:r>
            <a:endParaRPr kumimoji="0" lang="en-IE" sz="2000" b="1" i="0" u="none" strike="noStrike" kern="0" cap="none" spc="0" normalizeH="0" baseline="0" noProof="0" dirty="0">
              <a:ln>
                <a:noFill/>
              </a:ln>
              <a:solidFill>
                <a:srgbClr val="004494"/>
              </a:solidFill>
              <a:effectLst/>
              <a:uLnTx/>
              <a:uFillTx/>
              <a:latin typeface="Arial"/>
              <a:ea typeface="+mn-ea"/>
              <a:cs typeface="+mn-cs"/>
            </a:endParaRPr>
          </a:p>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21</a:t>
            </a:fld>
            <a:endParaRPr lang="en-GB"/>
          </a:p>
        </p:txBody>
      </p:sp>
      <p:sp>
        <p:nvSpPr>
          <p:cNvPr id="6" name="Title 5">
            <a:extLst>
              <a:ext uri="{FF2B5EF4-FFF2-40B4-BE49-F238E27FC236}">
                <a16:creationId xmlns:a16="http://schemas.microsoft.com/office/drawing/2014/main" id="{F5DBF1D8-225F-27EC-120F-8A9116D8375C}"/>
              </a:ext>
            </a:extLst>
          </p:cNvPr>
          <p:cNvSpPr txBox="1">
            <a:spLocks noGrp="1"/>
          </p:cNvSpPr>
          <p:nvPr>
            <p:ph type="title"/>
          </p:nvPr>
        </p:nvSpPr>
        <p:spPr>
          <a:xfrm>
            <a:off x="3100869" y="779546"/>
            <a:ext cx="8456613" cy="782638"/>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8680256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BA933D8D-A61A-DDF1-C52C-1E405931CC8C}"/>
              </a:ext>
            </a:extLst>
          </p:cNvPr>
          <p:cNvSpPr>
            <a:spLocks noGrp="1"/>
          </p:cNvSpPr>
          <p:nvPr>
            <p:ph idx="1"/>
          </p:nvPr>
        </p:nvSpPr>
        <p:spPr/>
        <p:txBody>
          <a:bodyPr/>
          <a:lstStyle/>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22</a:t>
            </a:fld>
            <a:endParaRPr lang="en-GB"/>
          </a:p>
        </p:txBody>
      </p:sp>
      <p:sp>
        <p:nvSpPr>
          <p:cNvPr id="2" name="Title 1">
            <a:extLst>
              <a:ext uri="{FF2B5EF4-FFF2-40B4-BE49-F238E27FC236}">
                <a16:creationId xmlns:a16="http://schemas.microsoft.com/office/drawing/2014/main" id="{29C383F3-AAB5-2422-10BA-C10CF230D3EE}"/>
              </a:ext>
            </a:extLst>
          </p:cNvPr>
          <p:cNvSpPr>
            <a:spLocks noGrp="1"/>
          </p:cNvSpPr>
          <p:nvPr>
            <p:ph type="title"/>
          </p:nvPr>
        </p:nvSpPr>
        <p:spPr/>
        <p:txBody>
          <a:bodyPr/>
          <a:lstStyle/>
          <a:p>
            <a:endParaRPr lang="en-US"/>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1631504" y="1097416"/>
            <a:ext cx="8856984" cy="5211904"/>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algn="ctr"/>
            <a:endParaRPr lang="en-IE" sz="2300" b="1" kern="0" dirty="0">
              <a:solidFill>
                <a:srgbClr val="00B050"/>
              </a:solidFill>
            </a:endParaRPr>
          </a:p>
        </p:txBody>
      </p:sp>
      <p:pic>
        <p:nvPicPr>
          <p:cNvPr id="7" name="Picture 6">
            <a:extLst>
              <a:ext uri="{FF2B5EF4-FFF2-40B4-BE49-F238E27FC236}">
                <a16:creationId xmlns:a16="http://schemas.microsoft.com/office/drawing/2014/main" id="{CEDC9700-A73A-4637-80F6-9DC1967882AF}"/>
              </a:ext>
            </a:extLst>
          </p:cNvPr>
          <p:cNvPicPr>
            <a:picLocks noChangeAspect="1"/>
          </p:cNvPicPr>
          <p:nvPr/>
        </p:nvPicPr>
        <p:blipFill>
          <a:blip r:embed="rId2"/>
          <a:stretch>
            <a:fillRect/>
          </a:stretch>
        </p:blipFill>
        <p:spPr>
          <a:xfrm>
            <a:off x="1541124" y="1170865"/>
            <a:ext cx="8247832" cy="5432537"/>
          </a:xfrm>
          <a:prstGeom prst="rect">
            <a:avLst/>
          </a:prstGeom>
        </p:spPr>
      </p:pic>
    </p:spTree>
    <p:extLst>
      <p:ext uri="{BB962C8B-B14F-4D97-AF65-F5344CB8AC3E}">
        <p14:creationId xmlns:p14="http://schemas.microsoft.com/office/powerpoint/2010/main" val="12288982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23</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1241085" y="1467285"/>
            <a:ext cx="10418173" cy="5211904"/>
          </a:xfrm>
          <a:prstGeom prst="rect">
            <a:avLst/>
          </a:prstGeom>
        </p:spPr>
        <p:txBody>
          <a:bodyPr>
            <a:no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2000" b="1" kern="0" dirty="0">
              <a:solidFill>
                <a:srgbClr val="004494"/>
              </a:solidFill>
            </a:endParaRPr>
          </a:p>
          <a:p>
            <a:pPr marL="685800" lvl="1">
              <a:buFont typeface="Wingdings" panose="05000000000000000000" pitchFamily="2" charset="2"/>
              <a:buChar char="Ø"/>
            </a:pPr>
            <a:r>
              <a:rPr lang="en-GB" kern="0" dirty="0">
                <a:solidFill>
                  <a:srgbClr val="004494"/>
                </a:solidFill>
              </a:rPr>
              <a:t>Placing a GM plant on the market, applicants have legal obligations to ensure monitoring &amp; reporting conducted according to conditions specified in the </a:t>
            </a:r>
            <a:r>
              <a:rPr lang="en-GB" i="1" u="sng" kern="0" dirty="0">
                <a:solidFill>
                  <a:srgbClr val="004494"/>
                </a:solidFill>
              </a:rPr>
              <a:t>consent</a:t>
            </a:r>
            <a:r>
              <a:rPr lang="en-GB" kern="0" dirty="0">
                <a:solidFill>
                  <a:srgbClr val="004494"/>
                </a:solidFill>
              </a:rPr>
              <a:t>. </a:t>
            </a:r>
          </a:p>
          <a:p>
            <a:pPr marL="685800" lvl="1">
              <a:buFont typeface="Wingdings" panose="05000000000000000000" pitchFamily="2" charset="2"/>
              <a:buChar char="Ø"/>
            </a:pPr>
            <a:r>
              <a:rPr lang="en-GB" kern="0" dirty="0">
                <a:solidFill>
                  <a:srgbClr val="004494"/>
                </a:solidFill>
              </a:rPr>
              <a:t>Applicant is responsible for submitting monitoring reports to:</a:t>
            </a:r>
          </a:p>
          <a:p>
            <a:pPr marL="1085850" lvl="2">
              <a:buClr>
                <a:srgbClr val="00B0F0"/>
              </a:buClr>
              <a:buFont typeface="Wingdings" panose="05000000000000000000" pitchFamily="2" charset="2"/>
              <a:buChar char="q"/>
            </a:pPr>
            <a:r>
              <a:rPr lang="en-GB" sz="2000" kern="0" dirty="0">
                <a:solidFill>
                  <a:srgbClr val="004494"/>
                </a:solidFill>
              </a:rPr>
              <a:t>EU Commission </a:t>
            </a:r>
          </a:p>
          <a:p>
            <a:pPr marL="1085850" lvl="2">
              <a:buClr>
                <a:srgbClr val="00B0F0"/>
              </a:buClr>
              <a:buFont typeface="Wingdings" panose="05000000000000000000" pitchFamily="2" charset="2"/>
              <a:buChar char="q"/>
            </a:pPr>
            <a:r>
              <a:rPr lang="en-GB" sz="2000" kern="0" dirty="0">
                <a:solidFill>
                  <a:srgbClr val="004494"/>
                </a:solidFill>
              </a:rPr>
              <a:t>Competent Authorities -  CA’s of EU Member States, and </a:t>
            </a:r>
          </a:p>
          <a:p>
            <a:pPr marL="1085850" lvl="2">
              <a:buClr>
                <a:srgbClr val="00B0F0"/>
              </a:buClr>
              <a:buFont typeface="Wingdings" panose="05000000000000000000" pitchFamily="2" charset="2"/>
              <a:buChar char="q"/>
            </a:pPr>
            <a:r>
              <a:rPr lang="en-GB" sz="2000" kern="0" dirty="0">
                <a:solidFill>
                  <a:srgbClr val="004494"/>
                </a:solidFill>
              </a:rPr>
              <a:t>EFSA – European Food Safety Authority </a:t>
            </a:r>
          </a:p>
          <a:p>
            <a:pPr marL="1085850" lvl="2">
              <a:buClr>
                <a:srgbClr val="00B0F0"/>
              </a:buClr>
              <a:buFont typeface="Wingdings" panose="05000000000000000000" pitchFamily="2" charset="2"/>
              <a:buChar char="q"/>
            </a:pPr>
            <a:r>
              <a:rPr lang="en-GB" sz="2000" kern="0" dirty="0">
                <a:solidFill>
                  <a:srgbClr val="004494"/>
                </a:solidFill>
              </a:rPr>
              <a:t>In Ireland CAs for GMOs / GMPs is the Food Safety Authority &amp;  Environmental Protection Agency (EPA) </a:t>
            </a:r>
          </a:p>
          <a:p>
            <a:pPr marL="685800" lvl="1">
              <a:buFont typeface="Wingdings" panose="05000000000000000000" pitchFamily="2" charset="2"/>
              <a:buChar char="Ø"/>
            </a:pPr>
            <a:r>
              <a:rPr lang="en-GB" kern="0" dirty="0">
                <a:solidFill>
                  <a:srgbClr val="004494"/>
                </a:solidFill>
              </a:rPr>
              <a:t>Applicants must describe methods, frequency &amp; timing of reporting in their monitoring plan</a:t>
            </a:r>
            <a:endParaRPr lang="en-IE" kern="0" dirty="0">
              <a:solidFill>
                <a:srgbClr val="004494"/>
              </a:solidFill>
            </a:endParaRPr>
          </a:p>
          <a:p>
            <a:pPr marL="685800" lvl="1">
              <a:buFont typeface="Wingdings" panose="05000000000000000000" pitchFamily="2" charset="2"/>
              <a:buChar char="Ø"/>
            </a:pPr>
            <a:r>
              <a:rPr lang="en-IE" kern="0" dirty="0">
                <a:solidFill>
                  <a:srgbClr val="004494"/>
                </a:solidFill>
              </a:rPr>
              <a:t>Authorisation for cultivation of GM plants in EU Member States rests with relevant CA’s</a:t>
            </a: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p:txBody>
      </p:sp>
      <p:sp>
        <p:nvSpPr>
          <p:cNvPr id="5" name="TextBox 4">
            <a:extLst>
              <a:ext uri="{FF2B5EF4-FFF2-40B4-BE49-F238E27FC236}">
                <a16:creationId xmlns:a16="http://schemas.microsoft.com/office/drawing/2014/main" id="{2C6BF9E5-C0E3-4D91-1C7F-7D5A2768B67A}"/>
              </a:ext>
            </a:extLst>
          </p:cNvPr>
          <p:cNvSpPr txBox="1"/>
          <p:nvPr/>
        </p:nvSpPr>
        <p:spPr>
          <a:xfrm>
            <a:off x="2802276" y="576621"/>
            <a:ext cx="8856983" cy="707886"/>
          </a:xfrm>
          <a:prstGeom prst="rect">
            <a:avLst/>
          </a:prstGeom>
          <a:noFill/>
        </p:spPr>
        <p:txBody>
          <a:bodyPr wrap="square">
            <a:spAutoFit/>
          </a:bodyPr>
          <a:lstStyle/>
          <a:p>
            <a:pPr marL="0" indent="0">
              <a:buNone/>
            </a:pPr>
            <a:r>
              <a:rPr lang="en-IE" sz="4000" kern="0" dirty="0">
                <a:solidFill>
                  <a:srgbClr val="004494"/>
                </a:solidFill>
              </a:rPr>
              <a:t> C.	COMPETENT AUTHORITIES</a:t>
            </a:r>
          </a:p>
        </p:txBody>
      </p:sp>
    </p:spTree>
    <p:extLst>
      <p:ext uri="{BB962C8B-B14F-4D97-AF65-F5344CB8AC3E}">
        <p14:creationId xmlns:p14="http://schemas.microsoft.com/office/powerpoint/2010/main" val="34754617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24</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696821" y="1428108"/>
            <a:ext cx="10563655" cy="4885740"/>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2600" b="1" i="0" kern="0" dirty="0">
              <a:solidFill>
                <a:srgbClr val="00B050"/>
              </a:solidFill>
            </a:endParaRPr>
          </a:p>
          <a:p>
            <a:pPr lvl="1">
              <a:buFont typeface="Wingdings" panose="05000000000000000000" pitchFamily="2" charset="2"/>
              <a:buChar char="Ø"/>
            </a:pPr>
            <a:r>
              <a:rPr lang="en-IE" sz="2600" kern="0" dirty="0">
                <a:solidFill>
                  <a:srgbClr val="004494"/>
                </a:solidFill>
              </a:rPr>
              <a:t>Environmental risk is given by the formula</a:t>
            </a:r>
          </a:p>
          <a:p>
            <a:pPr lvl="1">
              <a:buFont typeface="Wingdings" panose="05000000000000000000" pitchFamily="2" charset="2"/>
              <a:buChar char="Ø"/>
            </a:pPr>
            <a:endParaRPr lang="en-IE" sz="2600" kern="0" dirty="0">
              <a:solidFill>
                <a:srgbClr val="004494"/>
              </a:solidFill>
            </a:endParaRPr>
          </a:p>
          <a:p>
            <a:pPr lvl="2">
              <a:buClr>
                <a:srgbClr val="00B0F0"/>
              </a:buClr>
              <a:buFont typeface="Wingdings" panose="05000000000000000000" pitchFamily="2" charset="2"/>
              <a:buChar char="q"/>
            </a:pPr>
            <a:r>
              <a:rPr lang="en-IE" sz="2600" kern="0" dirty="0">
                <a:solidFill>
                  <a:srgbClr val="004494"/>
                </a:solidFill>
              </a:rPr>
              <a:t>Risk = Hazard  x Likelihood of Hazard Occurring </a:t>
            </a:r>
          </a:p>
          <a:p>
            <a:pPr lvl="1">
              <a:buFont typeface="Wingdings" panose="05000000000000000000" pitchFamily="2" charset="2"/>
              <a:buChar char="Ø"/>
            </a:pPr>
            <a:endParaRPr lang="en-IE" sz="2600" kern="0" dirty="0">
              <a:solidFill>
                <a:srgbClr val="004494"/>
              </a:solidFill>
            </a:endParaRPr>
          </a:p>
          <a:p>
            <a:pPr lvl="3">
              <a:buClr>
                <a:srgbClr val="00B0F0"/>
              </a:buClr>
              <a:buFont typeface="Wingdings" panose="05000000000000000000" pitchFamily="2" charset="2"/>
              <a:buChar char="ü"/>
            </a:pPr>
            <a:r>
              <a:rPr lang="en-IE" sz="2600" i="1" u="sng" kern="0" dirty="0">
                <a:solidFill>
                  <a:srgbClr val="004494"/>
                </a:solidFill>
                <a:latin typeface="+mn-lt"/>
              </a:rPr>
              <a:t>Hazard</a:t>
            </a:r>
            <a:r>
              <a:rPr lang="en-IE" sz="2600" kern="0" dirty="0">
                <a:solidFill>
                  <a:srgbClr val="004494"/>
                </a:solidFill>
                <a:latin typeface="+mn-lt"/>
              </a:rPr>
              <a:t>: Identification of adverse effect an organism has the capacity to cause</a:t>
            </a:r>
          </a:p>
          <a:p>
            <a:pPr lvl="3">
              <a:buClr>
                <a:srgbClr val="00B0F0"/>
              </a:buClr>
              <a:buFont typeface="Wingdings" panose="05000000000000000000" pitchFamily="2" charset="2"/>
              <a:buChar char="ü"/>
            </a:pPr>
            <a:endParaRPr lang="en-IE" sz="2600" kern="0" dirty="0">
              <a:solidFill>
                <a:srgbClr val="004494"/>
              </a:solidFill>
              <a:latin typeface="+mn-lt"/>
            </a:endParaRPr>
          </a:p>
          <a:p>
            <a:pPr lvl="3">
              <a:buClr>
                <a:srgbClr val="00B0F0"/>
              </a:buClr>
              <a:buFont typeface="Wingdings" panose="05000000000000000000" pitchFamily="2" charset="2"/>
              <a:buChar char="ü"/>
            </a:pPr>
            <a:r>
              <a:rPr lang="en-IE" sz="2600" i="1" u="sng" kern="0" dirty="0">
                <a:solidFill>
                  <a:srgbClr val="004494"/>
                </a:solidFill>
                <a:latin typeface="+mn-lt"/>
              </a:rPr>
              <a:t>Likelihood of Hazard Occurring: </a:t>
            </a:r>
            <a:r>
              <a:rPr lang="en-IE" sz="2600" kern="0" dirty="0">
                <a:solidFill>
                  <a:srgbClr val="004494"/>
                </a:solidFill>
                <a:latin typeface="+mn-lt"/>
              </a:rPr>
              <a:t>Probability that a particular ecological scenario arises</a:t>
            </a:r>
          </a:p>
          <a:p>
            <a:pPr marL="0" indent="0">
              <a:buNone/>
            </a:pPr>
            <a:endParaRPr lang="en-IE" sz="2000"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E9217E06-25F0-C605-CBD6-CB545BC89F00}"/>
              </a:ext>
            </a:extLst>
          </p:cNvPr>
          <p:cNvSpPr txBox="1"/>
          <p:nvPr/>
        </p:nvSpPr>
        <p:spPr>
          <a:xfrm>
            <a:off x="3110501" y="322657"/>
            <a:ext cx="8961633" cy="1323439"/>
          </a:xfrm>
          <a:prstGeom prst="rect">
            <a:avLst/>
          </a:prstGeom>
          <a:noFill/>
        </p:spPr>
        <p:txBody>
          <a:bodyPr wrap="square">
            <a:spAutoFit/>
          </a:bodyPr>
          <a:lstStyle/>
          <a:p>
            <a:pPr marL="0" indent="0">
              <a:buNone/>
            </a:pPr>
            <a:r>
              <a:rPr lang="en-IE" sz="4000" kern="0" dirty="0">
                <a:solidFill>
                  <a:srgbClr val="004494"/>
                </a:solidFill>
              </a:rPr>
              <a:t>A.	WHAT IS ENVIRONMENTAL RISK ASSESSMENT?</a:t>
            </a:r>
          </a:p>
        </p:txBody>
      </p:sp>
    </p:spTree>
    <p:extLst>
      <p:ext uri="{BB962C8B-B14F-4D97-AF65-F5344CB8AC3E}">
        <p14:creationId xmlns:p14="http://schemas.microsoft.com/office/powerpoint/2010/main" val="3484062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397935" y="1440991"/>
            <a:ext cx="10471453" cy="5211904"/>
          </a:xfrm>
          <a:prstGeom prst="rect">
            <a:avLst/>
          </a:prstGeom>
        </p:spPr>
        <p:txBody>
          <a:bodyPr>
            <a:normAutofit fontScale="40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5100" kern="0" dirty="0">
              <a:solidFill>
                <a:srgbClr val="00B050"/>
              </a:solidFill>
            </a:endParaRPr>
          </a:p>
          <a:p>
            <a:pPr marL="0" indent="0">
              <a:buNone/>
            </a:pPr>
            <a:r>
              <a:rPr lang="en-IE" sz="6000" b="1" kern="0" dirty="0">
                <a:solidFill>
                  <a:srgbClr val="004494"/>
                </a:solidFill>
              </a:rPr>
              <a:t>Example – GMO Ecological Implications</a:t>
            </a:r>
          </a:p>
          <a:p>
            <a:pPr marL="0" indent="0">
              <a:buNone/>
            </a:pPr>
            <a:endParaRPr lang="en-IE" sz="6000" i="0" kern="0" dirty="0">
              <a:solidFill>
                <a:srgbClr val="00B050"/>
              </a:solidFill>
            </a:endParaRPr>
          </a:p>
          <a:p>
            <a:pPr lvl="1">
              <a:buFont typeface="Wingdings" panose="05000000000000000000" pitchFamily="2" charset="2"/>
              <a:buChar char="Ø"/>
            </a:pPr>
            <a:r>
              <a:rPr lang="en-IE" sz="6000" b="0" kern="0" dirty="0">
                <a:solidFill>
                  <a:srgbClr val="004494"/>
                </a:solidFill>
              </a:rPr>
              <a:t>GMOs / GMPs – deemed safe if they pass tests under a Risk Assessment regime </a:t>
            </a:r>
          </a:p>
          <a:p>
            <a:pPr lvl="1">
              <a:buFont typeface="Wingdings" panose="05000000000000000000" pitchFamily="2" charset="2"/>
              <a:buChar char="Ø"/>
            </a:pPr>
            <a:endParaRPr lang="en-IE" sz="6000" b="0" kern="0" dirty="0">
              <a:solidFill>
                <a:srgbClr val="004494"/>
              </a:solidFill>
            </a:endParaRPr>
          </a:p>
          <a:p>
            <a:pPr lvl="1">
              <a:buFont typeface="Wingdings" panose="05000000000000000000" pitchFamily="2" charset="2"/>
              <a:buChar char="Ø"/>
            </a:pPr>
            <a:r>
              <a:rPr lang="en-IE" sz="6000" b="0" kern="0" dirty="0">
                <a:solidFill>
                  <a:srgbClr val="004494"/>
                </a:solidFill>
              </a:rPr>
              <a:t>GMOs / GMPs – transgenic crop growing in the environment – </a:t>
            </a:r>
            <a:r>
              <a:rPr lang="en-IE" sz="6000" b="0" i="1" kern="0" dirty="0">
                <a:solidFill>
                  <a:srgbClr val="004494"/>
                </a:solidFill>
              </a:rPr>
              <a:t>what is the potential damage arising as a result of accidental gene flow to microbial community / wild flora?</a:t>
            </a:r>
          </a:p>
          <a:p>
            <a:pPr lvl="1">
              <a:buFont typeface="Wingdings" panose="05000000000000000000" pitchFamily="2" charset="2"/>
              <a:buChar char="Ø"/>
            </a:pPr>
            <a:endParaRPr lang="en-IE" sz="6000" b="0" i="1" kern="0" dirty="0">
              <a:solidFill>
                <a:srgbClr val="004494"/>
              </a:solidFill>
            </a:endParaRPr>
          </a:p>
          <a:p>
            <a:pPr lvl="1">
              <a:buFont typeface="Wingdings" panose="05000000000000000000" pitchFamily="2" charset="2"/>
              <a:buChar char="Ø"/>
            </a:pPr>
            <a:r>
              <a:rPr lang="en-IE" sz="6000" b="0" kern="0" dirty="0">
                <a:solidFill>
                  <a:srgbClr val="004494"/>
                </a:solidFill>
              </a:rPr>
              <a:t>Cause for concern with undesirable impacts of GMO crops &amp; their products on target / non–target species </a:t>
            </a:r>
          </a:p>
          <a:p>
            <a:pPr marL="457200" lvl="1" indent="0">
              <a:buNone/>
            </a:pPr>
            <a:endParaRPr lang="en-IE" sz="6000" b="0" kern="0" dirty="0">
              <a:solidFill>
                <a:srgbClr val="004494"/>
              </a:solidFill>
            </a:endParaRPr>
          </a:p>
          <a:p>
            <a:pPr lvl="1">
              <a:buFont typeface="Wingdings" panose="05000000000000000000" pitchFamily="2" charset="2"/>
              <a:buChar char="Ø"/>
            </a:pPr>
            <a:r>
              <a:rPr lang="en-IE" sz="6000" b="0" kern="0" dirty="0">
                <a:solidFill>
                  <a:srgbClr val="004494"/>
                </a:solidFill>
              </a:rPr>
              <a:t>Current R &amp; D is focussed on influence of GM crops on disturbance in biodiversity &amp; development of resistance </a:t>
            </a:r>
          </a:p>
          <a:p>
            <a:pPr lvl="1">
              <a:buFont typeface="Wingdings" panose="05000000000000000000" pitchFamily="2" charset="2"/>
              <a:buChar char="Ø"/>
            </a:pPr>
            <a:endParaRPr lang="en-IE" sz="1800" kern="0" dirty="0">
              <a:solidFill>
                <a:schemeClr val="tx1"/>
              </a:solidFill>
            </a:endParaRPr>
          </a:p>
          <a:p>
            <a:pPr marL="0" indent="0">
              <a:buNone/>
            </a:pPr>
            <a:endParaRPr lang="en-IE" sz="1600" b="1" kern="0" dirty="0">
              <a:solidFill>
                <a:srgbClr val="FF000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A9679BD0-239C-514C-A19B-BCCFD3EC7CAA}"/>
              </a:ext>
            </a:extLst>
          </p:cNvPr>
          <p:cNvSpPr txBox="1"/>
          <p:nvPr/>
        </p:nvSpPr>
        <p:spPr>
          <a:xfrm>
            <a:off x="3110501" y="322657"/>
            <a:ext cx="8961633" cy="1323439"/>
          </a:xfrm>
          <a:prstGeom prst="rect">
            <a:avLst/>
          </a:prstGeom>
          <a:noFill/>
        </p:spPr>
        <p:txBody>
          <a:bodyPr wrap="square">
            <a:spAutoFit/>
          </a:bodyPr>
          <a:lstStyle/>
          <a:p>
            <a:pPr marL="0" indent="0">
              <a:buNone/>
            </a:pPr>
            <a:r>
              <a:rPr lang="en-IE" sz="4000" kern="0" dirty="0">
                <a:solidFill>
                  <a:srgbClr val="004494"/>
                </a:solidFill>
              </a:rPr>
              <a:t>A.	WHAT IS ENVIRONMENTAL RISK ASSESSMENT?</a:t>
            </a:r>
          </a:p>
        </p:txBody>
      </p:sp>
    </p:spTree>
    <p:extLst>
      <p:ext uri="{BB962C8B-B14F-4D97-AF65-F5344CB8AC3E}">
        <p14:creationId xmlns:p14="http://schemas.microsoft.com/office/powerpoint/2010/main" val="2455210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863340-6B79-4574-A3E3-CB86FA9A0104}"/>
              </a:ext>
            </a:extLst>
          </p:cNvPr>
          <p:cNvSpPr>
            <a:spLocks noGrp="1"/>
          </p:cNvSpPr>
          <p:nvPr>
            <p:ph type="sldNum" sz="quarter" idx="12"/>
          </p:nvPr>
        </p:nvSpPr>
        <p:spPr/>
        <p:txBody>
          <a:bodyPr/>
          <a:lstStyle/>
          <a:p>
            <a:pPr>
              <a:defRPr/>
            </a:pPr>
            <a:fld id="{86133261-F426-4E3C-B2AF-F6E5B7E61F25}" type="slidenum">
              <a:rPr lang="en-GB" smtClean="0"/>
              <a:pPr>
                <a:defRPr/>
              </a:pPr>
              <a:t>5</a:t>
            </a:fld>
            <a:endParaRPr lang="en-GB"/>
          </a:p>
        </p:txBody>
      </p:sp>
      <p:pic>
        <p:nvPicPr>
          <p:cNvPr id="6" name="Picture 5">
            <a:extLst>
              <a:ext uri="{FF2B5EF4-FFF2-40B4-BE49-F238E27FC236}">
                <a16:creationId xmlns:a16="http://schemas.microsoft.com/office/drawing/2014/main" id="{CA175E08-7DC5-48E1-87E4-FF0F3D066F86}"/>
              </a:ext>
            </a:extLst>
          </p:cNvPr>
          <p:cNvPicPr/>
          <p:nvPr/>
        </p:nvPicPr>
        <p:blipFill>
          <a:blip r:embed="rId2"/>
          <a:stretch>
            <a:fillRect/>
          </a:stretch>
        </p:blipFill>
        <p:spPr>
          <a:xfrm>
            <a:off x="1087772" y="1296878"/>
            <a:ext cx="8641853" cy="5199533"/>
          </a:xfrm>
          <a:prstGeom prst="rect">
            <a:avLst/>
          </a:prstGeom>
        </p:spPr>
      </p:pic>
    </p:spTree>
    <p:extLst>
      <p:ext uri="{BB962C8B-B14F-4D97-AF65-F5344CB8AC3E}">
        <p14:creationId xmlns:p14="http://schemas.microsoft.com/office/powerpoint/2010/main" val="2578581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6</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838200" y="1646096"/>
            <a:ext cx="10515600" cy="3819756"/>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b="1" kern="0" dirty="0">
              <a:solidFill>
                <a:srgbClr val="7030A0"/>
              </a:solidFill>
            </a:endParaRPr>
          </a:p>
          <a:p>
            <a:pPr marL="0" indent="0">
              <a:buNone/>
            </a:pPr>
            <a:endParaRPr lang="en-IE" kern="0" dirty="0">
              <a:solidFill>
                <a:srgbClr val="7030A0"/>
              </a:solidFill>
            </a:endParaRPr>
          </a:p>
          <a:p>
            <a:pPr marL="0" indent="0">
              <a:buNone/>
            </a:pPr>
            <a:r>
              <a:rPr lang="en-IE" b="1" kern="0" dirty="0">
                <a:solidFill>
                  <a:srgbClr val="7030A0"/>
                </a:solidFill>
              </a:rPr>
              <a:t> </a:t>
            </a:r>
            <a:endParaRPr lang="en-IE" kern="0" dirty="0">
              <a:solidFill>
                <a:srgbClr val="00B050"/>
              </a:solidFill>
            </a:endParaRPr>
          </a:p>
          <a:p>
            <a:pPr marL="457200" lvl="1" indent="0">
              <a:buNone/>
            </a:pPr>
            <a:endParaRPr lang="en-IE" sz="2400" kern="0" dirty="0">
              <a:solidFill>
                <a:schemeClr val="tx1"/>
              </a:solidFill>
            </a:endParaRPr>
          </a:p>
          <a:p>
            <a:pPr lvl="1">
              <a:buFont typeface="Wingdings" panose="05000000000000000000" pitchFamily="2" charset="2"/>
              <a:buChar char="Ø"/>
            </a:pPr>
            <a:r>
              <a:rPr lang="en-IE" sz="2400" kern="0" dirty="0">
                <a:solidFill>
                  <a:schemeClr val="tx1"/>
                </a:solidFill>
              </a:rPr>
              <a:t>Directive 2001/18/EC – states that ERA should be conducted on a case by case basis using </a:t>
            </a:r>
            <a:r>
              <a:rPr lang="en-IE" sz="2400" i="1" u="sng" kern="0" dirty="0">
                <a:solidFill>
                  <a:schemeClr val="tx1"/>
                </a:solidFill>
              </a:rPr>
              <a:t>“best available science” </a:t>
            </a:r>
            <a:r>
              <a:rPr lang="en-IE" sz="2400" kern="0" dirty="0">
                <a:solidFill>
                  <a:schemeClr val="tx1"/>
                </a:solidFill>
              </a:rPr>
              <a:t> under the following steps:</a:t>
            </a:r>
          </a:p>
          <a:p>
            <a:pPr marL="0" indent="0">
              <a:buNone/>
            </a:pPr>
            <a:endParaRPr lang="en-IE" sz="1800" b="1" i="0" kern="0" dirty="0">
              <a:solidFill>
                <a:schemeClr val="tx1"/>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5" name="TextBox 4">
            <a:extLst>
              <a:ext uri="{FF2B5EF4-FFF2-40B4-BE49-F238E27FC236}">
                <a16:creationId xmlns:a16="http://schemas.microsoft.com/office/drawing/2014/main" id="{9140BD01-3932-1AB5-3B87-230949BB1022}"/>
              </a:ext>
            </a:extLst>
          </p:cNvPr>
          <p:cNvSpPr txBox="1"/>
          <p:nvPr/>
        </p:nvSpPr>
        <p:spPr>
          <a:xfrm>
            <a:off x="3110501" y="322657"/>
            <a:ext cx="8961633" cy="1323439"/>
          </a:xfrm>
          <a:prstGeom prst="rect">
            <a:avLst/>
          </a:prstGeom>
          <a:noFill/>
        </p:spPr>
        <p:txBody>
          <a:bodyPr wrap="square">
            <a:spAutoFit/>
          </a:bodyPr>
          <a:lstStyle/>
          <a:p>
            <a:pPr marL="0" indent="0">
              <a:buNone/>
            </a:pPr>
            <a:r>
              <a:rPr lang="en-IE" sz="4000" kern="0" dirty="0">
                <a:solidFill>
                  <a:srgbClr val="004494"/>
                </a:solidFill>
              </a:rPr>
              <a:t>A.	WHAT IS ENVIRONMENTAL RISK ASSESSMENT?</a:t>
            </a:r>
          </a:p>
        </p:txBody>
      </p:sp>
    </p:spTree>
    <p:extLst>
      <p:ext uri="{BB962C8B-B14F-4D97-AF65-F5344CB8AC3E}">
        <p14:creationId xmlns:p14="http://schemas.microsoft.com/office/powerpoint/2010/main" val="2333566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7</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838200" y="1250074"/>
            <a:ext cx="8856984" cy="4881212"/>
          </a:xfrm>
          <a:prstGeom prst="rect">
            <a:avLst/>
          </a:prstGeom>
        </p:spPr>
        <p:txBody>
          <a:bodyPr>
            <a:normAutofit fontScale="92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2600" kern="0" dirty="0">
              <a:solidFill>
                <a:srgbClr val="7030A0"/>
              </a:solidFill>
            </a:endParaRPr>
          </a:p>
          <a:p>
            <a:pPr marL="0" indent="0">
              <a:buNone/>
            </a:pPr>
            <a:r>
              <a:rPr lang="en-IE" sz="2600" b="1" kern="0" dirty="0">
                <a:solidFill>
                  <a:srgbClr val="7030A0"/>
                </a:solidFill>
              </a:rPr>
              <a:t> </a:t>
            </a:r>
            <a:endParaRPr lang="en-IE" sz="2600" b="1" kern="0" dirty="0">
              <a:solidFill>
                <a:srgbClr val="00B050"/>
              </a:solidFill>
            </a:endParaRPr>
          </a:p>
          <a:p>
            <a:pPr marL="0" indent="0">
              <a:buNone/>
            </a:pPr>
            <a:endParaRPr lang="en-IE" kern="0" dirty="0">
              <a:solidFill>
                <a:srgbClr val="00B050"/>
              </a:solidFill>
            </a:endParaRPr>
          </a:p>
          <a:p>
            <a:pPr marL="1771650" lvl="3" indent="-457200">
              <a:buClr>
                <a:srgbClr val="0070C0"/>
              </a:buClr>
              <a:buFont typeface="+mj-lt"/>
              <a:buAutoNum type="arabicPeriod"/>
            </a:pPr>
            <a:r>
              <a:rPr lang="en-GB" sz="2400" kern="0" dirty="0">
                <a:latin typeface="+mn-lt"/>
              </a:rPr>
              <a:t>Problem formulation including hazard identification</a:t>
            </a:r>
          </a:p>
          <a:p>
            <a:pPr marL="1771650" lvl="3" indent="-457200">
              <a:buClr>
                <a:srgbClr val="0070C0"/>
              </a:buClr>
              <a:buFont typeface="+mj-lt"/>
              <a:buAutoNum type="arabicPeriod"/>
            </a:pPr>
            <a:endParaRPr lang="en-GB" sz="2400" kern="0" dirty="0">
              <a:latin typeface="+mn-lt"/>
            </a:endParaRPr>
          </a:p>
          <a:p>
            <a:pPr marL="1771650" lvl="3" indent="-457200">
              <a:buClr>
                <a:srgbClr val="0070C0"/>
              </a:buClr>
              <a:buFont typeface="+mj-lt"/>
              <a:buAutoNum type="arabicPeriod"/>
            </a:pPr>
            <a:r>
              <a:rPr lang="en-GB" sz="2400" kern="0" dirty="0">
                <a:latin typeface="+mn-lt"/>
              </a:rPr>
              <a:t>Hazard characterisation</a:t>
            </a:r>
          </a:p>
          <a:p>
            <a:pPr marL="1771650" lvl="3" indent="-457200">
              <a:buClr>
                <a:srgbClr val="0070C0"/>
              </a:buClr>
              <a:buFont typeface="+mj-lt"/>
              <a:buAutoNum type="arabicPeriod"/>
            </a:pPr>
            <a:endParaRPr lang="en-GB" sz="2400" kern="0" dirty="0">
              <a:latin typeface="+mn-lt"/>
            </a:endParaRPr>
          </a:p>
          <a:p>
            <a:pPr marL="1771650" lvl="3" indent="-457200">
              <a:buClr>
                <a:srgbClr val="0070C0"/>
              </a:buClr>
              <a:buFont typeface="+mj-lt"/>
              <a:buAutoNum type="arabicPeriod"/>
            </a:pPr>
            <a:r>
              <a:rPr lang="en-GB" sz="2400" kern="0" dirty="0">
                <a:latin typeface="+mn-lt"/>
              </a:rPr>
              <a:t>Exposure characterisation  </a:t>
            </a:r>
          </a:p>
          <a:p>
            <a:pPr marL="1771650" lvl="3" indent="-457200">
              <a:buClr>
                <a:srgbClr val="0070C0"/>
              </a:buClr>
              <a:buFont typeface="+mj-lt"/>
              <a:buAutoNum type="arabicPeriod"/>
            </a:pPr>
            <a:endParaRPr lang="en-GB" sz="2400" kern="0" dirty="0">
              <a:latin typeface="+mn-lt"/>
            </a:endParaRPr>
          </a:p>
          <a:p>
            <a:pPr marL="1771650" lvl="3" indent="-457200">
              <a:buClr>
                <a:srgbClr val="0070C0"/>
              </a:buClr>
              <a:buFont typeface="+mj-lt"/>
              <a:buAutoNum type="arabicPeriod"/>
            </a:pPr>
            <a:r>
              <a:rPr lang="en-GB" sz="2400" kern="0" dirty="0">
                <a:latin typeface="+mn-lt"/>
              </a:rPr>
              <a:t>Risk characterisation</a:t>
            </a:r>
          </a:p>
          <a:p>
            <a:pPr marL="1771650" lvl="3" indent="-457200">
              <a:buClr>
                <a:srgbClr val="0070C0"/>
              </a:buClr>
              <a:buFont typeface="+mj-lt"/>
              <a:buAutoNum type="arabicPeriod"/>
            </a:pPr>
            <a:endParaRPr lang="en-GB" sz="2400" kern="0" dirty="0">
              <a:latin typeface="+mn-lt"/>
            </a:endParaRPr>
          </a:p>
          <a:p>
            <a:pPr marL="1771650" lvl="3" indent="-457200">
              <a:buClr>
                <a:srgbClr val="0070C0"/>
              </a:buClr>
              <a:buFont typeface="+mj-lt"/>
              <a:buAutoNum type="arabicPeriod"/>
            </a:pPr>
            <a:r>
              <a:rPr lang="en-GB" sz="2400" kern="0" dirty="0">
                <a:latin typeface="+mn-lt"/>
              </a:rPr>
              <a:t>Risk management strategies </a:t>
            </a:r>
          </a:p>
          <a:p>
            <a:pPr marL="1771650" lvl="3" indent="-457200">
              <a:buClr>
                <a:srgbClr val="0070C0"/>
              </a:buClr>
              <a:buFont typeface="+mj-lt"/>
              <a:buAutoNum type="arabicPeriod"/>
            </a:pPr>
            <a:endParaRPr lang="en-GB" sz="2400" kern="0" dirty="0">
              <a:latin typeface="+mn-lt"/>
            </a:endParaRPr>
          </a:p>
          <a:p>
            <a:pPr marL="1771650" lvl="3" indent="-457200">
              <a:buClr>
                <a:srgbClr val="0070C0"/>
              </a:buClr>
              <a:buFont typeface="+mj-lt"/>
              <a:buAutoNum type="arabicPeriod"/>
            </a:pPr>
            <a:r>
              <a:rPr lang="en-GB" sz="2400" kern="0" dirty="0">
                <a:latin typeface="+mn-lt"/>
              </a:rPr>
              <a:t>Overall risk evaluation and conclusions</a:t>
            </a:r>
            <a:endParaRPr lang="en-IE" sz="2400" kern="0" dirty="0">
              <a:latin typeface="+mn-lt"/>
            </a:endParaRPr>
          </a:p>
          <a:p>
            <a:pPr marL="857250" lvl="1" indent="-457200">
              <a:buClr>
                <a:srgbClr val="0070C0"/>
              </a:buClr>
              <a:buFont typeface="+mj-lt"/>
              <a:buAutoNum type="arabicPeriod"/>
            </a:pPr>
            <a:endParaRPr lang="en-IE"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5" name="TextBox 4">
            <a:extLst>
              <a:ext uri="{FF2B5EF4-FFF2-40B4-BE49-F238E27FC236}">
                <a16:creationId xmlns:a16="http://schemas.microsoft.com/office/drawing/2014/main" id="{38DCCA36-E10E-7B6E-880F-F7540A5B638F}"/>
              </a:ext>
            </a:extLst>
          </p:cNvPr>
          <p:cNvSpPr txBox="1"/>
          <p:nvPr/>
        </p:nvSpPr>
        <p:spPr>
          <a:xfrm>
            <a:off x="3089952" y="361589"/>
            <a:ext cx="8581490" cy="1323439"/>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2525195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8</a:t>
            </a:fld>
            <a:endParaRPr lang="en-GB"/>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0" y="2170456"/>
            <a:ext cx="10024483" cy="5211904"/>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kern="0" dirty="0">
              <a:solidFill>
                <a:srgbClr val="00B050"/>
              </a:solidFill>
            </a:endParaRPr>
          </a:p>
          <a:p>
            <a:pPr lvl="2" indent="-342900">
              <a:buClr>
                <a:srgbClr val="0070C0"/>
              </a:buClr>
              <a:buFont typeface="Wingdings" panose="05000000000000000000" pitchFamily="2" charset="2"/>
              <a:buChar char="Ø"/>
            </a:pPr>
            <a:r>
              <a:rPr lang="en-IE" sz="2800" kern="0" dirty="0">
                <a:solidFill>
                  <a:srgbClr val="004494"/>
                </a:solidFill>
              </a:rPr>
              <a:t>Next slide - </a:t>
            </a:r>
            <a:r>
              <a:rPr lang="en-IE" sz="2800" b="1" kern="0" dirty="0">
                <a:solidFill>
                  <a:srgbClr val="004494"/>
                </a:solidFill>
              </a:rPr>
              <a:t> ERA is undertaken beginning with </a:t>
            </a:r>
            <a:r>
              <a:rPr lang="en-IE" sz="2800" b="1" i="1" kern="0" dirty="0">
                <a:solidFill>
                  <a:srgbClr val="004494"/>
                </a:solidFill>
              </a:rPr>
              <a:t>Step 1</a:t>
            </a:r>
            <a:r>
              <a:rPr lang="en-IE" sz="2800" b="1" kern="0" dirty="0">
                <a:solidFill>
                  <a:srgbClr val="004494"/>
                </a:solidFill>
              </a:rPr>
              <a:t> </a:t>
            </a:r>
            <a:r>
              <a:rPr lang="en-IE" sz="2800" kern="0" dirty="0">
                <a:solidFill>
                  <a:srgbClr val="004494"/>
                </a:solidFill>
              </a:rPr>
              <a:t>&amp; </a:t>
            </a:r>
            <a:r>
              <a:rPr lang="en-IE" sz="2800" b="1" kern="0" dirty="0">
                <a:solidFill>
                  <a:srgbClr val="004494"/>
                </a:solidFill>
              </a:rPr>
              <a:t>moving towards </a:t>
            </a:r>
            <a:r>
              <a:rPr lang="en-IE" sz="2800" b="1" i="1" kern="0" dirty="0">
                <a:solidFill>
                  <a:srgbClr val="004494"/>
                </a:solidFill>
              </a:rPr>
              <a:t>Step 6</a:t>
            </a:r>
          </a:p>
          <a:p>
            <a:pPr marL="800100" lvl="2" indent="0">
              <a:buClr>
                <a:srgbClr val="0070C0"/>
              </a:buClr>
            </a:pPr>
            <a:endParaRPr lang="en-IE" sz="2800" b="1" kern="0" dirty="0">
              <a:solidFill>
                <a:srgbClr val="004494"/>
              </a:solidFill>
            </a:endParaRPr>
          </a:p>
          <a:p>
            <a:pPr lvl="2" indent="-342900">
              <a:buClr>
                <a:srgbClr val="0070C0"/>
              </a:buClr>
              <a:buFont typeface="Wingdings" panose="05000000000000000000" pitchFamily="2" charset="2"/>
              <a:buChar char="Ø"/>
            </a:pPr>
            <a:r>
              <a:rPr lang="en-IE" sz="2800" i="1" kern="0" dirty="0">
                <a:solidFill>
                  <a:srgbClr val="004494"/>
                </a:solidFill>
              </a:rPr>
              <a:t>Steps 2 &amp; 3 </a:t>
            </a:r>
            <a:r>
              <a:rPr lang="en-IE" sz="2800" kern="0" dirty="0">
                <a:solidFill>
                  <a:srgbClr val="004494"/>
                </a:solidFill>
              </a:rPr>
              <a:t>can be conducted in parallel</a:t>
            </a:r>
            <a:endParaRPr lang="en-IE" sz="2800" b="1" kern="0" dirty="0">
              <a:solidFill>
                <a:srgbClr val="004494"/>
              </a:solidFill>
            </a:endParaRPr>
          </a:p>
          <a:p>
            <a:pPr lvl="1" algn="ctr">
              <a:buFont typeface="Wingdings" panose="05000000000000000000" pitchFamily="2" charset="2"/>
              <a:buChar char="Ø"/>
            </a:pPr>
            <a:endParaRPr lang="en-IE" sz="1800"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A207597E-4930-3514-94DD-BCB1D52E5D1D}"/>
              </a:ext>
            </a:extLst>
          </p:cNvPr>
          <p:cNvSpPr txBox="1"/>
          <p:nvPr/>
        </p:nvSpPr>
        <p:spPr>
          <a:xfrm>
            <a:off x="3089952" y="361589"/>
            <a:ext cx="8581490" cy="1323439"/>
          </a:xfrm>
          <a:prstGeom prst="rect">
            <a:avLst/>
          </a:prstGeom>
          <a:noFill/>
        </p:spPr>
        <p:txBody>
          <a:bodyPr wrap="square">
            <a:spAutoFit/>
          </a:bodyPr>
          <a:lstStyle/>
          <a:p>
            <a:r>
              <a:rPr lang="en-IE" sz="4000" kern="0" dirty="0">
                <a:solidFill>
                  <a:srgbClr val="004494"/>
                </a:solidFill>
              </a:rPr>
              <a:t>B.	STEPS IN  ENVIRONMENTAL RISK ASSESSMENT </a:t>
            </a:r>
            <a:endParaRPr lang="en-US" sz="4000" dirty="0">
              <a:solidFill>
                <a:srgbClr val="004494"/>
              </a:solidFill>
            </a:endParaRPr>
          </a:p>
        </p:txBody>
      </p:sp>
    </p:spTree>
    <p:extLst>
      <p:ext uri="{BB962C8B-B14F-4D97-AF65-F5344CB8AC3E}">
        <p14:creationId xmlns:p14="http://schemas.microsoft.com/office/powerpoint/2010/main" val="1145465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6E1D8AC-2D4A-C732-F639-E7658BD621B2}"/>
              </a:ext>
            </a:extLst>
          </p:cNvPr>
          <p:cNvSpPr>
            <a:spLocks noGrp="1"/>
          </p:cNvSpPr>
          <p:nvPr>
            <p:ph idx="1"/>
          </p:nvPr>
        </p:nvSpPr>
        <p:spPr/>
        <p:txBody>
          <a:bodyPr/>
          <a:lstStyle/>
          <a:p>
            <a:endParaRPr lang="en-US" dirty="0"/>
          </a:p>
        </p:txBody>
      </p:sp>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9</a:t>
            </a:fld>
            <a:endParaRPr lang="en-GB"/>
          </a:p>
        </p:txBody>
      </p:sp>
      <p:sp>
        <p:nvSpPr>
          <p:cNvPr id="5" name="Title 4">
            <a:extLst>
              <a:ext uri="{FF2B5EF4-FFF2-40B4-BE49-F238E27FC236}">
                <a16:creationId xmlns:a16="http://schemas.microsoft.com/office/drawing/2014/main" id="{189379FC-C9FB-9B4B-0016-E644A98BFF73}"/>
              </a:ext>
            </a:extLst>
          </p:cNvPr>
          <p:cNvSpPr>
            <a:spLocks noGrp="1"/>
          </p:cNvSpPr>
          <p:nvPr>
            <p:ph type="title"/>
          </p:nvPr>
        </p:nvSpPr>
        <p:spPr>
          <a:xfrm>
            <a:off x="3008401" y="891043"/>
            <a:ext cx="8457372" cy="782357"/>
          </a:xfrm>
        </p:spPr>
        <p:txBody>
          <a:bodyPr/>
          <a:lstStyle/>
          <a:p>
            <a:r>
              <a:rPr lang="en-US" dirty="0"/>
              <a:t>B.	STEPS IN  ENVIRONMENTAL RISK ASSESSMENT </a:t>
            </a:r>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1778117" y="1025408"/>
            <a:ext cx="8856984" cy="5211904"/>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00B050"/>
              </a:solidFill>
            </a:endParaRPr>
          </a:p>
          <a:p>
            <a:pPr marL="400050" lvl="1" indent="0">
              <a:buClr>
                <a:srgbClr val="0070C0"/>
              </a:buClr>
              <a:buNone/>
            </a:pPr>
            <a:endParaRPr lang="en-IE"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pic>
        <p:nvPicPr>
          <p:cNvPr id="2" name="Picture 1">
            <a:extLst>
              <a:ext uri="{FF2B5EF4-FFF2-40B4-BE49-F238E27FC236}">
                <a16:creationId xmlns:a16="http://schemas.microsoft.com/office/drawing/2014/main" id="{66C2798A-28E8-4EAD-B674-4A1CA7EC2135}"/>
              </a:ext>
            </a:extLst>
          </p:cNvPr>
          <p:cNvPicPr>
            <a:picLocks noChangeAspect="1"/>
          </p:cNvPicPr>
          <p:nvPr/>
        </p:nvPicPr>
        <p:blipFill>
          <a:blip r:embed="rId2"/>
          <a:stretch>
            <a:fillRect/>
          </a:stretch>
        </p:blipFill>
        <p:spPr>
          <a:xfrm>
            <a:off x="3791744" y="1895476"/>
            <a:ext cx="5400600" cy="4341837"/>
          </a:xfrm>
          <a:prstGeom prst="rect">
            <a:avLst/>
          </a:prstGeom>
        </p:spPr>
      </p:pic>
      <p:sp>
        <p:nvSpPr>
          <p:cNvPr id="7" name="Flowchart: Sequential Access Storage 6">
            <a:extLst>
              <a:ext uri="{FF2B5EF4-FFF2-40B4-BE49-F238E27FC236}">
                <a16:creationId xmlns:a16="http://schemas.microsoft.com/office/drawing/2014/main" id="{2A855C61-0214-4935-B52C-A17B795724C3}"/>
              </a:ext>
            </a:extLst>
          </p:cNvPr>
          <p:cNvSpPr/>
          <p:nvPr/>
        </p:nvSpPr>
        <p:spPr>
          <a:xfrm>
            <a:off x="1919536" y="2420888"/>
            <a:ext cx="1820922" cy="1224136"/>
          </a:xfrm>
          <a:prstGeom prst="flowChartMagneticTape">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457200"/>
            <a:r>
              <a:rPr lang="en-IE" sz="1100" i="1" dirty="0">
                <a:solidFill>
                  <a:srgbClr val="FF0000"/>
                </a:solidFill>
              </a:rPr>
              <a:t>EFSA GUIDANCE DOCUMENT ON THE ERA OF GM PLANTS 2010</a:t>
            </a:r>
          </a:p>
        </p:txBody>
      </p:sp>
      <p:sp>
        <p:nvSpPr>
          <p:cNvPr id="8" name="TextBox 7">
            <a:extLst>
              <a:ext uri="{FF2B5EF4-FFF2-40B4-BE49-F238E27FC236}">
                <a16:creationId xmlns:a16="http://schemas.microsoft.com/office/drawing/2014/main" id="{CC3C0C26-7C01-4C54-82A9-1E11D6C10D44}"/>
              </a:ext>
            </a:extLst>
          </p:cNvPr>
          <p:cNvSpPr txBox="1"/>
          <p:nvPr/>
        </p:nvSpPr>
        <p:spPr>
          <a:xfrm>
            <a:off x="9336361" y="2060849"/>
            <a:ext cx="1077523" cy="246221"/>
          </a:xfrm>
          <a:prstGeom prst="rect">
            <a:avLst/>
          </a:prstGeom>
          <a:noFill/>
        </p:spPr>
        <p:txBody>
          <a:bodyPr wrap="square" rtlCol="0">
            <a:spAutoFit/>
          </a:bodyPr>
          <a:lstStyle/>
          <a:p>
            <a:endParaRPr lang="en-IE" sz="1000" dirty="0">
              <a:solidFill>
                <a:srgbClr val="0F5494"/>
              </a:solidFill>
            </a:endParaRPr>
          </a:p>
        </p:txBody>
      </p:sp>
    </p:spTree>
    <p:extLst>
      <p:ext uri="{BB962C8B-B14F-4D97-AF65-F5344CB8AC3E}">
        <p14:creationId xmlns:p14="http://schemas.microsoft.com/office/powerpoint/2010/main" val="298873549"/>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FF87431-2774-4E17-BE38-8A579357848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1909</TotalTime>
  <Words>1486</Words>
  <Application>Microsoft Office PowerPoint</Application>
  <PresentationFormat>Widescreen</PresentationFormat>
  <Paragraphs>349</Paragraphs>
  <Slides>26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Verdana</vt:lpstr>
      <vt:lpstr>Wingdings</vt:lpstr>
      <vt:lpstr>Office Theme</vt:lpstr>
      <vt:lpstr>Better Training for Safer Food Initiative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 STEPS IN  ENVIRONMENTAL RISK ASSESSMENT </vt:lpstr>
      <vt:lpstr>B. STEPS IN  ENVIRONMENTAL RISK ASSESSMENT </vt:lpstr>
      <vt:lpstr>B. STEPS IN  ENVIRONMENTAL RISK ASSESSMENT </vt:lpstr>
      <vt:lpstr>B. STEPS IN  ENVIRONMENTAL RISK ASSESSMENT </vt:lpstr>
      <vt:lpstr>B. STEPS IN  ENVIRONMENTAL RISK ASSESSMENT </vt:lpstr>
      <vt:lpstr>B. STEPS IN  ENVIRONMENTAL RISK ASSESSMENT </vt:lpstr>
      <vt:lpstr>B. STEPS IN  ENVIRONMENTAL RISK ASSESSMENT </vt:lpstr>
      <vt:lpstr>B. STEPS IN  ENVIRONMENTAL RISK ASSESSMENT </vt:lpstr>
      <vt:lpstr>B. STEPS IN  ENVIRONMENTAL RISK ASSESSMENT </vt:lpstr>
      <vt:lpstr>B. STEPS IN  ENVIRONMENTAL RISK ASSESSMENT </vt:lpstr>
      <vt:lpstr>B. STEPS IN  ENVIRONMENTAL RISK ASSESSMENT </vt:lpstr>
      <vt:lpstr>B. STEPS IN  ENVIRONMENTAL RISK ASSESSMENT </vt:lpstr>
      <vt:lpstr>B. STEPS IN  ENVIRONMENTAL RISK ASSESSMENT </vt:lpstr>
      <vt:lpstr>PowerPoint Presentation</vt:lpstr>
      <vt:lpstr>PowerPoint Presentation</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142</cp:revision>
  <dcterms:created xsi:type="dcterms:W3CDTF">2019-08-09T12:06:42Z</dcterms:created>
  <dcterms:modified xsi:type="dcterms:W3CDTF">2023-11-06T10:11:15Z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2023-11-06T09:53:20Z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60b28103-4ec5-4706-9c8a-9a921c09a6e1</vt:lpwstr>
  </property>
  <property fmtid="{D5CDD505-2E9C-101B-9397-08002B2CF9AE}" pid="11" name="MSIP_Label_f2c848f1-078c-4e4f-8789-8a1259c542b8_ContentBits">
    <vt:lpwstr>0</vt:lpwstr>
  </property>
</Properties>
</file>